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92" r:id="rId2"/>
    <p:sldId id="466" r:id="rId3"/>
    <p:sldId id="465" r:id="rId4"/>
    <p:sldId id="467" r:id="rId5"/>
    <p:sldId id="485" r:id="rId6"/>
    <p:sldId id="468" r:id="rId7"/>
    <p:sldId id="487" r:id="rId8"/>
    <p:sldId id="469" r:id="rId9"/>
    <p:sldId id="471" r:id="rId10"/>
    <p:sldId id="484" r:id="rId11"/>
    <p:sldId id="473" r:id="rId12"/>
    <p:sldId id="489" r:id="rId13"/>
    <p:sldId id="491" r:id="rId14"/>
    <p:sldId id="477" r:id="rId15"/>
    <p:sldId id="488" r:id="rId16"/>
    <p:sldId id="478" r:id="rId17"/>
    <p:sldId id="480" r:id="rId18"/>
    <p:sldId id="483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4" d="100"/>
          <a:sy n="94" d="100"/>
        </p:scale>
        <p:origin x="-904" y="-120"/>
      </p:cViewPr>
      <p:guideLst>
        <p:guide orient="horz" pos="2168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9373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017" y="6553200"/>
            <a:ext cx="11699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CNF-DNF.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2018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1800" y="6553200"/>
            <a:ext cx="9922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DNF-CNF.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60" y="1484215"/>
            <a:ext cx="8698865" cy="421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800000"/>
                </a:solidFill>
                <a:latin typeface="Comic Sans MS" pitchFamily="66" charset="0"/>
              </a:rPr>
              <a:t>Corollary: </a:t>
            </a:r>
            <a:r>
              <a:rPr lang="en-US" sz="6000" dirty="0" smtClean="0">
                <a:latin typeface="Comic Sans MS" pitchFamily="66" charset="0"/>
              </a:rPr>
              <a:t>Two </a:t>
            </a:r>
            <a:r>
              <a:rPr lang="en-US" sz="6000" dirty="0" smtClean="0">
                <a:latin typeface="Comic Sans MS" pitchFamily="66" charset="0"/>
              </a:rPr>
              <a:t>formulas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are equivalent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have the same* DNF</a:t>
            </a:r>
          </a:p>
          <a:p>
            <a:pPr algn="l">
              <a:lnSpc>
                <a:spcPct val="80000"/>
              </a:lnSpc>
            </a:pP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80000"/>
              </a:lnSpc>
            </a:pPr>
            <a:r>
              <a:rPr lang="en-US" sz="5400" dirty="0" smtClean="0">
                <a:latin typeface="Comic Sans MS" pitchFamily="66" charset="0"/>
              </a:rPr>
              <a:t>*alphabetized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</a:t>
            </a:r>
            <a:r>
              <a:rPr lang="en-US" dirty="0" smtClean="0"/>
              <a:t>Full DNF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82521" y="6553200"/>
            <a:ext cx="1061483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643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32" y="2830006"/>
            <a:ext cx="7855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Normal</a:t>
            </a:r>
          </a:p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Form (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NF)</a:t>
            </a:r>
            <a:endParaRPr lang="en-US" sz="66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Product of Sums </a:t>
            </a:r>
            <a:r>
              <a:rPr lang="en-US" dirty="0" smtClean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</a:t>
            </a:r>
            <a:r>
              <a:rPr lang="en-US" dirty="0" smtClean="0"/>
              <a:t>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EC0213"/>
                </a:solidFill>
                <a:latin typeface="Comic Sans MS" pitchFamily="66" charset="0"/>
              </a:rPr>
              <a:t>False</a:t>
            </a:r>
            <a:r>
              <a:rPr lang="en-US" sz="5400" dirty="0" smtClean="0">
                <a:latin typeface="Comic Sans MS" pitchFamily="66" charset="0"/>
              </a:rPr>
              <a:t> in the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FF </a:t>
            </a:r>
            <a:r>
              <a:rPr lang="en-US" sz="5400" dirty="0">
                <a:latin typeface="Comic Sans MS" pitchFamily="66" charset="0"/>
              </a:rPr>
              <a:t>row only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6741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927100" imgH="254000" progId="Equation.DSMT4">
                  <p:embed/>
                </p:oleObj>
              </mc:Choice>
              <mc:Fallback>
                <p:oleObj name="Equation" r:id="rId3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12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</a:t>
            </a:r>
            <a:r>
              <a:rPr lang="en-US" dirty="0" smtClean="0"/>
              <a:t>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488565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927100" imgH="254000" progId="Equation.DSMT4">
                  <p:embed/>
                </p:oleObj>
              </mc:Choice>
              <mc:Fallback>
                <p:oleObj name="Equation" r:id="rId3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94821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5" imgW="762000" imgH="469900" progId="Equation.DSMT4">
                  <p:embed/>
                </p:oleObj>
              </mc:Choice>
              <mc:Fallback>
                <p:oleObj name="Equation" r:id="rId5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7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Product of Sums for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728" y="1384661"/>
            <a:ext cx="757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using rows </a:t>
            </a:r>
            <a:r>
              <a:rPr lang="en-US" sz="5400" dirty="0" smtClean="0">
                <a:latin typeface="Comic Sans MS" pitchFamily="66" charset="0"/>
              </a:rPr>
              <a:t>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95172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785851" y="36353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3785851" y="363538"/>
            <a:ext cx="4483283" cy="100096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363" y="337749"/>
            <a:ext cx="1473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35" y="5313730"/>
            <a:ext cx="75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rgbClr val="BB0FAB"/>
                </a:solidFill>
              </a:rPr>
              <a:t>Full CNF 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057874" y="6553200"/>
            <a:ext cx="108613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23008"/>
            <a:ext cx="6794500" cy="1003300"/>
          </a:xfrm>
        </p:spPr>
        <p:txBody>
          <a:bodyPr/>
          <a:lstStyle/>
          <a:p>
            <a:r>
              <a:rPr lang="en-US" dirty="0" smtClean="0"/>
              <a:t>Sum of Products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6684" y="136712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199" y="2444714"/>
            <a:ext cx="6396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8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Normal 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Form</a:t>
            </a:r>
          </a:p>
          <a:p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(DNF)</a:t>
            </a:r>
            <a:endParaRPr lang="en-US" sz="8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066800" imgH="254000" progId="Equation.DSMT4">
                  <p:embed/>
                </p:oleObj>
              </mc:Choice>
              <mc:Fallback>
                <p:oleObj name="Equation" r:id="rId3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5262" y="3742262"/>
            <a:ext cx="7363855" cy="1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a term that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in the 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only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7713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51868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9629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67186" y="363538"/>
            <a:ext cx="6131703" cy="987459"/>
          </a:xfrm>
        </p:spPr>
        <p:txBody>
          <a:bodyPr/>
          <a:lstStyle/>
          <a:p>
            <a:r>
              <a:rPr lang="en-US" sz="5400" b="0" kern="1200" dirty="0">
                <a:solidFill>
                  <a:srgbClr val="006600"/>
                </a:solidFill>
                <a:ea typeface="+mn-ea"/>
                <a:cs typeface="+mn-cs"/>
              </a:rPr>
              <a:t>True </a:t>
            </a:r>
            <a:r>
              <a:rPr lang="en-US" sz="5400" b="0" kern="1200" dirty="0">
                <a:solidFill>
                  <a:schemeClr val="tx1"/>
                </a:solidFill>
                <a:ea typeface="+mn-ea"/>
                <a:cs typeface="+mn-cs"/>
              </a:rPr>
              <a:t>rows of </a:t>
            </a:r>
            <a:r>
              <a:rPr lang="en-US" sz="5400" b="0" kern="1200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226" y="1486097"/>
            <a:ext cx="7648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, </a:t>
            </a:r>
            <a:r>
              <a:rPr lang="en-US" sz="6000" dirty="0" smtClean="0">
                <a:solidFill>
                  <a:srgbClr val="F80214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03623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6953" y="5309419"/>
            <a:ext cx="848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 in exactly these rows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DNF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5777" y="6553200"/>
            <a:ext cx="101822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04355"/>
              </p:ext>
            </p:extLst>
          </p:nvPr>
        </p:nvGraphicFramePr>
        <p:xfrm>
          <a:off x="1607796" y="2320928"/>
          <a:ext cx="6105554" cy="293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796" y="2320928"/>
                        <a:ext cx="6105554" cy="2934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15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8878"/>
              </p:ext>
            </p:extLst>
          </p:nvPr>
        </p:nvGraphicFramePr>
        <p:xfrm>
          <a:off x="1789113" y="155439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55439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907605" y="309498"/>
            <a:ext cx="5226422" cy="1230639"/>
          </a:xfrm>
        </p:spPr>
        <p:txBody>
          <a:bodyPr/>
          <a:lstStyle/>
          <a:p>
            <a:pPr lvl="0" eaLnBrk="1" hangingPunct="1"/>
            <a:r>
              <a:rPr lang="en-US" sz="6600" b="0" kern="1200" dirty="0">
                <a:solidFill>
                  <a:srgbClr val="000000"/>
                </a:solidFill>
                <a:ea typeface="+mn-ea"/>
                <a:cs typeface="+mn-cs"/>
              </a:rPr>
              <a:t>DNF for </a:t>
            </a:r>
            <a:r>
              <a:rPr lang="en-US" sz="6600" b="0" kern="1200" dirty="0">
                <a:solidFill>
                  <a:srgbClr val="CCCCFF">
                    <a:lumMod val="50000"/>
                  </a:srgbClr>
                </a:solidFill>
                <a:ea typeface="+mn-ea"/>
                <a:cs typeface="+mn-cs"/>
              </a:rPr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8722" y="405299"/>
            <a:ext cx="1602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Full</a:t>
            </a:r>
            <a:endParaRPr lang="en-US" sz="66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88856" y="336518"/>
            <a:ext cx="7493000" cy="973949"/>
          </a:xfrm>
        </p:spPr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</a:t>
            </a:r>
            <a:r>
              <a:rPr lang="en-US" dirty="0" smtClean="0"/>
              <a:t>Full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27154" y="6553200"/>
            <a:ext cx="1016850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DNF-CNF.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438" y="1855862"/>
            <a:ext cx="87084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Get Full DNF directly</a:t>
            </a:r>
            <a:endParaRPr lang="en-US" sz="6600" dirty="0">
              <a:latin typeface="Comic Sans MS" pitchFamily="66" charset="0"/>
            </a:endParaRPr>
          </a:p>
          <a:p>
            <a:pPr algn="l"/>
            <a:r>
              <a:rPr lang="en-US" sz="6600" dirty="0" smtClean="0">
                <a:latin typeface="Comic Sans MS" pitchFamily="66" charset="0"/>
              </a:rPr>
              <a:t>from the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latin typeface="Comic Sans MS" pitchFamily="66" charset="0"/>
              </a:rPr>
              <a:t> rows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 the </a:t>
            </a:r>
            <a:r>
              <a:rPr lang="en-US" sz="6600" dirty="0" smtClean="0">
                <a:latin typeface="Comic Sans MS" pitchFamily="66" charset="0"/>
              </a:rPr>
              <a:t>truth table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337</Words>
  <Application>Microsoft Macintosh PowerPoint</Application>
  <PresentationFormat>On-screen Show (4:3)</PresentationFormat>
  <Paragraphs>103</Paragraphs>
  <Slides>18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Propositional Normal Forms</vt:lpstr>
      <vt:lpstr>Sum of Products Form</vt:lpstr>
      <vt:lpstr>PowerPoint Presentation</vt:lpstr>
      <vt:lpstr>A Product (AND) Term</vt:lpstr>
      <vt:lpstr>A Product (AND) Term</vt:lpstr>
      <vt:lpstr>True rows of M</vt:lpstr>
      <vt:lpstr>DNF for M</vt:lpstr>
      <vt:lpstr>DNF for M</vt:lpstr>
      <vt:lpstr>Every formula ≡ Full DNF</vt:lpstr>
      <vt:lpstr>Every formula ≡ Full DNF</vt:lpstr>
      <vt:lpstr>Product of Sums Form</vt:lpstr>
      <vt:lpstr>A Sum (OR) Term</vt:lpstr>
      <vt:lpstr>A Sum (OR) Term</vt:lpstr>
      <vt:lpstr>Product of Sums for M</vt:lpstr>
      <vt:lpstr>CNF for M</vt:lpstr>
      <vt:lpstr>CNF for M</vt:lpstr>
      <vt:lpstr>Every formula is equivalent to a Full CNF 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698</cp:revision>
  <cp:lastPrinted>2016-02-10T02:51:39Z</cp:lastPrinted>
  <dcterms:created xsi:type="dcterms:W3CDTF">2011-02-09T15:01:58Z</dcterms:created>
  <dcterms:modified xsi:type="dcterms:W3CDTF">2018-02-11T17:40:06Z</dcterms:modified>
</cp:coreProperties>
</file>