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5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15.bin" ContentType="application/vnd.openxmlformats-officedocument.oleObject"/>
  <Override PartName="/ppt/notesSlides/notesSlide13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19.bin" ContentType="application/vnd.openxmlformats-officedocument.oleObject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20.bin" ContentType="application/vnd.openxmlformats-officedocument.oleObject"/>
  <Override PartName="/ppt/notesSlides/notesSlide17.xml" ContentType="application/vnd.openxmlformats-officedocument.presentationml.notesSlide+xml"/>
  <Override PartName="/ppt/embeddings/oleObject2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87" r:id="rId2"/>
  </p:sldMasterIdLst>
  <p:notesMasterIdLst>
    <p:notesMasterId r:id="rId23"/>
  </p:notesMasterIdLst>
  <p:handoutMasterIdLst>
    <p:handoutMasterId r:id="rId24"/>
  </p:handoutMasterIdLst>
  <p:sldIdLst>
    <p:sldId id="816" r:id="rId3"/>
    <p:sldId id="849" r:id="rId4"/>
    <p:sldId id="820" r:id="rId5"/>
    <p:sldId id="826" r:id="rId6"/>
    <p:sldId id="850" r:id="rId7"/>
    <p:sldId id="844" r:id="rId8"/>
    <p:sldId id="856" r:id="rId9"/>
    <p:sldId id="857" r:id="rId10"/>
    <p:sldId id="821" r:id="rId11"/>
    <p:sldId id="859" r:id="rId12"/>
    <p:sldId id="860" r:id="rId13"/>
    <p:sldId id="861" r:id="rId14"/>
    <p:sldId id="858" r:id="rId15"/>
    <p:sldId id="808" r:id="rId16"/>
    <p:sldId id="862" r:id="rId17"/>
    <p:sldId id="823" r:id="rId18"/>
    <p:sldId id="848" r:id="rId19"/>
    <p:sldId id="817" r:id="rId20"/>
    <p:sldId id="863" r:id="rId21"/>
    <p:sldId id="822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7097A"/>
    <a:srgbClr val="FF00FF"/>
    <a:srgbClr val="008000"/>
    <a:srgbClr val="0033CC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>
        <p:scale>
          <a:sx n="100" d="100"/>
          <a:sy n="100" d="100"/>
        </p:scale>
        <p:origin x="-856" y="-632"/>
      </p:cViewPr>
      <p:guideLst>
        <p:guide orient="horz" pos="2151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46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Relationship Id="rId3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9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5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1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4963"/>
            <a:ext cx="7042547" cy="3291114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13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14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15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16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2D937A-A834-4882-89DE-8A0AB0171B3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18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19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20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5438180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3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10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12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518400" y="6578601"/>
            <a:ext cx="1625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i="0" dirty="0" err="1" smtClean="0">
                <a:latin typeface="Comic Sans MS" pitchFamily="66" charset="0"/>
              </a:rPr>
              <a:t>largenumbers</a:t>
            </a:r>
            <a:r>
              <a:rPr lang="en-US" sz="1200" i="0" dirty="0" smtClean="0">
                <a:latin typeface="Comic Sans MS" pitchFamily="66" charset="0"/>
              </a:rPr>
              <a:t>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30826" y="6553965"/>
            <a:ext cx="3406786" cy="30403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  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May 13,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  <p:sldLayoutId id="214748368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7556500" y="6489701"/>
            <a:ext cx="158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14F-3.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15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4.emf"/><Relationship Id="rId8" Type="http://schemas.openxmlformats.org/officeDocument/2006/relationships/oleObject" Target="../embeddings/oleObject18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5.xml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image" Target="../media/image6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9939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The Law of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Large Numbers</a:t>
            </a:r>
            <a:endParaRPr lang="en-US" sz="1800" b="1" dirty="0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35000" y="1270000"/>
            <a:ext cx="7874000" cy="43180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latin typeface="Comic Sans MS" pitchFamily="66" charset="0"/>
              </a:rPr>
              <a:t>Random </a:t>
            </a:r>
            <a:r>
              <a:rPr lang="en-US" sz="6600" dirty="0" err="1" smtClean="0">
                <a:latin typeface="Comic Sans MS" pitchFamily="66" charset="0"/>
              </a:rPr>
              <a:t>var</a:t>
            </a:r>
            <a:r>
              <a:rPr lang="en-US" sz="6600" dirty="0" smtClean="0">
                <a:latin typeface="Comic Sans MS" pitchFamily="66" charset="0"/>
              </a:rPr>
              <a:t> </a:t>
            </a:r>
            <a:r>
              <a:rPr lang="en-US" sz="66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600" dirty="0">
                <a:latin typeface="Comic Sans MS" pitchFamily="66" charset="0"/>
              </a:rPr>
              <a:t> </a:t>
            </a:r>
            <a:r>
              <a:rPr lang="en-US" sz="66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latin typeface="Comic Sans MS" pitchFamily="66" charset="0"/>
              </a:rPr>
              <a:t>mean </a:t>
            </a:r>
            <a:r>
              <a:rPr lang="en-US" sz="66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    </a:t>
            </a:r>
            <a:r>
              <a:rPr lang="en-US" sz="66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Make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6600" dirty="0" smtClean="0">
                <a:latin typeface="Comic Sans MS" pitchFamily="66" charset="0"/>
              </a:rPr>
              <a:t> “trial observations” of </a:t>
            </a:r>
            <a:r>
              <a:rPr lang="en-US" sz="66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endParaRPr lang="en-US" sz="8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89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79412" y="1422400"/>
            <a:ext cx="8370888" cy="39878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Random </a:t>
            </a:r>
            <a:r>
              <a:rPr lang="en-US" sz="6000" dirty="0" err="1" smtClean="0">
                <a:latin typeface="Comic Sans MS" pitchFamily="66" charset="0"/>
              </a:rPr>
              <a:t>var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</a:t>
            </a:r>
            <a:endParaRPr lang="en-US" sz="7200" baseline="1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227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379412" y="1422400"/>
            <a:ext cx="8370888" cy="3987800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Random </a:t>
            </a:r>
            <a:r>
              <a:rPr lang="en-US" sz="6000" dirty="0" err="1" smtClean="0">
                <a:latin typeface="Comic Sans MS" pitchFamily="66" charset="0"/>
              </a:rPr>
              <a:t>var</a:t>
            </a:r>
            <a:r>
              <a:rPr lang="en-US" sz="6000" dirty="0" smtClean="0">
                <a:latin typeface="Comic Sans MS" pitchFamily="66" charset="0"/>
              </a:rPr>
              <a:t> </a:t>
            </a:r>
            <a:r>
              <a:rPr lang="en-US" sz="60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6000" dirty="0"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with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latin typeface="Comic Sans MS" pitchFamily="66" charset="0"/>
              </a:rPr>
              <a:t>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μ.    </a:t>
            </a:r>
            <a:r>
              <a:rPr lang="en-US" sz="6000" dirty="0" smtClean="0">
                <a:solidFill>
                  <a:srgbClr val="000000"/>
                </a:solidFill>
                <a:latin typeface="Comic Sans MS"/>
                <a:cs typeface="Comic Sans MS"/>
                <a:sym typeface="Symbol" pitchFamily="18" charset="2"/>
              </a:rPr>
              <a:t>Make </a:t>
            </a:r>
            <a:r>
              <a:rPr lang="en-US" sz="6000" dirty="0" smtClean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6000" dirty="0" smtClean="0">
                <a:latin typeface="Comic Sans MS" pitchFamily="66" charset="0"/>
              </a:rPr>
              <a:t> “trial observations” of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and take the average</a:t>
            </a:r>
            <a:endParaRPr lang="en-US" sz="7200" baseline="1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81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89769" y="912812"/>
            <a:ext cx="7806531" cy="5119688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 smtClean="0">
                <a:latin typeface="Comic Sans MS" pitchFamily="66" charset="0"/>
              </a:rPr>
              <a:t>Mutually independent, identically distributed (</a:t>
            </a:r>
            <a:r>
              <a:rPr lang="en-US" sz="5400" dirty="0" err="1" smtClean="0">
                <a:latin typeface="Comic Sans MS" pitchFamily="66" charset="0"/>
              </a:rPr>
              <a:t>i.i.d</a:t>
            </a:r>
            <a:r>
              <a:rPr lang="en-US" sz="5400" dirty="0" smtClean="0">
                <a:latin typeface="Comic Sans MS" pitchFamily="66" charset="0"/>
              </a:rPr>
              <a:t>) </a:t>
            </a:r>
            <a:r>
              <a:rPr lang="en-US" sz="5400" dirty="0" smtClean="0">
                <a:latin typeface="Comic Sans MS" pitchFamily="66" charset="0"/>
              </a:rPr>
              <a:t>random variables</a:t>
            </a:r>
            <a:endParaRPr lang="en-US" sz="5400" dirty="0" smtClean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6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6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600" baseline="-250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with mean </a:t>
            </a:r>
            <a:r>
              <a:rPr lang="en-US" sz="6000" dirty="0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86360"/>
            <a:ext cx="6075680" cy="967740"/>
          </a:xfrm>
        </p:spPr>
        <p:txBody>
          <a:bodyPr/>
          <a:lstStyle/>
          <a:p>
            <a:r>
              <a:rPr lang="en-US" sz="4400" dirty="0" smtClean="0"/>
              <a:t>What Bernoulli means</a:t>
            </a:r>
            <a:endParaRPr lang="en-US" sz="4400" dirty="0">
              <a:solidFill>
                <a:srgbClr val="0000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522487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21388"/>
              </p:ext>
            </p:extLst>
          </p:nvPr>
        </p:nvGraphicFramePr>
        <p:xfrm>
          <a:off x="1727200" y="5148263"/>
          <a:ext cx="5692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7" name="Equation" r:id="rId5" imgW="1397000" imgH="292100" progId="Equation.DSMT4">
                  <p:embed/>
                </p:oleObj>
              </mc:Choice>
              <mc:Fallback>
                <p:oleObj name="Equation" r:id="rId5" imgW="1397000" imgH="292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148263"/>
                        <a:ext cx="5692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6851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4332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47665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8" name="Equation" r:id="rId7" imgW="1524000" imgH="495300" progId="Equation.DSMT4">
                  <p:embed/>
                </p:oleObj>
              </mc:Choice>
              <mc:Fallback>
                <p:oleObj name="Equation" r:id="rId7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154953" y="3315093"/>
            <a:ext cx="883392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is average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</a:t>
            </a:r>
            <a:r>
              <a:rPr lang="en-US" sz="4800" dirty="0" smtClean="0">
                <a:latin typeface="Comic Sans MS"/>
                <a:cs typeface="Comic Sans MS"/>
              </a:rPr>
              <a:t>big</a:t>
            </a:r>
            <a:r>
              <a:rPr lang="en-US" sz="48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  <a:endParaRPr lang="en-US" sz="4800" dirty="0">
              <a:solidFill>
                <a:srgbClr val="CC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03424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02" name="Equation" r:id="rId5" imgW="1524000" imgH="495300" progId="Equation.DSMT4">
                  <p:embed/>
                </p:oleObj>
              </mc:Choice>
              <mc:Fallback>
                <p:oleObj name="Equation" r:id="rId5" imgW="15240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715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467023"/>
              </p:ext>
            </p:extLst>
          </p:nvPr>
        </p:nvGraphicFramePr>
        <p:xfrm>
          <a:off x="3953560" y="4330700"/>
          <a:ext cx="4021137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51" name="Equation" r:id="rId4" imgW="1117600" imgH="444500" progId="Equation.DSMT4">
                  <p:embed/>
                </p:oleObj>
              </mc:Choice>
              <mc:Fallback>
                <p:oleObj name="Equation" r:id="rId4" imgW="1117600" imgH="444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560" y="4330700"/>
                        <a:ext cx="4021137" cy="159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648218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probably </a:t>
            </a:r>
            <a:r>
              <a:rPr lang="en-US" sz="54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dirty="0">
                <a:latin typeface="Comic Sans MS"/>
                <a:cs typeface="Comic Sans MS"/>
              </a:rPr>
              <a:t>to</a:t>
            </a:r>
            <a:r>
              <a:rPr lang="en-US" sz="5400" dirty="0" smtClean="0">
                <a:latin typeface="Comic Sans MS"/>
                <a:cs typeface="Comic Sans MS"/>
              </a:rPr>
              <a:t> </a:t>
            </a:r>
            <a:r>
              <a:rPr lang="en-US" sz="54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5400" b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627460"/>
              </p:ext>
            </p:extLst>
          </p:nvPr>
        </p:nvGraphicFramePr>
        <p:xfrm>
          <a:off x="1327150" y="1497013"/>
          <a:ext cx="6489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52" name="Equation" r:id="rId6" imgW="1524000" imgH="495300" progId="Equation.DSMT4">
                  <p:embed/>
                </p:oleObj>
              </mc:Choice>
              <mc:Fallback>
                <p:oleObj name="Equation" r:id="rId6" imgW="1524000" imgH="495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97013"/>
                        <a:ext cx="64897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22421"/>
              </p:ext>
            </p:extLst>
          </p:nvPr>
        </p:nvGraphicFramePr>
        <p:xfrm>
          <a:off x="1730375" y="4106863"/>
          <a:ext cx="5692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53" name="Equation" r:id="rId8" imgW="1397000" imgH="292100" progId="Equation.DSMT4">
                  <p:embed/>
                </p:oleObj>
              </mc:Choice>
              <mc:Fallback>
                <p:oleObj name="Equation" r:id="rId8" imgW="1397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4106863"/>
                        <a:ext cx="56927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7484031" y="41105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304800"/>
            <a:ext cx="7522341" cy="1076124"/>
          </a:xfrm>
        </p:spPr>
        <p:txBody>
          <a:bodyPr/>
          <a:lstStyle/>
          <a:p>
            <a:r>
              <a:rPr lang="en-US" b="1" dirty="0"/>
              <a:t>Jacob D. Bernoulli (1659 – 1705)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endParaRPr lang="en-US" sz="2800" i="1"/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latin typeface="Times New Roman"/>
                <a:cs typeface="Times New Roman"/>
              </a:rPr>
              <a:t>Therefore, this is the problem which I now set forth and make known after I have pondered over it for </a:t>
            </a:r>
            <a:r>
              <a:rPr lang="en-US" sz="4000" dirty="0">
                <a:solidFill>
                  <a:srgbClr val="0000FF"/>
                </a:solidFill>
                <a:latin typeface="Times New Roman"/>
                <a:cs typeface="Times New Roman"/>
              </a:rPr>
              <a:t>twenty years</a:t>
            </a:r>
            <a:r>
              <a:rPr lang="en-US" sz="4000" dirty="0">
                <a:latin typeface="Times New Roman"/>
                <a:cs typeface="Times New Roman"/>
              </a:rPr>
              <a:t>.  Both its</a:t>
            </a: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 novelty </a:t>
            </a:r>
            <a:r>
              <a:rPr lang="en-US" sz="4000" dirty="0">
                <a:latin typeface="Times New Roman"/>
                <a:cs typeface="Times New Roman"/>
              </a:rPr>
              <a:t>and its very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great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8000"/>
                </a:solidFill>
                <a:latin typeface="Times New Roman"/>
                <a:cs typeface="Times New Roman"/>
              </a:rPr>
              <a:t>usefulness</a:t>
            </a:r>
            <a:r>
              <a:rPr lang="en-US" sz="4000" dirty="0">
                <a:latin typeface="Times New Roman"/>
                <a:cs typeface="Times New Roman"/>
              </a:rPr>
              <a:t>, coupled with its just as </a:t>
            </a:r>
            <a:r>
              <a:rPr lang="en-US" sz="4000" dirty="0">
                <a:solidFill>
                  <a:schemeClr val="accent2"/>
                </a:solidFill>
                <a:latin typeface="Times New Roman"/>
                <a:cs typeface="Times New Roman"/>
              </a:rPr>
              <a:t>great difficulty</a:t>
            </a:r>
            <a:r>
              <a:rPr lang="en-US" sz="4000" dirty="0">
                <a:latin typeface="Times New Roman"/>
                <a:cs typeface="Times New Roman"/>
              </a:rPr>
              <a:t>, can exceed in</a:t>
            </a:r>
          </a:p>
          <a:p>
            <a:pPr algn="l"/>
            <a:r>
              <a:rPr lang="en-US" sz="4000" dirty="0">
                <a:latin typeface="Times New Roman"/>
                <a:cs typeface="Times New Roman"/>
              </a:rPr>
              <a:t>weight and value all the remaining chapters of this thesis.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390144"/>
              </p:ext>
            </p:extLst>
          </p:nvPr>
        </p:nvGraphicFramePr>
        <p:xfrm>
          <a:off x="374651" y="2279650"/>
          <a:ext cx="8312150" cy="167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70" name="Equation" r:id="rId5" imgW="1638300" imgH="330200" progId="Equation.DSMT4">
                  <p:embed/>
                </p:oleObj>
              </mc:Choice>
              <mc:Fallback>
                <p:oleObj name="Equation" r:id="rId5" imgW="1638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1" y="2279650"/>
                        <a:ext cx="8312150" cy="167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1574836" y="184361"/>
            <a:ext cx="6091181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Bernoulli 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question:</a:t>
            </a:r>
            <a:endParaRPr lang="en-US" sz="5400" dirty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218023"/>
              </p:ext>
            </p:extLst>
          </p:nvPr>
        </p:nvGraphicFramePr>
        <p:xfrm>
          <a:off x="374651" y="2279650"/>
          <a:ext cx="8312150" cy="167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25" name="Equation" r:id="rId5" imgW="1638300" imgH="330200" progId="Equation.DSMT4">
                  <p:embed/>
                </p:oleObj>
              </mc:Choice>
              <mc:Fallback>
                <p:oleObj name="Equation" r:id="rId5" imgW="16383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4651" y="2279650"/>
                        <a:ext cx="8312150" cy="167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4673" y="2499695"/>
            <a:ext cx="506223" cy="10188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8000"/>
                </a:solidFill>
                <a:latin typeface="Comic Sans MS"/>
                <a:cs typeface="Comic Sans MS"/>
              </a:rPr>
              <a:t>1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1574836" y="184361"/>
            <a:ext cx="5647212" cy="923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Bernoulli </a:t>
            </a:r>
            <a:r>
              <a:rPr lang="en-US" sz="5400" dirty="0" smtClean="0">
                <a:solidFill>
                  <a:srgbClr val="008000"/>
                </a:solidFill>
                <a:latin typeface="Comic Sans MS"/>
                <a:cs typeface="Comic Sans MS"/>
              </a:rPr>
              <a:t>answer:</a:t>
            </a:r>
            <a:endParaRPr lang="en-US" sz="5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582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5000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3800" y="177800"/>
            <a:ext cx="68755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Comic Sans MS"/>
                <a:cs typeface="Comic Sans MS"/>
              </a:rPr>
              <a:t>What the mean means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600" y="1041400"/>
            <a:ext cx="769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The mean value of a fair die roll is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, but we will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  <a:cs typeface="Comic Sans MS"/>
              </a:rPr>
              <a:t>never roll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.  So why do we care what the mean 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4700" y="4025900"/>
            <a:ext cx="81522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We believe that after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many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rolls, the average roll will </a:t>
            </a:r>
          </a:p>
          <a:p>
            <a:r>
              <a:rPr lang="en-US" sz="4800" dirty="0" smtClean="0">
                <a:solidFill>
                  <a:srgbClr val="A7097A"/>
                </a:solidFill>
                <a:latin typeface="Comic Sans MS"/>
                <a:cs typeface="Comic Sans MS"/>
              </a:rPr>
              <a:t>be 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near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 smtClean="0">
                <a:solidFill>
                  <a:srgbClr val="0033CC"/>
                </a:solidFill>
                <a:latin typeface="Comic Sans MS"/>
                <a:cs typeface="Comic Sans MS"/>
              </a:rPr>
              <a:t>3.5</a:t>
            </a:r>
            <a:r>
              <a:rPr lang="en-US" sz="4800" dirty="0" smtClean="0">
                <a:latin typeface="Comic Sans MS"/>
                <a:cs typeface="Comic Sans M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84822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0500" y="4330700"/>
            <a:ext cx="8953499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will follow easily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&amp; variance properties</a:t>
            </a:r>
            <a:r>
              <a:rPr lang="en-US" sz="4400" dirty="0" smtClean="0">
                <a:latin typeface="Comic Sans MS"/>
                <a:cs typeface="Comic Sans MS"/>
              </a:rPr>
              <a:t> 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9100" y="2095500"/>
            <a:ext cx="8331200" cy="2095500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74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53858"/>
              </p:ext>
            </p:extLst>
          </p:nvPr>
        </p:nvGraphicFramePr>
        <p:xfrm>
          <a:off x="342900" y="2279650"/>
          <a:ext cx="83756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9" name="Equation" r:id="rId4" imgW="1651000" imgH="330200" progId="Equation.DSMT4">
                  <p:embed/>
                </p:oleObj>
              </mc:Choice>
              <mc:Fallback>
                <p:oleObj name="Equation" r:id="rId4" imgW="16510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2900" y="2279650"/>
                        <a:ext cx="8375650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55600" y="12827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0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588152"/>
              </p:ext>
            </p:extLst>
          </p:nvPr>
        </p:nvGraphicFramePr>
        <p:xfrm>
          <a:off x="536575" y="3205163"/>
          <a:ext cx="45878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17" name="Equation" r:id="rId4" imgW="990600" imgH="228600" progId="Equation.DSMT4">
                  <p:embed/>
                </p:oleObj>
              </mc:Choice>
              <mc:Fallback>
                <p:oleObj name="Equation" r:id="rId4" imgW="9906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205163"/>
                        <a:ext cx="4587875" cy="1060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733905"/>
              </p:ext>
            </p:extLst>
          </p:nvPr>
        </p:nvGraphicFramePr>
        <p:xfrm>
          <a:off x="2305050" y="1373188"/>
          <a:ext cx="44799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18" name="Equation" r:id="rId7" imgW="901700" imgH="469900" progId="Equation.DSMT4">
                  <p:embed/>
                </p:oleObj>
              </mc:Choice>
              <mc:Fallback>
                <p:oleObj name="Equation" r:id="rId7" imgW="901700" imgH="469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1373188"/>
                        <a:ext cx="4479925" cy="2335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133379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19" name="Equation" r:id="rId9" imgW="927100" imgH="469900" progId="Equation.DSMT4">
                  <p:embed/>
                </p:oleObj>
              </mc:Choice>
              <mc:Fallback>
                <p:oleObj name="Equation" r:id="rId9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3353" y="2193763"/>
            <a:ext cx="709509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/>
                <a:cs typeface="Comic Sans MS"/>
              </a:rPr>
              <a:t>Bernoulli: </a:t>
            </a:r>
            <a:r>
              <a:rPr lang="en-US" sz="5400" dirty="0" smtClean="0">
                <a:latin typeface="Comic Sans MS"/>
                <a:cs typeface="Comic Sans MS"/>
              </a:rPr>
              <a:t>we believe</a:t>
            </a:r>
          </a:p>
          <a:p>
            <a:r>
              <a:rPr lang="en-US" sz="5400" dirty="0" smtClean="0">
                <a:latin typeface="Comic Sans MS"/>
                <a:cs typeface="Comic Sans MS"/>
              </a:rPr>
              <a:t>intuitively that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835949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927100" imgH="469900" progId="Equation.DSMT4">
                  <p:embed/>
                </p:oleObj>
              </mc:Choice>
              <mc:Fallback>
                <p:oleObj name="Equation" r:id="rId5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082683"/>
              </p:ext>
            </p:extLst>
          </p:nvPr>
        </p:nvGraphicFramePr>
        <p:xfrm>
          <a:off x="4394199" y="4178300"/>
          <a:ext cx="472645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7" imgW="1079500" imgH="469900" progId="Equation.DSMT4">
                  <p:embed/>
                </p:oleObj>
              </mc:Choice>
              <mc:Fallback>
                <p:oleObj name="Equation" r:id="rId7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199" y="4178300"/>
                        <a:ext cx="472645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5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26840" y="35115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  <p:pic>
        <p:nvPicPr>
          <p:cNvPr id="9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6298347" y="181309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 smtClean="0"/>
              <a:t>Dice Rolls</a:t>
            </a:r>
            <a:endParaRPr lang="en-US" sz="4400" dirty="0">
              <a:solidFill>
                <a:srgbClr val="0000CC"/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049955"/>
              </p:ext>
            </p:extLst>
          </p:nvPr>
        </p:nvGraphicFramePr>
        <p:xfrm>
          <a:off x="414338" y="4229100"/>
          <a:ext cx="40592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7" name="Equation" r:id="rId5" imgW="927100" imgH="469900" progId="Equation.DSMT4">
                  <p:embed/>
                </p:oleObj>
              </mc:Choice>
              <mc:Fallback>
                <p:oleObj name="Equation" r:id="rId5" imgW="927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8" y="4229100"/>
                        <a:ext cx="40592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53098"/>
              </p:ext>
            </p:extLst>
          </p:nvPr>
        </p:nvGraphicFramePr>
        <p:xfrm>
          <a:off x="4394199" y="4178300"/>
          <a:ext cx="472645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58" name="Equation" r:id="rId7" imgW="1079500" imgH="469900" progId="Equation.DSMT4">
                  <p:embed/>
                </p:oleObj>
              </mc:Choice>
              <mc:Fallback>
                <p:oleObj name="Equation" r:id="rId7" imgW="1079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199" y="4178300"/>
                        <a:ext cx="4726459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153612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3" name="Equation" r:id="rId3" imgW="1739900" imgH="228600" progId="Equation.DSMT4">
                  <p:embed/>
                </p:oleObj>
              </mc:Choice>
              <mc:Fallback>
                <p:oleObj name="Equation" r:id="rId3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0885"/>
              </p:ext>
            </p:extLst>
          </p:nvPr>
        </p:nvGraphicFramePr>
        <p:xfrm>
          <a:off x="834854" y="1281113"/>
          <a:ext cx="31910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1200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0.88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439959"/>
              </p:ext>
            </p:extLst>
          </p:nvPr>
        </p:nvGraphicFramePr>
        <p:xfrm>
          <a:off x="2601913" y="1358900"/>
          <a:ext cx="11255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34" name="Equation" r:id="rId5" imgW="444500" imgH="190500" progId="Equation.DSMT4">
                  <p:embed/>
                </p:oleObj>
              </mc:Choice>
              <mc:Fallback>
                <p:oleObj name="Equation" r:id="rId5" imgW="4445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1913" y="1358900"/>
                        <a:ext cx="112553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388100" y="1790700"/>
            <a:ext cx="2101387" cy="3949700"/>
            <a:chOff x="4381500" y="1625600"/>
            <a:chExt cx="2101387" cy="3949700"/>
          </a:xfrm>
        </p:grpSpPr>
        <p:sp>
          <p:nvSpPr>
            <p:cNvPr id="14" name="TextBox 13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31211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36065"/>
              </p:ext>
            </p:extLst>
          </p:nvPr>
        </p:nvGraphicFramePr>
        <p:xfrm>
          <a:off x="834854" y="1281113"/>
          <a:ext cx="4816646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946"/>
                <a:gridCol w="1562100"/>
                <a:gridCol w="1625600"/>
              </a:tblGrid>
              <a:tr h="66161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0.41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1200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0.88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0.78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43264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6000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0.91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601913" y="1358900"/>
            <a:ext cx="2469356" cy="482600"/>
            <a:chOff x="2601913" y="1358900"/>
            <a:chExt cx="2469356" cy="482600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2448341"/>
                </p:ext>
              </p:extLst>
            </p:nvPr>
          </p:nvGraphicFramePr>
          <p:xfrm>
            <a:off x="2601913" y="1358900"/>
            <a:ext cx="1125537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59" name="Equation" r:id="rId3" imgW="444500" imgH="190500" progId="Equation.DSMT4">
                    <p:embed/>
                  </p:oleObj>
                </mc:Choice>
                <mc:Fallback>
                  <p:oleObj name="Equation" r:id="rId3" imgW="4445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01913" y="1358900"/>
                          <a:ext cx="1125537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110658"/>
                </p:ext>
              </p:extLst>
            </p:nvPr>
          </p:nvGraphicFramePr>
          <p:xfrm>
            <a:off x="4107656" y="1358900"/>
            <a:ext cx="9636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60" name="Equation" r:id="rId5" imgW="381000" imgH="190500" progId="Equation.DSMT4">
                    <p:embed/>
                  </p:oleObj>
                </mc:Choice>
                <mc:Fallback>
                  <p:oleObj name="Equation" r:id="rId5" imgW="381000" imgH="1905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07656" y="1358900"/>
                          <a:ext cx="963613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2"/>
          <p:cNvGrpSpPr/>
          <p:nvPr/>
        </p:nvGrpSpPr>
        <p:grpSpPr>
          <a:xfrm>
            <a:off x="6388100" y="1790700"/>
            <a:ext cx="2101387" cy="3949700"/>
            <a:chOff x="4381500" y="1625600"/>
            <a:chExt cx="2101387" cy="3949700"/>
          </a:xfrm>
        </p:grpSpPr>
        <p:sp>
          <p:nvSpPr>
            <p:cNvPr id="14" name="TextBox 13"/>
            <p:cNvSpPr txBox="1"/>
            <p:nvPr/>
          </p:nvSpPr>
          <p:spPr>
            <a:xfrm>
              <a:off x="4665663" y="2197963"/>
              <a:ext cx="1817224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endParaRPr lang="en-US" dirty="0" smtClean="0">
                <a:latin typeface="Comic Sans MS"/>
                <a:cs typeface="Comic Sans MS"/>
              </a:endParaRPr>
            </a:p>
            <a:p>
              <a:r>
                <a:rPr lang="en-US" dirty="0" smtClean="0">
                  <a:latin typeface="Comic Sans MS"/>
                  <a:cs typeface="Comic Sans MS"/>
                </a:rPr>
                <a:t>bigger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with</a:t>
              </a:r>
            </a:p>
            <a:p>
              <a:r>
                <a:rPr lang="en-US" dirty="0" smtClean="0">
                  <a:latin typeface="Comic Sans MS"/>
                  <a:cs typeface="Comic Sans MS"/>
                </a:rPr>
                <a:t># rolls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4381500" y="1625600"/>
              <a:ext cx="0" cy="394970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8"/>
          <p:cNvGrpSpPr/>
          <p:nvPr/>
        </p:nvGrpSpPr>
        <p:grpSpPr>
          <a:xfrm>
            <a:off x="2260600" y="5930900"/>
            <a:ext cx="5977768" cy="771386"/>
            <a:chOff x="2260600" y="5930900"/>
            <a:chExt cx="5977768" cy="771386"/>
          </a:xfrm>
        </p:grpSpPr>
        <p:sp>
          <p:nvSpPr>
            <p:cNvPr id="3" name="TextBox 2"/>
            <p:cNvSpPr txBox="1"/>
            <p:nvPr/>
          </p:nvSpPr>
          <p:spPr>
            <a:xfrm>
              <a:off x="2260600" y="5994400"/>
              <a:ext cx="59777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/>
                  <a:cs typeface="Comic Sans MS"/>
                </a:rPr>
                <a:t> </a:t>
              </a:r>
              <a:r>
                <a:rPr lang="en-US" dirty="0" err="1" smtClean="0">
                  <a:latin typeface="Comic Sans MS"/>
                  <a:cs typeface="Comic Sans MS"/>
                </a:rPr>
                <a:t>Pr</a:t>
              </a:r>
              <a:r>
                <a:rPr lang="en-US" dirty="0" smtClean="0">
                  <a:latin typeface="Comic Sans MS"/>
                  <a:cs typeface="Comic Sans MS"/>
                </a:rPr>
                <a:t> smaller for better %</a:t>
              </a:r>
              <a:endParaRPr lang="en-US" dirty="0" smtClean="0">
                <a:latin typeface="Comic Sans MS"/>
                <a:cs typeface="Comic Sans MS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2463800" y="5930900"/>
              <a:ext cx="3111500" cy="0"/>
            </a:xfrm>
            <a:prstGeom prst="straightConnector1">
              <a:avLst/>
            </a:prstGeom>
            <a:noFill/>
            <a:ln w="444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076658"/>
              </p:ext>
            </p:extLst>
          </p:nvPr>
        </p:nvGraphicFramePr>
        <p:xfrm>
          <a:off x="1693863" y="120650"/>
          <a:ext cx="6938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61" name="Equation" r:id="rId7" imgW="1739900" imgH="228600" progId="Equation.DSMT4">
                  <p:embed/>
                </p:oleObj>
              </mc:Choice>
              <mc:Fallback>
                <p:oleObj name="Equation" r:id="rId7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20650"/>
                        <a:ext cx="693896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57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1.6|1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3|69|7.4|12.8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noFill/>
        <a:ln w="44450" cap="flat" cmpd="sng" algn="ctr">
          <a:solidFill>
            <a:schemeClr val="tx1"/>
          </a:solidFill>
          <a:prstDash val="sysDash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9793</TotalTime>
  <Words>573</Words>
  <Application>Microsoft Macintosh PowerPoint</Application>
  <PresentationFormat>On-screen Show (4:3)</PresentationFormat>
  <Paragraphs>126</Paragraphs>
  <Slides>20</Slides>
  <Notes>17</Notes>
  <HiddenSlides>2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6.042 Lecture Template</vt:lpstr>
      <vt:lpstr>Default Design</vt:lpstr>
      <vt:lpstr>MathType 6.0 Equation</vt:lpstr>
      <vt:lpstr>Equation</vt:lpstr>
      <vt:lpstr>PowerPoint Presentation</vt:lpstr>
      <vt:lpstr>PowerPoint Presentation</vt:lpstr>
      <vt:lpstr>PowerPoint Presentation</vt:lpstr>
      <vt:lpstr>Dice Rolls</vt:lpstr>
      <vt:lpstr>Dice Rolls</vt:lpstr>
      <vt:lpstr>Dice Rolls</vt:lpstr>
      <vt:lpstr>PowerPoint Presentation</vt:lpstr>
      <vt:lpstr>PowerPoint Presentation</vt:lpstr>
      <vt:lpstr>PowerPoint Presentation</vt:lpstr>
      <vt:lpstr>What Bernoulli means</vt:lpstr>
      <vt:lpstr>What Bernoulli means</vt:lpstr>
      <vt:lpstr>What Bernoulli means</vt:lpstr>
      <vt:lpstr>What Bernoulli means</vt:lpstr>
      <vt:lpstr>PowerPoint Presentation</vt:lpstr>
      <vt:lpstr>PowerPoint Presentation</vt:lpstr>
      <vt:lpstr>PowerPoint Presentation</vt:lpstr>
      <vt:lpstr>Jacob D. Bernoulli (1659 – 1705)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1323</cp:revision>
  <cp:lastPrinted>2012-05-02T03:54:32Z</cp:lastPrinted>
  <dcterms:created xsi:type="dcterms:W3CDTF">2011-05-02T03:18:38Z</dcterms:created>
  <dcterms:modified xsi:type="dcterms:W3CDTF">2013-05-11T21:06:59Z</dcterms:modified>
</cp:coreProperties>
</file>