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65" r:id="rId10"/>
    <p:sldId id="267" r:id="rId11"/>
    <p:sldId id="268" r:id="rId12"/>
    <p:sldId id="292" r:id="rId13"/>
    <p:sldId id="269" r:id="rId14"/>
    <p:sldId id="270" r:id="rId15"/>
    <p:sldId id="274" r:id="rId16"/>
    <p:sldId id="271" r:id="rId17"/>
    <p:sldId id="272" r:id="rId18"/>
    <p:sldId id="293" r:id="rId19"/>
    <p:sldId id="273" r:id="rId20"/>
    <p:sldId id="290" r:id="rId21"/>
    <p:sldId id="276" r:id="rId22"/>
    <p:sldId id="275" r:id="rId23"/>
    <p:sldId id="289" r:id="rId24"/>
    <p:sldId id="286" r:id="rId25"/>
    <p:sldId id="277" r:id="rId26"/>
    <p:sldId id="294" r:id="rId27"/>
    <p:sldId id="355" r:id="rId28"/>
    <p:sldId id="358" r:id="rId29"/>
    <p:sldId id="296" r:id="rId30"/>
    <p:sldId id="297" r:id="rId31"/>
    <p:sldId id="301" r:id="rId32"/>
    <p:sldId id="278" r:id="rId33"/>
    <p:sldId id="300" r:id="rId34"/>
    <p:sldId id="279" r:id="rId35"/>
    <p:sldId id="280" r:id="rId36"/>
    <p:sldId id="291" r:id="rId37"/>
    <p:sldId id="281" r:id="rId38"/>
    <p:sldId id="282" r:id="rId39"/>
    <p:sldId id="284" r:id="rId40"/>
    <p:sldId id="285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Euclid Math One" charset="2"/>
      <p:regular r:id="rId50"/>
      <p:bold r:id="rId51"/>
    </p:embeddedFont>
    <p:embeddedFont>
      <p:font typeface="Euclid Extra" charset="2"/>
      <p:regular r:id="rId52"/>
      <p:bold r:id="rId5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 scaleToFitPaper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0" autoAdjust="0"/>
    <p:restoredTop sz="94697" autoAdjust="0"/>
  </p:normalViewPr>
  <p:slideViewPr>
    <p:cSldViewPr snapToGrid="0" showGuides="1">
      <p:cViewPr>
        <p:scale>
          <a:sx n="130" d="100"/>
          <a:sy n="130" d="100"/>
        </p:scale>
        <p:origin x="-264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2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Relationship Id="rId2" Type="http://schemas.openxmlformats.org/officeDocument/2006/relationships/image" Target="../media/image11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Relationship Id="rId2" Type="http://schemas.openxmlformats.org/officeDocument/2006/relationships/image" Target="../media/image12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4B4BB-2453-4F68-ACD1-A5D1D7A182D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D8D47-F791-4FA5-B124-E7A6B5D4D1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8982" y="6556963"/>
            <a:ext cx="2888865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April 27,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B48ABEAC-C0A2-414D-A2EC-7337A3B2DB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p:oleObj spid="_x0000_s5122" name="Equation" r:id="rId4" imgW="19044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6C5BC43-4CC7-4EEC-A2B6-2433DE61198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p:oleObj spid="_x0000_s6146" name="Equation" r:id="rId4" imgW="1638000" imgH="5079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6314249-D27F-4E10-9233-4726DA19EA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12W.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15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D7D57D3-C431-464B-8EDB-FA5824302E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85875" y="1403350"/>
            <a:ext cx="6532563" cy="4083050"/>
          </a:xfrm>
        </p:spPr>
        <p:txBody>
          <a:bodyPr/>
          <a:lstStyle/>
          <a:p>
            <a:pPr eaLnBrk="1" hangingPunct="1"/>
            <a:r>
              <a:rPr lang="en-US" sz="6600" smtClean="0">
                <a:solidFill>
                  <a:srgbClr val="006600"/>
                </a:solidFill>
              </a:rPr>
              <a:t>Tell me:</a:t>
            </a:r>
          </a:p>
          <a:p>
            <a:pPr eaLnBrk="1" hangingPunct="1"/>
            <a:r>
              <a:rPr lang="en-US" sz="7200" smtClean="0"/>
              <a:t>Are </a:t>
            </a:r>
            <a:r>
              <a:rPr lang="en-US" sz="7200" smtClean="0">
                <a:solidFill>
                  <a:srgbClr val="3333FF"/>
                </a:solidFill>
              </a:rPr>
              <a:t>C</a:t>
            </a:r>
            <a:r>
              <a:rPr lang="en-US" sz="7200" smtClean="0"/>
              <a:t> and </a:t>
            </a:r>
            <a:r>
              <a:rPr lang="en-US" sz="7200" smtClean="0">
                <a:solidFill>
                  <a:srgbClr val="3333FF"/>
                </a:solidFill>
              </a:rPr>
              <a:t>M</a:t>
            </a:r>
            <a:r>
              <a:rPr lang="en-US" sz="7200" smtClean="0"/>
              <a:t> </a:t>
            </a:r>
          </a:p>
          <a:p>
            <a:pPr eaLnBrk="1" hangingPunct="1"/>
            <a:r>
              <a:rPr lang="en-US" sz="7200" smtClean="0"/>
              <a:t>independent?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eaLnBrk="1" hangingPunct="1"/>
            <a:r>
              <a:rPr lang="en-US" sz="6000" dirty="0" smtClean="0"/>
              <a:t>	       </a:t>
            </a:r>
            <a:r>
              <a:rPr lang="en-US" sz="6000" dirty="0" err="1" smtClean="0"/>
              <a:t>Pr{M</a:t>
            </a:r>
            <a:r>
              <a:rPr lang="en-US" sz="6000" dirty="0" smtClean="0"/>
              <a:t>=1} = </a:t>
            </a:r>
            <a:r>
              <a:rPr lang="en-US" sz="6000" dirty="0" smtClean="0">
                <a:solidFill>
                  <a:srgbClr val="FF00FF"/>
                </a:solidFill>
              </a:rPr>
              <a:t>1/8</a:t>
            </a:r>
          </a:p>
          <a:p>
            <a:pPr eaLnBrk="1" hangingPunct="1"/>
            <a:r>
              <a:rPr lang="en-US" sz="6000" dirty="0" smtClean="0"/>
              <a:t>Pr{M=1 | C=1} = </a:t>
            </a:r>
            <a:r>
              <a:rPr lang="en-US" sz="6000" dirty="0" smtClean="0">
                <a:solidFill>
                  <a:srgbClr val="FF00FF"/>
                </a:solidFill>
              </a:rPr>
              <a:t>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··· </a:t>
            </a:r>
            <a:r>
              <a:rPr lang="en-US" sz="4400" dirty="0" smtClean="0">
                <a:solidFill>
                  <a:srgbClr val="00B05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FF00FF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00B050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90A2166-0018-4978-87FF-4F4CBF7BDDD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D91466-0C9A-4B09-A15B-A12F4B3C9D6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502BB3B-0EEA-453B-BE55-E4452FE5D1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262146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p:oleObj spid="_x0000_s262147" name="Equation" r:id="rId5" imgW="17907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p:oleObj spid="_x0000_s454658" name="Equation" r:id="rId4" imgW="660400" imgH="596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p:oleObj spid="_x0000_s454659" name="Equation" r:id="rId5" imgW="9779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p:oleObj spid="_x0000_s100354" name="Equation" r:id="rId4" imgW="711200" imgH="393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2288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00"/>
                </a:solidFill>
              </a:rPr>
              <a:t>independent</a:t>
            </a:r>
            <a:r>
              <a:rPr lang="en-US" sz="3600" dirty="0" smtClean="0"/>
              <a:t> flips.</a:t>
            </a: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eaLnBrk="1" hangingPunct="1">
              <a:spcAft>
                <a:spcPts val="1200"/>
              </a:spcAft>
            </a:pPr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Pr{head}.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37155" y="3818125"/>
          <a:ext cx="4184040" cy="2473257"/>
        </p:xfrm>
        <a:graphic>
          <a:graphicData uri="http://schemas.openxmlformats.org/presentationml/2006/ole">
            <p:oleObj spid="_x0000_s131074" name="Equation" r:id="rId4" imgW="901700" imgH="533400" progId="Equation.DSMT4">
              <p:embed/>
            </p:oleObj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599101" y="2888759"/>
          <a:ext cx="1917700" cy="1279525"/>
        </p:xfrm>
        <a:graphic>
          <a:graphicData uri="http://schemas.openxmlformats.org/presentationml/2006/ole">
            <p:oleObj spid="_x0000_s131075" name="Equation" r:id="rId5" imgW="495300" imgH="33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>
                <a:solidFill>
                  <a:srgbClr val="006600"/>
                </a:solidFill>
              </a:rPr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>
                <a:solidFill>
                  <a:srgbClr val="3333FF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4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3549" y="3512053"/>
          <a:ext cx="6097587" cy="1940346"/>
        </p:xfrm>
        <a:graphic>
          <a:graphicData uri="http://schemas.openxmlformats.org/presentationml/2006/ole">
            <p:oleObj spid="_x0000_s104450" name="Equation" r:id="rId4" imgW="16764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6B43620-50E9-4AF8-A2CB-DB1E00EE69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F2801238-F1E7-4FD8-BA50-E337AFF1C7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219200"/>
            <a:ext cx="8758238" cy="44465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R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uniform</a:t>
            </a:r>
            <a:r>
              <a:rPr lang="en-US" i="1" smtClean="0">
                <a:solidFill>
                  <a:srgbClr val="0000FF"/>
                </a:solidFill>
              </a:rPr>
              <a:t> </a:t>
            </a:r>
            <a:r>
              <a:rPr lang="en-US" smtClean="0"/>
              <a:t>iff  PDF</a:t>
            </a:r>
            <a:r>
              <a:rPr lang="en-US" baseline="-25000" smtClean="0">
                <a:solidFill>
                  <a:srgbClr val="3333FF"/>
                </a:solidFill>
              </a:rPr>
              <a:t>R</a:t>
            </a:r>
            <a:r>
              <a:rPr lang="en-US" baseline="-25000" smtClean="0"/>
              <a:t> </a:t>
            </a:r>
            <a:r>
              <a:rPr lang="en-US" smtClean="0"/>
              <a:t> is </a:t>
            </a:r>
            <a:r>
              <a:rPr lang="en-US" smtClean="0">
                <a:solidFill>
                  <a:srgbClr val="006600"/>
                </a:solidFill>
              </a:rPr>
              <a:t>constant</a:t>
            </a:r>
            <a:r>
              <a:rPr lang="en-US" smtClean="0"/>
              <a:t>.</a:t>
            </a: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 ::= outcome of fair die roll.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=1}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/>
              <a:t>=2} = </a:t>
            </a:r>
            <a:r>
              <a:rPr lang="en-US" sz="3600" smtClean="0">
                <a:cs typeface="Times New Roman" pitchFamily="18" charset="0"/>
              </a:rPr>
              <a:t>··· = Pr{</a:t>
            </a:r>
            <a:r>
              <a:rPr lang="en-US" sz="3600" smtClean="0">
                <a:solidFill>
                  <a:srgbClr val="3333FF"/>
                </a:solidFill>
              </a:rPr>
              <a:t>R</a:t>
            </a:r>
            <a:r>
              <a:rPr lang="en-US" sz="3600" smtClean="0">
                <a:cs typeface="Times New Roman" pitchFamily="18" charset="0"/>
              </a:rPr>
              <a:t>=6} = </a:t>
            </a:r>
            <a:r>
              <a:rPr lang="en-US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sz="36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::= 4-digit lottery number</a:t>
            </a:r>
          </a:p>
          <a:p>
            <a:pPr algn="ctr" eaLnBrk="1" hangingPunct="1"/>
            <a:r>
              <a:rPr lang="en-US" sz="3600" smtClean="0"/>
              <a:t>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0000}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= 0001} = </a:t>
            </a:r>
            <a:r>
              <a:rPr lang="en-US" sz="360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sz="3600" smtClean="0">
                <a:cs typeface="Times New Roman" pitchFamily="18" charset="0"/>
              </a:rPr>
              <a:t>           = Pr{</a:t>
            </a:r>
            <a:r>
              <a:rPr lang="en-US" sz="3600" smtClean="0">
                <a:solidFill>
                  <a:srgbClr val="3333FF"/>
                </a:solidFill>
              </a:rPr>
              <a:t>S</a:t>
            </a:r>
            <a:r>
              <a:rPr lang="en-US" sz="3600" smtClean="0"/>
              <a:t> </a:t>
            </a:r>
            <a:r>
              <a:rPr lang="en-US" sz="3600" smtClean="0">
                <a:cs typeface="Times New Roman" pitchFamily="18" charset="0"/>
              </a:rPr>
              <a:t>= 9999} =  </a:t>
            </a:r>
            <a:r>
              <a:rPr lang="en-US" sz="360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733550"/>
            <a:ext cx="8626475" cy="3327400"/>
          </a:xfrm>
        </p:spPr>
        <p:txBody>
          <a:bodyPr/>
          <a:lstStyle/>
          <a:p>
            <a:pPr eaLnBrk="1" hangingPunct="1"/>
            <a:r>
              <a:rPr lang="en-US" smtClean="0"/>
              <a:t>“threshold” variable </a:t>
            </a:r>
            <a:r>
              <a:rPr lang="en-US" sz="4400" smtClean="0"/>
              <a:t>was uniform:</a:t>
            </a:r>
            <a:endParaRPr lang="en-US" smtClean="0"/>
          </a:p>
          <a:p>
            <a:pPr eaLnBrk="1" hangingPunct="1"/>
            <a:r>
              <a:rPr lang="en-US" sz="5400" smtClean="0"/>
              <a:t>PDF</a:t>
            </a:r>
            <a:r>
              <a:rPr lang="en-US" sz="5400" baseline="-25000" smtClean="0">
                <a:solidFill>
                  <a:srgbClr val="3333FF"/>
                </a:solidFill>
              </a:rPr>
              <a:t>Z</a:t>
            </a:r>
            <a:r>
              <a:rPr lang="en-US" sz="5400" smtClean="0"/>
              <a:t>(i) ::=</a:t>
            </a:r>
            <a:r>
              <a:rPr lang="en-US" sz="5400" smtClean="0">
                <a:solidFill>
                  <a:srgbClr val="0000FF"/>
                </a:solidFill>
              </a:rPr>
              <a:t> </a:t>
            </a:r>
            <a:r>
              <a:rPr lang="en-US" sz="5400" smtClean="0"/>
              <a:t>Pr{</a:t>
            </a:r>
            <a:r>
              <a:rPr lang="en-US" sz="5400" smtClean="0">
                <a:solidFill>
                  <a:srgbClr val="3333FF"/>
                </a:solidFill>
              </a:rPr>
              <a:t>Z</a:t>
            </a:r>
            <a:r>
              <a:rPr lang="en-US" sz="5400" smtClean="0">
                <a:solidFill>
                  <a:srgbClr val="FF6600"/>
                </a:solidFill>
              </a:rPr>
              <a:t> </a:t>
            </a:r>
            <a:r>
              <a:rPr lang="en-US" sz="5400" smtClean="0"/>
              <a:t>= i} = </a:t>
            </a:r>
            <a:endParaRPr lang="en-US" sz="54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mtClean="0"/>
              <a:t>   </a:t>
            </a:r>
            <a:r>
              <a:rPr lang="en-US" sz="4400" smtClean="0"/>
              <a:t>for i</a:t>
            </a:r>
            <a:r>
              <a:rPr lang="en-US" sz="4400" i="1" smtClean="0"/>
              <a:t> </a:t>
            </a:r>
            <a:r>
              <a:rPr lang="en-US" sz="440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2286000"/>
          <a:ext cx="655638" cy="1563688"/>
        </p:xfrm>
        <a:graphic>
          <a:graphicData uri="http://schemas.openxmlformats.org/presentationml/2006/ole">
            <p:oleObj spid="_x0000_s7170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000224B-2332-4750-9253-37D5821B63F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1028" y="1733550"/>
            <a:ext cx="8690247" cy="369908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4400" dirty="0" smtClean="0"/>
              <a:t>for </a:t>
            </a:r>
            <a:r>
              <a:rPr lang="en-US" sz="4400" dirty="0" err="1" smtClean="0"/>
              <a:t>i</a:t>
            </a:r>
            <a:r>
              <a:rPr lang="en-US" sz="4400" i="1" dirty="0" smtClean="0"/>
              <a:t> </a:t>
            </a:r>
            <a:r>
              <a:rPr lang="en-US" sz="4400" dirty="0" smtClean="0"/>
              <a:t>= 0,1,…,6.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5" y="3176016"/>
          <a:ext cx="655638" cy="1563688"/>
        </p:xfrm>
        <a:graphic>
          <a:graphicData uri="http://schemas.openxmlformats.org/presentationml/2006/ole">
            <p:oleObj spid="_x0000_s79874" name="Equation" r:id="rId4" imgW="1648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955675"/>
            <a:ext cx="8002588" cy="4962525"/>
          </a:xfrm>
        </p:spPr>
        <p:txBody>
          <a:bodyPr/>
          <a:lstStyle/>
          <a:p>
            <a:pPr marL="0" indent="0" eaLnBrk="1" hangingPunct="1"/>
            <a:r>
              <a:rPr lang="en-US" sz="3600" smtClean="0"/>
              <a:t>The </a:t>
            </a:r>
            <a:r>
              <a:rPr lang="en-US" sz="3600" smtClean="0">
                <a:solidFill>
                  <a:srgbClr val="006600"/>
                </a:solidFill>
              </a:rPr>
              <a:t>indicator variable </a:t>
            </a:r>
            <a:r>
              <a:rPr lang="en-US" sz="3600" smtClean="0"/>
              <a:t>for event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: </a:t>
            </a:r>
            <a:endParaRPr lang="en-US" sz="360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3600" smtClean="0"/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sz="360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3600" smtClean="0"/>
              <a:t>(</a:t>
            </a:r>
            <a:r>
              <a:rPr lang="en-US" sz="360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A</a:t>
            </a:r>
            <a:r>
              <a:rPr lang="en-US" sz="3600" baseline="-25000" smtClean="0"/>
              <a:t>  </a:t>
            </a:r>
            <a:r>
              <a:rPr lang="en-US" sz="3600" smtClean="0"/>
              <a:t>and </a:t>
            </a:r>
            <a:r>
              <a:rPr lang="en-US" sz="3600" smtClean="0">
                <a:solidFill>
                  <a:srgbClr val="3333FF"/>
                </a:solidFill>
              </a:rPr>
              <a:t>I</a:t>
            </a:r>
            <a:r>
              <a:rPr lang="en-US" sz="3600" baseline="-25000" smtClean="0">
                <a:solidFill>
                  <a:srgbClr val="3333FF"/>
                </a:solidFill>
              </a:rPr>
              <a:t>B</a:t>
            </a:r>
            <a:r>
              <a:rPr lang="en-US" sz="3600" baseline="-25000" smtClean="0"/>
              <a:t>  </a:t>
            </a:r>
            <a:r>
              <a:rPr lang="en-US" sz="3600" smtClean="0"/>
              <a:t>are independent iff</a:t>
            </a:r>
          </a:p>
          <a:p>
            <a:pPr marL="0" indent="0" algn="ctr" eaLnBrk="1" hangingPunct="1"/>
            <a:r>
              <a:rPr lang="en-US" sz="3600" smtClean="0"/>
              <a:t> </a:t>
            </a:r>
            <a:r>
              <a:rPr lang="en-US" sz="3600" smtClean="0">
                <a:solidFill>
                  <a:srgbClr val="3333FF"/>
                </a:solidFill>
              </a:rPr>
              <a:t>A</a:t>
            </a:r>
            <a:r>
              <a:rPr lang="en-US" sz="3600" smtClean="0"/>
              <a:t> and </a:t>
            </a:r>
            <a:r>
              <a:rPr lang="en-US" sz="3600" smtClean="0">
                <a:solidFill>
                  <a:srgbClr val="3333FF"/>
                </a:solidFill>
              </a:rPr>
              <a:t>B</a:t>
            </a:r>
            <a:r>
              <a:rPr lang="en-US" sz="360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371600" y="1624013"/>
          <a:ext cx="6399213" cy="1741487"/>
        </p:xfrm>
        <a:graphic>
          <a:graphicData uri="http://schemas.openxmlformats.org/presentationml/2006/ole">
            <p:oleObj spid="_x0000_s8194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BC80482-5903-4BA0-8387-F4755F94137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676400"/>
            <a:ext cx="84963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0000FF"/>
                </a:solidFill>
              </a:rPr>
              <a:t>Bernoulli</a:t>
            </a:r>
            <a:r>
              <a:rPr lang="en-US" sz="3600" smtClean="0">
                <a:solidFill>
                  <a:srgbClr val="0000FF"/>
                </a:solidFill>
              </a:rPr>
              <a:t> </a:t>
            </a:r>
            <a:r>
              <a:rPr lang="en-US" sz="3600" b="1" smtClean="0">
                <a:solidFill>
                  <a:srgbClr val="0000FF"/>
                </a:solidFill>
              </a:rPr>
              <a:t>variable</a:t>
            </a:r>
            <a:r>
              <a:rPr lang="en-US" sz="3600" smtClean="0"/>
              <a:t> ::= 0-1 valued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                            ::= indicator variable</a:t>
            </a:r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Example:</a:t>
            </a:r>
            <a:r>
              <a:rPr lang="en-US" sz="3600" smtClean="0">
                <a:solidFill>
                  <a:srgbClr val="008000"/>
                </a:solidFill>
              </a:rPr>
              <a:t>       </a:t>
            </a:r>
            <a:r>
              <a:rPr lang="en-US" smtClean="0">
                <a:solidFill>
                  <a:srgbClr val="3333FF"/>
                </a:solidFill>
              </a:rPr>
              <a:t>M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 smtClean="0"/>
              <a:t>is Bernoulli,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mtClean="0"/>
              <a:t>  but </a:t>
            </a:r>
            <a:r>
              <a:rPr lang="en-US" smtClean="0">
                <a:solidFill>
                  <a:srgbClr val="3333FF"/>
                </a:solidFill>
              </a:rPr>
              <a:t>C</a:t>
            </a:r>
            <a:r>
              <a:rPr lang="en-US" smtClean="0">
                <a:solidFill>
                  <a:srgbClr val="006600"/>
                </a:solidFill>
              </a:rPr>
              <a:t> </a:t>
            </a:r>
            <a:r>
              <a:rPr lang="en-US" smtClean="0"/>
              <a:t>is not.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8773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Distribution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19200"/>
            <a:ext cx="8877300" cy="4572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Graphs from the Web:</a:t>
            </a:r>
          </a:p>
          <a:p>
            <a:pPr algn="ctr" eaLnBrk="1" hangingPunct="1"/>
            <a:r>
              <a:rPr lang="en-US" sz="4800" dirty="0" smtClean="0"/>
              <a:t> spikier as </a:t>
            </a:r>
            <a:r>
              <a:rPr lang="en-US" sz="4800" dirty="0" err="1" smtClean="0"/>
              <a:t>n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→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  <a:p>
            <a:pPr algn="ctr" eaLnBrk="1" hangingPunct="1"/>
            <a:r>
              <a:rPr lang="en-US" sz="4800" dirty="0" smtClean="0">
                <a:sym typeface="Symbol" pitchFamily="18" charset="2"/>
              </a:rPr>
              <a:t>(“Bell” Curves in a later lecture)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E1FEF93-960A-4432-A981-01A75AA852B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  <a:endParaRPr lang="en-US" sz="10600" dirty="0" smtClean="0"/>
          </a:p>
          <a:p>
            <a:pPr algn="ctr" eaLnBrk="1" hangingPunct="1">
              <a:lnSpc>
                <a:spcPct val="80000"/>
              </a:lnSpc>
            </a:pPr>
            <a:r>
              <a:rPr lang="en-US" sz="10600" smtClean="0"/>
              <a:t>1</a:t>
            </a:r>
            <a:r>
              <a:rPr lang="en-US" sz="10600" smtClean="0">
                <a:sym typeface="Euclid Symbol" pitchFamily="18" charset="2"/>
              </a:rPr>
              <a:t>―4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579813"/>
          <a:ext cx="812800" cy="2063750"/>
        </p:xfrm>
        <a:graphic>
          <a:graphicData uri="http://schemas.openxmlformats.org/presentationml/2006/ole">
            <p:oleObj spid="_x0000_s1026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p:oleObj spid="_x0000_s2050" name="Equation" r:id="rId4" imgW="152280" imgH="419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p:oleObj spid="_x0000_s3074" name="Equation" r:id="rId4" imgW="152280" imgH="419040" progId="Equation.DSMT4">
              <p:embed/>
            </p:oleObj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064" y="1219200"/>
            <a:ext cx="8153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CC"/>
                </a:solidFill>
              </a:rPr>
              <a:t>1/7</a:t>
            </a:r>
            <a:r>
              <a:rPr lang="en-US" sz="4800" dirty="0" smtClean="0"/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Rest of time, win </a:t>
            </a:r>
            <a:r>
              <a:rPr lang="en-US" sz="4800" dirty="0" smtClean="0">
                <a:solidFill>
                  <a:srgbClr val="006600"/>
                </a:solidFill>
              </a:rPr>
              <a:t>1/2</a:t>
            </a:r>
            <a:r>
              <a:rPr lang="en-US" sz="4800" dirty="0" smtClean="0"/>
              <a:t>, so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endParaRPr lang="en-US" sz="48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4098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p:oleObj spid="_x0000_s4099" name="Equation" r:id="rId5" imgW="1447560" imgH="482400" progId="Equation.DSMT4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601D9D26-416F-483A-A5D6-37381C6E50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1796</Words>
  <Application>Microsoft Macintosh PowerPoint</Application>
  <PresentationFormat>On-screen Show (4:3)</PresentationFormat>
  <Paragraphs>293</Paragraphs>
  <Slides>40</Slides>
  <Notes>40</Notes>
  <HiddenSlides>16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Slide 7</vt:lpstr>
      <vt:lpstr>Slide 8</vt:lpstr>
      <vt:lpstr>Slide 9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Slide 17</vt:lpstr>
      <vt:lpstr>Slide 18</vt:lpstr>
      <vt:lpstr>Slide 19</vt:lpstr>
      <vt:lpstr>Slide 20</vt:lpstr>
      <vt:lpstr>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Uniform Distribution</vt:lpstr>
      <vt:lpstr>Indicator Variables</vt:lpstr>
      <vt:lpstr>Distributions</vt:lpstr>
      <vt:lpstr>Binomial Distribution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66</cp:revision>
  <cp:lastPrinted>2009-12-04T17:34:46Z</cp:lastPrinted>
  <dcterms:created xsi:type="dcterms:W3CDTF">2011-04-17T01:27:51Z</dcterms:created>
  <dcterms:modified xsi:type="dcterms:W3CDTF">2011-04-17T01:33:21Z</dcterms:modified>
</cp:coreProperties>
</file>