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1"/>
  </p:notesMasterIdLst>
  <p:handoutMasterIdLst>
    <p:handoutMasterId r:id="rId32"/>
  </p:handoutMasterIdLst>
  <p:sldIdLst>
    <p:sldId id="462" r:id="rId2"/>
    <p:sldId id="588" r:id="rId3"/>
    <p:sldId id="589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7" r:id="rId12"/>
    <p:sldId id="610" r:id="rId13"/>
    <p:sldId id="617" r:id="rId14"/>
    <p:sldId id="613" r:id="rId15"/>
    <p:sldId id="614" r:id="rId16"/>
    <p:sldId id="615" r:id="rId17"/>
    <p:sldId id="616" r:id="rId18"/>
    <p:sldId id="618" r:id="rId19"/>
    <p:sldId id="619" r:id="rId20"/>
    <p:sldId id="592" r:id="rId21"/>
    <p:sldId id="593" r:id="rId22"/>
    <p:sldId id="594" r:id="rId23"/>
    <p:sldId id="620" r:id="rId24"/>
    <p:sldId id="595" r:id="rId25"/>
    <p:sldId id="596" r:id="rId26"/>
    <p:sldId id="597" r:id="rId27"/>
    <p:sldId id="598" r:id="rId28"/>
    <p:sldId id="621" r:id="rId29"/>
    <p:sldId id="622" r:id="rId30"/>
  </p:sldIdLst>
  <p:sldSz cx="9144000" cy="6858000" type="letter"/>
  <p:notesSz cx="9601200" cy="7315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590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1.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600" dirty="0" smtClean="0"/>
              <a:t>  OK, just let </a:t>
            </a:r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/>
              <a:t>::= </a:t>
            </a:r>
            <a:r>
              <a:rPr lang="en-US" sz="6600" dirty="0" smtClean="0">
                <a:solidFill>
                  <a:srgbClr val="0000E5"/>
                </a:solidFill>
              </a:rPr>
              <a:t>C</a:t>
            </a:r>
            <a:endParaRPr lang="en-US" sz="6600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4800" dirty="0" smtClean="0">
                <a:solidFill>
                  <a:srgbClr val="930093"/>
                </a:solidFill>
              </a:rPr>
              <a:t>Case 2.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C0000"/>
                </a:solidFill>
              </a:rPr>
              <a:t>not</a:t>
            </a:r>
            <a:r>
              <a:rPr lang="en-US" sz="6000" dirty="0" smtClean="0"/>
              <a:t> edge of</a:t>
            </a:r>
            <a:r>
              <a:rPr lang="en-US" sz="6000" dirty="0" smtClean="0">
                <a:solidFill>
                  <a:srgbClr val="0000E5"/>
                </a:solidFill>
              </a:rPr>
              <a:t> C</a:t>
            </a:r>
            <a:r>
              <a:rPr lang="en-US" sz="6000" dirty="0" smtClean="0"/>
              <a:t>.</a:t>
            </a:r>
          </a:p>
          <a:p>
            <a:r>
              <a:rPr lang="en-US" sz="6000" dirty="0" smtClean="0"/>
              <a:t>Say 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30238"/>
              </p:ext>
            </p:extLst>
          </p:nvPr>
        </p:nvGraphicFramePr>
        <p:xfrm>
          <a:off x="1643401" y="2590800"/>
          <a:ext cx="7043399" cy="94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130300" imgH="152400" progId="Equation.DSMT4">
                  <p:embed/>
                </p:oleObj>
              </mc:Choice>
              <mc:Fallback>
                <p:oleObj name="Equation" r:id="rId3" imgW="1130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401" y="2590800"/>
                        <a:ext cx="7043399" cy="94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54319"/>
              </p:ext>
            </p:extLst>
          </p:nvPr>
        </p:nvGraphicFramePr>
        <p:xfrm>
          <a:off x="2065338" y="4800600"/>
          <a:ext cx="6715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889000" imgH="190500" progId="Equation.DSMT4">
                  <p:embed/>
                </p:oleObj>
              </mc:Choice>
              <mc:Fallback>
                <p:oleObj name="Equation" r:id="rId5" imgW="889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338" y="4800600"/>
                        <a:ext cx="67151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12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 bwMode="auto">
          <a:xfrm flipH="1">
            <a:off x="3048000" y="1981200"/>
            <a:ext cx="914400" cy="12192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30551"/>
              </p:ext>
            </p:extLst>
          </p:nvPr>
        </p:nvGraphicFramePr>
        <p:xfrm>
          <a:off x="649288" y="5105400"/>
          <a:ext cx="2892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546100" imgH="228600" progId="Equation.DSMT4">
                  <p:embed/>
                </p:oleObj>
              </mc:Choice>
              <mc:Fallback>
                <p:oleObj name="Equation" r:id="rId3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8" y="5105400"/>
                        <a:ext cx="28924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073604"/>
            <a:ext cx="1924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</a:rPr>
              <a:t>D</a:t>
            </a:r>
            <a:r>
              <a:rPr lang="en-US" sz="66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::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876"/>
              </p:ext>
            </p:extLst>
          </p:nvPr>
        </p:nvGraphicFramePr>
        <p:xfrm>
          <a:off x="609600" y="5105400"/>
          <a:ext cx="3429000" cy="12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105400"/>
                        <a:ext cx="3429000" cy="12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3422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764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46895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4638" y="2604310"/>
            <a:ext cx="80200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end-points of 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/>
              <a:t> connected</a:t>
            </a:r>
          </a:p>
          <a:p>
            <a:r>
              <a:rPr lang="en-US" sz="4800" dirty="0" smtClean="0"/>
              <a:t>by </a:t>
            </a:r>
            <a:r>
              <a:rPr lang="en-US" sz="4800" dirty="0" smtClean="0">
                <a:solidFill>
                  <a:srgbClr val="008000"/>
                </a:solidFill>
              </a:rPr>
              <a:t>path</a:t>
            </a:r>
            <a:r>
              <a:rPr lang="en-US" sz="4800" dirty="0" smtClean="0">
                <a:solidFill>
                  <a:srgbClr val="000000"/>
                </a:solidFill>
              </a:rPr>
              <a:t>, so</a:t>
            </a:r>
            <a:r>
              <a:rPr lang="en-US" sz="4800" dirty="0" smtClean="0">
                <a:solidFill>
                  <a:srgbClr val="008000"/>
                </a:solidFill>
              </a:rPr>
              <a:t> D </a:t>
            </a:r>
            <a:r>
              <a:rPr lang="en-US" sz="4800" dirty="0" smtClean="0"/>
              <a:t>is connected.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gray</a:t>
            </a:r>
            <a:r>
              <a:rPr lang="en-US" sz="4800" dirty="0" smtClean="0">
                <a:solidFill>
                  <a:srgbClr val="000000"/>
                </a:solidFill>
              </a:rPr>
              <a:t> edge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g</a:t>
            </a:r>
            <a:r>
              <a:rPr lang="en-US" sz="4800" dirty="0" smtClean="0"/>
              <a:t> not an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-edge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remains a subset of</a:t>
            </a:r>
            <a:r>
              <a:rPr lang="en-US" sz="4800" dirty="0" smtClean="0">
                <a:solidFill>
                  <a:srgbClr val="008000"/>
                </a:solidFill>
              </a:rPr>
              <a:t> D</a:t>
            </a:r>
            <a:r>
              <a:rPr lang="en-US" sz="4800" dirty="0"/>
              <a:t>.</a:t>
            </a:r>
            <a:endParaRPr lang="en-US" sz="4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449898"/>
              </p:ext>
            </p:extLst>
          </p:nvPr>
        </p:nvGraphicFramePr>
        <p:xfrm>
          <a:off x="1935162" y="1371600"/>
          <a:ext cx="538003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1016000" imgH="228600" progId="Equation.DSMT4">
                  <p:embed/>
                </p:oleObj>
              </mc:Choice>
              <mc:Fallback>
                <p:oleObj name="Equation" r:id="rId3" imgW="101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162" y="1371600"/>
                        <a:ext cx="538003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37162" y="2209800"/>
            <a:ext cx="69638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</a:t>
            </a:r>
            <a:r>
              <a:rPr lang="en-US" sz="4800" dirty="0" smtClean="0">
                <a:solidFill>
                  <a:srgbClr val="0000F1"/>
                </a:solidFill>
              </a:rPr>
              <a:t>(</a:t>
            </a:r>
            <a:r>
              <a:rPr lang="en-US" sz="4800" dirty="0" smtClean="0">
                <a:solidFill>
                  <a:srgbClr val="0000E5"/>
                </a:solidFill>
              </a:rPr>
              <a:t>g</a:t>
            </a:r>
            <a:r>
              <a:rPr lang="en-US" sz="4800" dirty="0" smtClean="0">
                <a:solidFill>
                  <a:srgbClr val="0000F1"/>
                </a:solidFill>
              </a:rPr>
              <a:t>)</a:t>
            </a:r>
          </a:p>
          <a:p>
            <a:r>
              <a:rPr lang="en-US" sz="4800" dirty="0" smtClean="0"/>
              <a:t>so</a:t>
            </a:r>
          </a:p>
          <a:p>
            <a:r>
              <a:rPr lang="en-US" sz="4800" dirty="0" smtClean="0">
                <a:solidFill>
                  <a:srgbClr val="0000F1"/>
                </a:solidFill>
              </a:rPr>
              <a:t>weight </a:t>
            </a:r>
            <a:r>
              <a:rPr lang="en-US" sz="4800" dirty="0">
                <a:solidFill>
                  <a:srgbClr val="0000F1"/>
                </a:solidFill>
              </a:rPr>
              <a:t>(</a:t>
            </a:r>
            <a:r>
              <a:rPr lang="en-US" sz="4800" dirty="0">
                <a:solidFill>
                  <a:srgbClr val="008000"/>
                </a:solidFill>
              </a:rPr>
              <a:t>D</a:t>
            </a:r>
            <a:r>
              <a:rPr lang="en-US" sz="4800" dirty="0">
                <a:solidFill>
                  <a:srgbClr val="0000F1"/>
                </a:solidFill>
              </a:rPr>
              <a:t>)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800" dirty="0">
                <a:solidFill>
                  <a:srgbClr val="0000F1"/>
                </a:solidFill>
              </a:rPr>
              <a:t>weight (C)</a:t>
            </a:r>
            <a:r>
              <a:rPr lang="en-US" sz="4800" dirty="0" smtClean="0">
                <a:solidFill>
                  <a:srgbClr val="0000F1"/>
                </a:solidFill>
              </a:rPr>
              <a:t> </a:t>
            </a:r>
            <a:endParaRPr lang="en-US" sz="48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1816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638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1054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of a </a:t>
            </a:r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</a:t>
            </a:r>
            <a:r>
              <a:rPr lang="en-US" sz="5400" dirty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⊆</a:t>
            </a:r>
            <a:r>
              <a:rPr lang="en-US" sz="5400" b="1" baseline="-25000" dirty="0" smtClean="0">
                <a:solidFill>
                  <a:schemeClr val="accent1">
                    <a:lumMod val="50000"/>
                  </a:schemeClr>
                </a:solidFill>
                <a:latin typeface="JCkg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edges</a:t>
            </a:r>
            <a:r>
              <a:rPr lang="en-US" sz="5400" dirty="0">
                <a:solidFill>
                  <a:srgbClr val="0000FF"/>
                </a:solidFill>
              </a:rPr>
              <a:t>(G)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917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864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5087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609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905000" y="5410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55626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41910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1" name="Straight Connector 40"/>
          <p:cNvCxnSpPr>
            <a:stCxn id="32" idx="5"/>
            <a:endCxn id="7" idx="2"/>
          </p:cNvCxnSpPr>
          <p:nvPr/>
        </p:nvCxnSpPr>
        <p:spPr bwMode="auto">
          <a:xfrm>
            <a:off x="2035082" y="5540282"/>
            <a:ext cx="2025836" cy="5557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626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54102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66294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42133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49530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85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0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488" y="3733800"/>
            <a:ext cx="799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Removing any edge on </a:t>
            </a:r>
            <a:r>
              <a:rPr lang="en-US" sz="4800" dirty="0" smtClean="0"/>
              <a:t>that</a:t>
            </a:r>
          </a:p>
          <a:p>
            <a:r>
              <a:rPr lang="en-US" sz="4800" dirty="0" smtClean="0"/>
              <a:t>cycle yields another tree.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2115585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191470"/>
            <a:ext cx="302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new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396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So only </a:t>
            </a:r>
            <a:r>
              <a:rPr lang="en-US" sz="4400" dirty="0" smtClean="0">
                <a:solidFill>
                  <a:srgbClr val="930093"/>
                </a:solidFill>
                <a:latin typeface="Comic Sans MS"/>
                <a:cs typeface="Comic Sans MS"/>
              </a:rPr>
              <a:t>Case 1</a:t>
            </a:r>
            <a:r>
              <a:rPr lang="en-US" sz="4400" dirty="0" smtClean="0">
                <a:latin typeface="Comic Sans MS"/>
                <a:cs typeface="Comic Sans MS"/>
              </a:rPr>
              <a:t> is possible:</a:t>
            </a:r>
          </a:p>
        </p:txBody>
      </p:sp>
    </p:spTree>
    <p:extLst>
      <p:ext uri="{BB962C8B-B14F-4D97-AF65-F5344CB8AC3E}">
        <p14:creationId xmlns:p14="http://schemas.microsoft.com/office/powerpoint/2010/main" val="18878477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400" dirty="0" smtClean="0"/>
              <a:t>     MST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400" dirty="0"/>
              <a:t> is </a:t>
            </a:r>
            <a:r>
              <a:rPr lang="en-US" sz="4400" dirty="0" smtClean="0"/>
              <a:t>unique if all weights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differ: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       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en-US" sz="4400" dirty="0" smtClean="0"/>
              <a:t>not a </a:t>
            </a:r>
            <a:r>
              <a:rPr lang="en-US" sz="4400" dirty="0" smtClean="0">
                <a:solidFill>
                  <a:srgbClr val="0000E5"/>
                </a:solidFill>
              </a:rPr>
              <a:t>C</a:t>
            </a:r>
            <a:r>
              <a:rPr lang="en-US" sz="4400" dirty="0" smtClean="0"/>
              <a:t>-edge then</a:t>
            </a:r>
          </a:p>
          <a:p>
            <a:pPr algn="ctr"/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w(g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  <a:endParaRPr lang="en-US" sz="4400" dirty="0">
              <a:latin typeface="Comic Sans MS"/>
              <a:cs typeface="Comic Sans MS"/>
            </a:endParaRPr>
          </a:p>
          <a:p>
            <a:pPr algn="ctr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400" dirty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(C)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C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419600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MST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consists of all the </a:t>
            </a:r>
            <a:r>
              <a:rPr lang="en-US" sz="5400" dirty="0" smtClean="0">
                <a:solidFill>
                  <a:srgbClr val="930093"/>
                </a:solidFill>
                <a:latin typeface="Comic Sans MS"/>
                <a:cs typeface="Comic Sans MS"/>
              </a:rPr>
              <a:t>min weight </a:t>
            </a:r>
            <a:r>
              <a:rPr lang="en-US" sz="5400" dirty="0">
                <a:solidFill>
                  <a:srgbClr val="930093"/>
                </a:solidFill>
                <a:latin typeface="Comic Sans MS"/>
                <a:cs typeface="Comic Sans MS"/>
              </a:rPr>
              <a:t>gray edges.</a:t>
            </a:r>
          </a:p>
        </p:txBody>
      </p:sp>
    </p:spTree>
    <p:extLst>
      <p:ext uri="{BB962C8B-B14F-4D97-AF65-F5344CB8AC3E}">
        <p14:creationId xmlns:p14="http://schemas.microsoft.com/office/powerpoint/2010/main" val="138936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dirty="0" smtClean="0"/>
              <a:t>A 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</a:t>
            </a:r>
            <a:r>
              <a:rPr lang="en-US" sz="5400" dirty="0" smtClean="0">
                <a:solidFill>
                  <a:schemeClr val="accent2"/>
                </a:solidFill>
              </a:rPr>
              <a:t>not</a:t>
            </a:r>
            <a:r>
              <a:rPr lang="en-US" sz="5400" dirty="0" smtClean="0"/>
              <a:t>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E5"/>
                </a:solidFill>
              </a:rPr>
              <a:t>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1148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Now only talk about </a:t>
            </a:r>
          </a:p>
          <a:p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subgraphs</a:t>
            </a:r>
            <a:r>
              <a:rPr lang="en-US" sz="5400" dirty="0" smtClean="0">
                <a:solidFill>
                  <a:srgbClr val="000000"/>
                </a:solidFill>
              </a:rPr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/>
              <a:t>Assume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/>
              <a:t>is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connected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tx2"/>
                </a:solidFill>
              </a:rPr>
              <a:t>and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.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038600"/>
          </a:xfrm>
        </p:spPr>
        <p:txBody>
          <a:bodyPr/>
          <a:lstStyle/>
          <a:p>
            <a:r>
              <a:rPr lang="en-US" sz="5400" dirty="0" smtClean="0"/>
              <a:t>A graph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is a </a:t>
            </a:r>
            <a:r>
              <a:rPr lang="en-US" sz="5400" dirty="0" smtClean="0">
                <a:solidFill>
                  <a:srgbClr val="930093"/>
                </a:solidFill>
              </a:rPr>
              <a:t>connector</a:t>
            </a:r>
            <a:r>
              <a:rPr lang="en-US" sz="5400" dirty="0" smtClean="0"/>
              <a:t> 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for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when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 is a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</a:t>
            </a:r>
          </a:p>
          <a:p>
            <a:pPr marL="685800" indent="-685800">
              <a:buFont typeface="Arial"/>
              <a:buChar char="•"/>
            </a:pP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  is connected</a:t>
            </a:r>
          </a:p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Gray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3657600"/>
          </a:xfrm>
        </p:spPr>
        <p:txBody>
          <a:bodyPr/>
          <a:lstStyle/>
          <a:p>
            <a:r>
              <a:rPr lang="en-US" sz="5400" dirty="0" smtClean="0"/>
              <a:t> Suppose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is a minimum weight gray edge in a black-white coloring of the components of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763"/>
            <a:ext cx="7315200" cy="1295400"/>
          </a:xfrm>
        </p:spPr>
        <p:txBody>
          <a:bodyPr/>
          <a:lstStyle/>
          <a:p>
            <a:r>
              <a:rPr lang="en-US" dirty="0" smtClean="0"/>
              <a:t>Gray</a:t>
            </a:r>
            <a:r>
              <a:rPr lang="en-US" dirty="0"/>
              <a:t>-edge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763000" cy="4419600"/>
          </a:xfrm>
        </p:spPr>
        <p:txBody>
          <a:bodyPr/>
          <a:lstStyle/>
          <a:p>
            <a:r>
              <a:rPr lang="en-US" sz="4800" dirty="0" smtClean="0"/>
              <a:t>So if an MST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4800" dirty="0" smtClean="0"/>
              <a:t> is a connector</a:t>
            </a:r>
          </a:p>
          <a:p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, then some MST 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dirty="0" smtClean="0"/>
              <a:t> is a</a:t>
            </a:r>
            <a:r>
              <a:rPr lang="en-US" sz="48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4800" dirty="0" smtClean="0"/>
              <a:t>connector for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b="1" dirty="0" err="1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keep adding min gray</a:t>
            </a:r>
          </a:p>
          <a:p>
            <a:r>
              <a:rPr lang="en-US" sz="4800" dirty="0" smtClean="0"/>
              <a:t>edges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800" dirty="0" smtClean="0"/>
              <a:t> to get an MST.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9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3657600"/>
          </a:xfrm>
        </p:spPr>
        <p:txBody>
          <a:bodyPr/>
          <a:lstStyle/>
          <a:p>
            <a:r>
              <a:rPr lang="en-US" sz="4400" dirty="0"/>
              <a:t>If </a:t>
            </a:r>
            <a:r>
              <a:rPr lang="en-US" sz="4400" dirty="0">
                <a:solidFill>
                  <a:srgbClr val="0000E5"/>
                </a:solidFill>
              </a:rPr>
              <a:t>C</a:t>
            </a:r>
            <a:r>
              <a:rPr lang="en-US" sz="4400" dirty="0"/>
              <a:t> is a connector for </a:t>
            </a:r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, then </a:t>
            </a:r>
          </a:p>
          <a:p>
            <a:r>
              <a:rPr lang="en-US" sz="4400" dirty="0" smtClean="0"/>
              <a:t>also have connector </a:t>
            </a:r>
            <a:r>
              <a:rPr lang="en-US" sz="4400" dirty="0" smtClean="0">
                <a:solidFill>
                  <a:srgbClr val="008000"/>
                </a:solidFill>
              </a:rPr>
              <a:t>D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008000"/>
                </a:solidFill>
              </a:rPr>
              <a:t>S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smtClean="0"/>
              <a:t>and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 smtClean="0">
                <a:solidFill>
                  <a:srgbClr val="0000F1"/>
                </a:solidFill>
              </a:rPr>
              <a:t>e</a:t>
            </a:r>
            <a:r>
              <a:rPr lang="en-US" sz="5400" dirty="0" smtClean="0"/>
              <a:t> is an edge of 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</a:p>
          <a:p>
            <a:pPr marL="571500" indent="-571500">
              <a:buFont typeface="Arial"/>
              <a:buChar char="•"/>
            </a:pP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5400" dirty="0">
                <a:solidFill>
                  <a:srgbClr val="0000F1"/>
                </a:solidFill>
              </a:rPr>
              <a:t>weight </a:t>
            </a:r>
            <a:r>
              <a:rPr lang="en-US" sz="5400" dirty="0" smtClean="0">
                <a:solidFill>
                  <a:srgbClr val="0000F1"/>
                </a:solidFill>
              </a:rPr>
              <a:t>(C) </a:t>
            </a:r>
            <a:endParaRPr lang="en-US" sz="5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 thruBlk="1"/>
      </p:transition>
    </mc:Choice>
    <mc:Fallback xmlns="">
      <p:transition xmlns:p14="http://schemas.microsoft.com/office/powerpoint/2010/main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702</Words>
  <Application>Microsoft Macintosh PowerPoint</Application>
  <PresentationFormat>Letter Paper (8.5x11 in)</PresentationFormat>
  <Paragraphs>176</Paragraphs>
  <Slides>29</Slides>
  <Notes>4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6.042 Lecture Template</vt:lpstr>
      <vt:lpstr>MathType 6.0 Equation</vt:lpstr>
      <vt:lpstr>Equation</vt:lpstr>
      <vt:lpstr>Mathematics for Computer Science MIT 6.042J/18.062J</vt:lpstr>
      <vt:lpstr>Spanning Subgraphs</vt:lpstr>
      <vt:lpstr>Spanning Subgraphs</vt:lpstr>
      <vt:lpstr>Spanning Subgraphs of G</vt:lpstr>
      <vt:lpstr>Connectors</vt:lpstr>
      <vt:lpstr>Minimum Gray Edge</vt:lpstr>
      <vt:lpstr>Gray Edge Lemma</vt:lpstr>
      <vt:lpstr>Gray-edge construction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Proof of Lemma</vt:lpstr>
      <vt:lpstr>Lemma: Adding a single edge to a tree creates a unique cycle.</vt:lpstr>
      <vt:lpstr>Proof (by picture)</vt:lpstr>
      <vt:lpstr>Proof (by picture)</vt:lpstr>
      <vt:lpstr>Proof of Lemma</vt:lpstr>
      <vt:lpstr>Lemma: Adding a single edge to a tree creates a unique cycle.</vt:lpstr>
      <vt:lpstr>Proof (by picture)</vt:lpstr>
      <vt:lpstr>Proof (by picture)</vt:lpstr>
      <vt:lpstr>PowerPoint Presentation</vt:lpstr>
      <vt:lpstr>Corollary</vt:lpstr>
      <vt:lpstr>Corollary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2015-11-01T22:31:41Z</dcterms:modified>
</cp:coreProperties>
</file>