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embeddings/oleObject4.bin" ContentType="application/vnd.openxmlformats-officedocument.oleObject"/>
  <Override PartName="/ppt/notesSlides/notesSlide22.xml" ContentType="application/vnd.openxmlformats-officedocument.presentationml.notesSlide+xml"/>
  <Override PartName="/ppt/notesSlides/notesSlide31.xml" ContentType="application/vnd.openxmlformats-officedocument.presentationml.notesSlide+xml"/>
  <Override PartName="/ppt/embeddings/oleObject40.bin" ContentType="application/vnd.openxmlformats-officedocument.oleObject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notesSlides/notesSlide11.xml" ContentType="application/vnd.openxmlformats-officedocument.presentationml.notesSlide+xml"/>
  <Override PartName="/ppt/embeddings/oleObject38.bin" ContentType="application/vnd.openxmlformats-officedocument.oleObject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47.xml" ContentType="application/vnd.openxmlformats-officedocument.presentationml.slide+xml"/>
  <Override PartName="/ppt/theme/theme3.xml" ContentType="application/vnd.openxmlformats-officedocument.theme+xml"/>
  <Override PartName="/ppt/notesSlides/notesSlide16.xml" ContentType="application/vnd.openxmlformats-officedocument.presentationml.notesSlide+xml"/>
  <Override PartName="/ppt/embeddings/oleObject16.bin" ContentType="application/vnd.openxmlformats-officedocument.oleObject"/>
  <Override PartName="/ppt/notesSlides/notesSlide32.xml" ContentType="application/vnd.openxmlformats-officedocument.presentationml.notesSlide+xml"/>
  <Override PartName="/ppt/embeddings/oleObject41.bin" ContentType="application/vnd.openxmlformats-officedocument.oleObject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s/slide23.xml" ContentType="application/vnd.openxmlformats-officedocument.presentationml.slide+xml"/>
  <Default Extension="fntdata" ContentType="application/x-fontdata"/>
  <Override PartName="/ppt/slideLayouts/slideLayout9.xml" ContentType="application/vnd.openxmlformats-officedocument.presentationml.slideLayout+xml"/>
  <Override PartName="/ppt/embeddings/oleObject2.bin" ContentType="application/vnd.openxmlformats-officedocument.oleObject"/>
  <Override PartName="/ppt/embeddings/oleObject34.bin" ContentType="application/vnd.openxmlformats-officedocument.oleObject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Default Extension="wmf" ContentType="image/x-wmf"/>
  <Override PartName="/ppt/notesSlides/notesSlide15.xml" ContentType="application/vnd.openxmlformats-officedocument.presentationml.notesSlide+xml"/>
  <Override PartName="/ppt/embeddings/oleObject22.bin" ContentType="application/vnd.openxmlformats-officedocument.oleObject"/>
  <Override PartName="/ppt/embeddings/oleObject37.bin" ContentType="application/vnd.openxmlformats-officedocument.oleObject"/>
  <Override PartName="/ppt/notesSlides/notesSlide4.xml" ContentType="application/vnd.openxmlformats-officedocument.presentationml.notesSlide+xml"/>
  <Override PartName="/ppt/notesSlides/notesSlide41.xml" ContentType="application/vnd.openxmlformats-officedocument.presentationml.notesSlide+xml"/>
  <Override PartName="/ppt/embeddings/oleObject31.bin" ContentType="application/vnd.openxmlformats-officedocument.oleObject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42.xml" ContentType="application/vnd.openxmlformats-officedocument.presentationml.notesSlide+xml"/>
  <Override PartName="/ppt/embeddings/oleObject43.bin" ContentType="application/vnd.openxmlformats-officedocument.oleObject"/>
  <Default Extension="pict" ContentType="image/pict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embeddings/oleObject3.bin" ContentType="application/vnd.openxmlformats-officedocument.oleObject"/>
  <Override PartName="/ppt/notesSlides/notesSlide35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embeddings/oleObject36.bin" ContentType="application/vnd.openxmlformats-officedocument.oleObject"/>
  <Override PartName="/ppt/notesSlides/notesSlide1.xml" ContentType="application/vnd.openxmlformats-officedocument.presentationml.notesSlide+xml"/>
  <Override PartName="/ppt/slides/slide4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37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10.xml" ContentType="application/vnd.openxmlformats-officedocument.presentationml.slide+xml"/>
  <Override PartName="/ppt/embeddings/oleObject13.bin" ContentType="application/vnd.openxmlformats-officedocument.oleObject"/>
  <Override PartName="/ppt/slides/slide33.xml" ContentType="application/vnd.openxmlformats-officedocument.presentationml.slide+xml"/>
  <Override PartName="/ppt/embeddings/oleObject10.bin" ContentType="application/vnd.openxmlformats-officedocument.oleObject"/>
  <Override PartName="/ppt/presProps.xml" ContentType="application/vnd.openxmlformats-officedocument.presentationml.presProps+xml"/>
  <Default Extension="vml" ContentType="application/vnd.openxmlformats-officedocument.vmlDrawing"/>
  <Override PartName="/ppt/notesSlides/notesSlide18.xml" ContentType="application/vnd.openxmlformats-officedocument.presentationml.notesSlide+xml"/>
  <Override PartName="/ppt/embeddings/oleObject15.bin" ContentType="application/vnd.openxmlformats-officedocument.oleObject"/>
  <Default Extension="png" ContentType="image/png"/>
  <Override PartName="/ppt/notesSlides/notesSlide43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7.xml" ContentType="application/vnd.openxmlformats-officedocument.presentationml.slide+xml"/>
  <Override PartName="/ppt/embeddings/oleObject9.bin" ContentType="application/vnd.openxmlformats-officedocument.oleObject"/>
  <Override PartName="/ppt/embeddings/oleObject29.bin" ContentType="application/vnd.openxmlformats-officedocument.oleObject"/>
  <Override PartName="/docProps/core.xml" ContentType="application/vnd.openxmlformats-package.core-properties+xml"/>
  <Override PartName="/ppt/embeddings/oleObject28.bin" ContentType="application/vnd.openxmlformats-officedocument.oleObject"/>
  <Override PartName="/ppt/slides/slide31.xml" ContentType="application/vnd.openxmlformats-officedocument.presentationml.slide+xml"/>
  <Override PartName="/ppt/embeddings/oleObject11.bin" ContentType="application/vnd.openxmlformats-officedocument.oleObject"/>
  <Default Extension="bin" ContentType="application/vnd.openxmlformats-officedocument.presentationml.printerSettings"/>
  <Override PartName="/ppt/notesSlides/notesSlide1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24.xml" ContentType="application/vnd.openxmlformats-officedocument.presentationml.notesSlide+xml"/>
  <Override PartName="/ppt/embeddings/oleObject27.bin" ContentType="application/vnd.openxmlformats-officedocument.oleObject"/>
  <Override PartName="/ppt/notesSlides/notesSlide47.xml" ContentType="application/vnd.openxmlformats-officedocument.presentationml.notesSlide+xml"/>
  <Override PartName="/ppt/embeddings/oleObject39.bin" ContentType="application/vnd.openxmlformats-officedocument.oleObject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46.xml" ContentType="application/vnd.openxmlformats-officedocument.presentationml.slide+xml"/>
  <Override PartName="/ppt/notesSlides/notesSlide2.xml" ContentType="application/vnd.openxmlformats-officedocument.presentationml.notesSlide+xml"/>
  <Override PartName="/ppt/embeddings/oleObject35.bin" ContentType="application/vnd.openxmlformats-officedocument.oleObject"/>
  <Override PartName="/ppt/notesSlides/notesSlide14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2.xml" ContentType="application/vnd.openxmlformats-officedocument.theme+xml"/>
  <Override PartName="/ppt/embeddings/oleObject18.bin" ContentType="application/vnd.openxmlformats-officedocument.oleObject"/>
  <Override PartName="/ppt/notesSlides/notesSlide27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embeddings/oleObject20.bin" ContentType="application/vnd.openxmlformats-officedocument.oleObject"/>
  <Override PartName="/ppt/notesSlides/notesSlide40.xml" ContentType="application/vnd.openxmlformats-officedocument.presentationml.notesSlide+xml"/>
  <Override PartName="/ppt/slides/slide45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1.xml" ContentType="application/vnd.openxmlformats-officedocument.presentationml.notesSlide+xml"/>
  <Override PartName="/ppt/embeddings/oleObject24.bin" ContentType="application/vnd.openxmlformats-officedocument.oleObject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embeddings/oleObject6.bin" ContentType="application/vnd.openxmlformats-officedocument.oleObject"/>
  <Override PartName="/ppt/embeddings/oleObject19.bin" ContentType="application/vnd.openxmlformats-officedocument.oleObject"/>
  <Override PartName="/ppt/embeddings/oleObject33.bin" ContentType="application/vnd.openxmlformats-officedocument.oleObject"/>
  <Override PartName="/ppt/embeddings/oleObject44.bin" ContentType="application/vnd.openxmlformats-officedocument.oleObject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6.xml" ContentType="application/vnd.openxmlformats-officedocument.presentationml.notes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embeddings/oleObject26.bin" ContentType="application/vnd.openxmlformats-officedocument.oleObject"/>
  <Override PartName="/ppt/embeddings/oleObject25.bin" ContentType="application/vnd.openxmlformats-officedocument.oleObject"/>
  <Override PartName="/ppt/embeddings/oleObject5.bin" ContentType="application/vnd.openxmlformats-officedocument.oleObject"/>
  <Override PartName="/ppt/notesSlides/notesSlide19.xml" ContentType="application/vnd.openxmlformats-officedocument.presentationml.notesSlide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embeddings/oleObject1.bin" ContentType="application/vnd.openxmlformats-officedocument.oleObject"/>
  <Override PartName="/ppt/slides/slide34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44.xml" ContentType="application/vnd.openxmlformats-officedocument.presentationml.slide+xml"/>
  <Override PartName="/ppt/notesSlides/notesSlide12.xml" ContentType="application/vnd.openxmlformats-officedocument.presentationml.notesSlide+xml"/>
  <Override PartName="/ppt/embeddings/oleObject23.bin" ContentType="application/vnd.openxmlformats-officedocument.oleObject"/>
  <Override PartName="/ppt/notesSlides/notesSlide37.xml" ContentType="application/vnd.openxmlformats-officedocument.presentationml.notesSlide+xml"/>
  <Override PartName="/ppt/notesSlides/notesSlide44.xml" ContentType="application/vnd.openxmlformats-officedocument.presentationml.notesSlide+xml"/>
  <Override PartName="/ppt/embeddings/oleObject42.bin" ContentType="application/vnd.openxmlformats-officedocument.oleObject"/>
  <Override PartName="/ppt/notesSlides/notesSlide5.xml" ContentType="application/vnd.openxmlformats-officedocument.presentationml.notesSlide+xml"/>
  <Override PartName="/ppt/embeddings/oleObject17.bin" ContentType="application/vnd.openxmlformats-officedocument.oleObject"/>
  <Override PartName="/ppt/slideLayouts/slideLayout1.xml" ContentType="application/vnd.openxmlformats-officedocument.presentationml.slideLayout+xml"/>
  <Override PartName="/ppt/embeddings/oleObject7.bin" ContentType="application/vnd.openxmlformats-officedocument.oleObject"/>
  <Override PartName="/ppt/slides/slide48.xml" ContentType="application/vnd.openxmlformats-officedocument.presentationml.slid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embeddings/oleObject12.bin" ContentType="application/vnd.openxmlformats-officedocument.oleObject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embeddings/oleObject32.bin" ContentType="application/vnd.openxmlformats-officedocument.oleObject"/>
  <Default Extension="jpeg" ContentType="image/jpeg"/>
  <Override PartName="/ppt/notesSlides/notesSlide33.xml" ContentType="application/vnd.openxmlformats-officedocument.presentationml.notesSlide+xml"/>
  <Override PartName="/ppt/notesSlides/notesSlide46.xml" ContentType="application/vnd.openxmlformats-officedocument.presentationml.notesSlide+xml"/>
  <Override PartName="/ppt/embeddings/oleObject14.bin" ContentType="application/vnd.openxmlformats-officedocument.oleObject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ppt/embeddings/oleObject21.bin" ContentType="application/vnd.openxmlformats-officedocument.oleObject"/>
  <Override PartName="/ppt/slideLayouts/slideLayout13.xml" ContentType="application/vnd.openxmlformats-officedocument.presentationml.slideLayout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embeddings/oleObject30.bin" ContentType="application/vnd.openxmlformats-officedocument.oleObject"/>
  <Default Extension="rels" ContentType="application/vnd.openxmlformats-package.relationships+xml"/>
  <Override PartName="/ppt/slides/slide9.xml" ContentType="application/vnd.openxmlformats-officedocument.presentationml.slide+xml"/>
  <Override PartName="/ppt/embeddings/oleObject8.bin" ContentType="application/vnd.openxmlformats-officedocument.oleObject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tags/tag1.xml" ContentType="application/vnd.openxmlformats-officedocument.presentationml.tags+xml"/>
  <Override PartName="/ppt/slides/slide3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0.xml" ContentType="application/vnd.openxmlformats-officedocument.presentationml.notes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embedTrueType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371" r:id="rId2"/>
    <p:sldId id="412" r:id="rId3"/>
    <p:sldId id="378" r:id="rId4"/>
    <p:sldId id="379" r:id="rId5"/>
    <p:sldId id="380" r:id="rId6"/>
    <p:sldId id="381" r:id="rId7"/>
    <p:sldId id="382" r:id="rId8"/>
    <p:sldId id="383" r:id="rId9"/>
    <p:sldId id="349" r:id="rId10"/>
    <p:sldId id="288" r:id="rId11"/>
    <p:sldId id="289" r:id="rId12"/>
    <p:sldId id="291" r:id="rId13"/>
    <p:sldId id="292" r:id="rId14"/>
    <p:sldId id="290" r:id="rId15"/>
    <p:sldId id="293" r:id="rId16"/>
    <p:sldId id="294" r:id="rId17"/>
    <p:sldId id="295" r:id="rId18"/>
    <p:sldId id="297" r:id="rId19"/>
    <p:sldId id="368" r:id="rId20"/>
    <p:sldId id="300" r:id="rId21"/>
    <p:sldId id="331" r:id="rId22"/>
    <p:sldId id="367" r:id="rId23"/>
    <p:sldId id="369" r:id="rId24"/>
    <p:sldId id="333" r:id="rId25"/>
    <p:sldId id="334" r:id="rId26"/>
    <p:sldId id="306" r:id="rId27"/>
    <p:sldId id="407" r:id="rId28"/>
    <p:sldId id="324" r:id="rId29"/>
    <p:sldId id="408" r:id="rId30"/>
    <p:sldId id="338" r:id="rId31"/>
    <p:sldId id="337" r:id="rId32"/>
    <p:sldId id="397" r:id="rId33"/>
    <p:sldId id="403" r:id="rId34"/>
    <p:sldId id="395" r:id="rId35"/>
    <p:sldId id="396" r:id="rId36"/>
    <p:sldId id="401" r:id="rId37"/>
    <p:sldId id="409" r:id="rId38"/>
    <p:sldId id="410" r:id="rId39"/>
    <p:sldId id="411" r:id="rId40"/>
    <p:sldId id="358" r:id="rId41"/>
    <p:sldId id="406" r:id="rId42"/>
    <p:sldId id="405" r:id="rId43"/>
    <p:sldId id="418" r:id="rId44"/>
    <p:sldId id="413" r:id="rId45"/>
    <p:sldId id="414" r:id="rId46"/>
    <p:sldId id="415" r:id="rId47"/>
    <p:sldId id="416" r:id="rId48"/>
    <p:sldId id="417" r:id="rId49"/>
  </p:sldIdLst>
  <p:sldSz cx="9144000" cy="6858000" type="screen4x3"/>
  <p:notesSz cx="7315200" cy="9601200"/>
  <p:embeddedFontLst>
    <p:embeddedFont>
      <p:font typeface="Comic Sans MS"/>
      <p:regular r:id="rId52"/>
      <p:bold r:id="rId53"/>
    </p:embeddedFont>
    <p:embeddedFont>
      <p:font typeface="Euclid Symbol" charset="2"/>
      <p:regular r:id="rId54"/>
      <p:bold r:id="rId55"/>
      <p:italic r:id="rId56"/>
      <p:boldItalic r:id="rId57"/>
    </p:embeddedFont>
    <p:embeddedFont>
      <p:font typeface="cmsy10"/>
      <p:regular r:id="rId58"/>
    </p:embeddedFont>
  </p:embeddedFontLst>
  <p:custDataLst>
    <p:tags r:id="rId6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0000FF"/>
    <a:srgbClr val="FF33CC"/>
    <a:srgbClr val="0033CC"/>
    <a:srgbClr val="00A249"/>
    <a:srgbClr val="FF6600"/>
    <a:srgbClr val="DDDDDD"/>
    <a:srgbClr val="FF9933"/>
    <a:srgbClr val="9966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>
  <p:normalViewPr snapVertSplitter="1" vertBarState="minimized" horzBarState="maximized">
    <p:restoredLeft sz="16525" autoAdjust="0"/>
    <p:restoredTop sz="94595" autoAdjust="0"/>
  </p:normalViewPr>
  <p:slideViewPr>
    <p:cSldViewPr showGuides="1">
      <p:cViewPr varScale="1">
        <p:scale>
          <a:sx n="117" d="100"/>
          <a:sy n="117" d="100"/>
        </p:scale>
        <p:origin x="-62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80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64" Type="http://schemas.openxmlformats.org/officeDocument/2006/relationships/tableStyles" Target="tableStyles.xml"/><Relationship Id="rId60" Type="http://schemas.openxmlformats.org/officeDocument/2006/relationships/tags" Target="tags/tag1.xml"/><Relationship Id="rId39" Type="http://schemas.openxmlformats.org/officeDocument/2006/relationships/slide" Target="slides/slide38.xml"/><Relationship Id="rId7" Type="http://schemas.openxmlformats.org/officeDocument/2006/relationships/slide" Target="slides/slide6.xml"/><Relationship Id="rId43" Type="http://schemas.openxmlformats.org/officeDocument/2006/relationships/slide" Target="slides/slide42.xml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notesMaster" Target="notesMasters/notesMaster1.xml"/><Relationship Id="rId63" Type="http://schemas.openxmlformats.org/officeDocument/2006/relationships/theme" Target="theme/theme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slide" Target="slides/slide44.xml"/><Relationship Id="rId58" Type="http://schemas.openxmlformats.org/officeDocument/2006/relationships/font" Target="fonts/font7.fntdata"/><Relationship Id="rId42" Type="http://schemas.openxmlformats.org/officeDocument/2006/relationships/slide" Target="slides/slide41.xml"/><Relationship Id="rId6" Type="http://schemas.openxmlformats.org/officeDocument/2006/relationships/slide" Target="slides/slide5.xml"/><Relationship Id="rId49" Type="http://schemas.openxmlformats.org/officeDocument/2006/relationships/slide" Target="slides/slide48.xml"/><Relationship Id="rId44" Type="http://schemas.openxmlformats.org/officeDocument/2006/relationships/slide" Target="slides/slide43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slide" Target="slides/slide45.xml"/><Relationship Id="rId57" Type="http://schemas.openxmlformats.org/officeDocument/2006/relationships/font" Target="fonts/font6.fntdata"/><Relationship Id="rId59" Type="http://schemas.openxmlformats.org/officeDocument/2006/relationships/printerSettings" Target="printerSettings/printerSettings1.bin"/><Relationship Id="rId35" Type="http://schemas.openxmlformats.org/officeDocument/2006/relationships/slide" Target="slides/slide34.xml"/><Relationship Id="rId51" Type="http://schemas.openxmlformats.org/officeDocument/2006/relationships/handoutMaster" Target="handoutMasters/handoutMaster1.xml"/><Relationship Id="rId55" Type="http://schemas.openxmlformats.org/officeDocument/2006/relationships/font" Target="fonts/font4.fntdata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62" Type="http://schemas.openxmlformats.org/officeDocument/2006/relationships/viewProps" Target="viewProps.xml"/><Relationship Id="rId36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slide" Target="slides/slide46.xml"/><Relationship Id="rId56" Type="http://schemas.openxmlformats.org/officeDocument/2006/relationships/font" Target="fonts/font5.fntdata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2" Type="http://schemas.openxmlformats.org/officeDocument/2006/relationships/font" Target="fonts/font1.fntdata"/><Relationship Id="rId54" Type="http://schemas.openxmlformats.org/officeDocument/2006/relationships/font" Target="fonts/font3.fntdata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61" Type="http://schemas.openxmlformats.org/officeDocument/2006/relationships/presProps" Target="presProps.xml"/><Relationship Id="rId53" Type="http://schemas.openxmlformats.org/officeDocument/2006/relationships/font" Target="fonts/font2.fntdata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7.wmf"/><Relationship Id="rId1" Type="http://schemas.openxmlformats.org/officeDocument/2006/relationships/image" Target="../media/image11.wmf"/><Relationship Id="rId2" Type="http://schemas.openxmlformats.org/officeDocument/2006/relationships/image" Target="../media/image12.wmf"/><Relationship Id="rId3" Type="http://schemas.openxmlformats.org/officeDocument/2006/relationships/image" Target="../media/image13.wmf"/><Relationship Id="rId5" Type="http://schemas.openxmlformats.org/officeDocument/2006/relationships/image" Target="../media/image14.pict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ict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3" Type="http://schemas.openxmlformats.org/officeDocument/2006/relationships/image" Target="../media/image39.wmf"/><Relationship Id="rId1" Type="http://schemas.openxmlformats.org/officeDocument/2006/relationships/image" Target="../media/image37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pict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3" Type="http://schemas.openxmlformats.org/officeDocument/2006/relationships/image" Target="../media/image5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3" Type="http://schemas.openxmlformats.org/officeDocument/2006/relationships/image" Target="../media/image8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14.pict"/><Relationship Id="rId1" Type="http://schemas.openxmlformats.org/officeDocument/2006/relationships/image" Target="../media/image11.wmf"/><Relationship Id="rId2" Type="http://schemas.openxmlformats.org/officeDocument/2006/relationships/image" Target="../media/image12.wmf"/><Relationship Id="rId3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ict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fld id="{5D190A98-0388-4064-BE2C-2675894912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7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A861E01B-B7A2-4F15-B2C8-5F733AB038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56D692-5628-4B3B-B472-C956ADF091F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3E2562-0114-4EE4-A336-805237B27FB1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B05C13-621D-4EA0-8CF1-79E1643BB52C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B570B2-2E89-432A-863E-AC8BDC7084E6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7E2051-6D13-4DDD-B5CA-C34331425385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BA79B7-7400-41BC-BE6C-5419E231D4E8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2DFCC6-0025-4BB3-88AB-9B6E4B5DE6BB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A1D31-933B-4F7D-994E-1C2EED94FD72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6C4727-D4E4-4A26-9A10-04E0B8CD8C5C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9E9552-069F-497E-AF6C-D02DC3F5BE5A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3A99B9-CB37-4FF9-B0C5-43FC1359C584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56D692-5628-4B3B-B472-C956ADF091F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293CA7-9243-4E52-BF29-B60D2A07686D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0E9BE3-AE1F-425C-85FE-6159F33BF483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59C6A8-815B-47F0-88FC-956E6F14B514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B1AB24-532E-427F-B44C-739BBACFE522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11CD6F-5A65-479E-B8BE-51B3679B5545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28F6C0-F4BB-495E-8DF2-695CD966C460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CCB76F-6150-439F-BF37-D33D25DB4EC0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61E01B-B7A2-4F15-B2C8-5F733AB038D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5989E6-7BD9-4F6E-9739-8FAF8171ACA1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5989E6-7BD9-4F6E-9739-8FAF8171ACA1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8F67C1-C801-4400-87FF-9AC110A749E4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C60D92-8B6A-4199-99A4-0145C90B1EA0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60D90E-21FA-4949-AE56-30B2A71E2F11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49E05-3007-4956-8196-C40A1D917645}" type="slidenum">
              <a:rPr lang="en-US" smtClean="0"/>
              <a:pPr/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4C811E-7BCD-457B-8AD9-37F6634D2958}" type="slidenum">
              <a:rPr lang="en-US" smtClean="0"/>
              <a:pPr/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FFFE8D-C196-4C60-940B-5010C8E8B3F3}" type="slidenum">
              <a:rPr lang="en-US" smtClean="0"/>
              <a:pPr/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875037-E3AE-48D2-8679-68230411FAE5}" type="slidenum">
              <a:rPr lang="en-US" smtClean="0"/>
              <a:pPr/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A851F3-8AC5-47D0-8E0B-29DFABF14AA6}" type="slidenum">
              <a:rPr lang="en-US" smtClean="0"/>
              <a:pPr/>
              <a:t>36</a:t>
            </a:fld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CCB76F-6150-439F-BF37-D33D25DB4EC0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61E01B-B7A2-4F15-B2C8-5F733AB038D0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61E01B-B7A2-4F15-B2C8-5F733AB038D0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AB698F-4514-461E-B330-744F23C58AF2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DF6BEA-BC14-4B3F-A9A8-8E330C6497AD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61E01B-B7A2-4F15-B2C8-5F733AB038D0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36</a:t>
            </a:r>
          </a:p>
        </p:txBody>
      </p:sp>
      <p:sp>
        <p:nvSpPr>
          <p:cNvPr id="952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36</a:t>
            </a:r>
          </a:p>
        </p:txBody>
      </p:sp>
      <p:sp>
        <p:nvSpPr>
          <p:cNvPr id="952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1A55A9-DF0E-4E4F-A5F4-6FFCD1861EA5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FB0BE2-853F-4B2F-B067-8E3BA4509D4A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82D2CA-1C49-446E-AD55-3F7BE8C3AE80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EAEA66-8F26-4DBA-84DE-398CACAEA82D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82F9BA-F747-4BBA-B6FE-8CC2E957E0DE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380A56-1970-4B16-B267-E1C0E41329D3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CA2974-B68A-4DEF-8559-CCB1C87120AB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94A3A9-CF12-4FF9-B730-BF0FE2B07A38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668F0F-33E2-49E8-BB40-8AAA67294D23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E8A5CF-DC76-415C-89A8-4BFB6C30049E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267200" y="6629400"/>
            <a:ext cx="14478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April 7, 2008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267200" y="6629400"/>
            <a:ext cx="14478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April 7, 2008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505200" y="51816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267200" y="6629400"/>
            <a:ext cx="14478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April 7, 2008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505200" y="51816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267200" y="6629400"/>
            <a:ext cx="14478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April 7, 2008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505200" y="51816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152400"/>
            <a:ext cx="7772400" cy="594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267200" y="6629400"/>
            <a:ext cx="14478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April 7, 2008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505200" y="51816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267200" y="6629400"/>
            <a:ext cx="14478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April 7, 2008</a:t>
            </a: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505200" y="51816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267200" y="6629400"/>
            <a:ext cx="14478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April 7, 2008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505200" y="51816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267200" y="6629400"/>
            <a:ext cx="14478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April 7, 2008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505200" y="51816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267200" y="6629400"/>
            <a:ext cx="14478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April 7, 2008</a:t>
            </a: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505200" y="51816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267200" y="6629400"/>
            <a:ext cx="14478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April 7, 2008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505200" y="51816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267200" y="6629400"/>
            <a:ext cx="14478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April 7, 2008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505200" y="51816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267200" y="6629400"/>
            <a:ext cx="14478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April 7, 2008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505200" y="51816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267200" y="6629400"/>
            <a:ext cx="14478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April 7, 2008</a:t>
            </a: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505200" y="51816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267200" y="6629400"/>
            <a:ext cx="14478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April 7, 2008</a:t>
            </a: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505200" y="51816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slideLayout" Target="../slideLayouts/slideLayout14.xml"/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6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52400"/>
            <a:ext cx="7239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772400" y="6581001"/>
            <a:ext cx="1371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200" dirty="0" err="1">
                <a:latin typeface="Comic Sans MS" pitchFamily="66" charset="0"/>
              </a:rPr>
              <a:t>lec</a:t>
            </a:r>
            <a:r>
              <a:rPr lang="en-US" sz="1200" dirty="0">
                <a:latin typeface="Comic Sans MS" pitchFamily="66" charset="0"/>
              </a:rPr>
              <a:t> </a:t>
            </a:r>
            <a:r>
              <a:rPr lang="en-US" sz="1200" dirty="0" smtClean="0">
                <a:latin typeface="Comic Sans MS" pitchFamily="66" charset="0"/>
              </a:rPr>
              <a:t>9W.</a:t>
            </a:r>
            <a:fld id="{CE304688-B858-4773-B640-F1307E7715AE}" type="slidenum">
              <a:rPr lang="en-US" sz="1200" smtClean="0"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dirty="0">
              <a:latin typeface="Comic Sans MS" pitchFamily="66" charset="0"/>
            </a:endParaRPr>
          </a:p>
        </p:txBody>
      </p:sp>
      <p:pic>
        <p:nvPicPr>
          <p:cNvPr id="25607" name="Picture 9" descr="board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124200" y="6553200"/>
            <a:ext cx="28576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November 4,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  <p:sldLayoutId id="2147483901" r:id="rId12"/>
    <p:sldLayoutId id="2147483902" r:id="rId13"/>
    <p:sldLayoutId id="2147483903" r:id="rId14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4.bin"/><Relationship Id="rId5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9.xml"/><Relationship Id="rId6" Type="http://schemas.openxmlformats.org/officeDocument/2006/relationships/oleObject" Target="../embeddings/oleObject16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8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9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4" Type="http://schemas.openxmlformats.org/officeDocument/2006/relationships/oleObject" Target="../embeddings/oleObject20.bin"/><Relationship Id="rId5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3.xml"/><Relationship Id="rId6" Type="http://schemas.openxmlformats.org/officeDocument/2006/relationships/oleObject" Target="../embeddings/oleObject22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5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24.xml"/><Relationship Id="rId5" Type="http://schemas.openxmlformats.org/officeDocument/2006/relationships/oleObject" Target="../embeddings/oleObject26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7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8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9.bin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30.bin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9.xml"/><Relationship Id="rId5" Type="http://schemas.openxmlformats.org/officeDocument/2006/relationships/oleObject" Target="../embeddings/oleObject31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Relationship Id="rId5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32.bin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33.bin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3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Relationship Id="rId5" Type="http://schemas.openxmlformats.org/officeDocument/2006/relationships/oleObject" Target="../embeddings/oleObject4.bin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34.bin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35.bin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36.bin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4.xml"/><Relationship Id="rId5" Type="http://schemas.openxmlformats.org/officeDocument/2006/relationships/oleObject" Target="../embeddings/oleObject37.bin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38.bin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41.bin"/><Relationship Id="rId4" Type="http://schemas.openxmlformats.org/officeDocument/2006/relationships/oleObject" Target="../embeddings/oleObject39.bin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46.xml"/><Relationship Id="rId5" Type="http://schemas.openxmlformats.org/officeDocument/2006/relationships/oleObject" Target="../embeddings/oleObject40.bin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42.bin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47.xml"/><Relationship Id="rId5" Type="http://schemas.openxmlformats.org/officeDocument/2006/relationships/oleObject" Target="../embeddings/oleObject43.bin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44.bin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7.bin"/><Relationship Id="rId4" Type="http://schemas.openxmlformats.org/officeDocument/2006/relationships/oleObject" Target="../embeddings/oleObject5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Relationship Id="rId5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10.bin"/><Relationship Id="rId4" Type="http://schemas.openxmlformats.org/officeDocument/2006/relationships/oleObject" Target="../embeddings/oleObject8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Relationship Id="rId5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1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Relationship Id="rId5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3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81000" y="1828800"/>
            <a:ext cx="8305800" cy="3200400"/>
          </a:xfrm>
        </p:spPr>
        <p:txBody>
          <a:bodyPr/>
          <a:lstStyle/>
          <a:p>
            <a:pPr eaLnBrk="1" hangingPunct="1"/>
            <a:r>
              <a:rPr lang="en-US" sz="8000" dirty="0" smtClean="0">
                <a:solidFill>
                  <a:schemeClr val="tx2"/>
                </a:solidFill>
              </a:rPr>
              <a:t> Harmonic Sum</a:t>
            </a:r>
          </a:p>
          <a:p>
            <a:pPr eaLnBrk="1" hangingPunct="1"/>
            <a:r>
              <a:rPr lang="en-US" sz="8000" dirty="0" smtClean="0">
                <a:solidFill>
                  <a:schemeClr val="tx2"/>
                </a:solidFill>
              </a:rPr>
              <a:t>Integral Method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1611313" y="417513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Book Stacking</a:t>
            </a:r>
          </a:p>
        </p:txBody>
      </p:sp>
      <p:sp>
        <p:nvSpPr>
          <p:cNvPr id="55299" name="Rectangle 7"/>
          <p:cNvSpPr>
            <a:spLocks noChangeArrowheads="1"/>
          </p:cNvSpPr>
          <p:nvPr/>
        </p:nvSpPr>
        <p:spPr bwMode="auto">
          <a:xfrm>
            <a:off x="2286000" y="4572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 sz="2400"/>
          </a:p>
        </p:txBody>
      </p:sp>
      <p:sp>
        <p:nvSpPr>
          <p:cNvPr id="55300" name="Rectangle 20"/>
          <p:cNvSpPr>
            <a:spLocks noChangeArrowheads="1"/>
          </p:cNvSpPr>
          <p:nvPr/>
        </p:nvSpPr>
        <p:spPr bwMode="auto">
          <a:xfrm>
            <a:off x="0" y="5029200"/>
            <a:ext cx="4572000" cy="1828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5301" name="Rectangle 21"/>
          <p:cNvSpPr>
            <a:spLocks noChangeArrowheads="1"/>
          </p:cNvSpPr>
          <p:nvPr/>
        </p:nvSpPr>
        <p:spPr bwMode="auto">
          <a:xfrm>
            <a:off x="2819400" y="4114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 sz="2400"/>
          </a:p>
        </p:txBody>
      </p:sp>
      <p:sp>
        <p:nvSpPr>
          <p:cNvPr id="55302" name="Rectangle 22"/>
          <p:cNvSpPr>
            <a:spLocks noChangeArrowheads="1"/>
          </p:cNvSpPr>
          <p:nvPr/>
        </p:nvSpPr>
        <p:spPr bwMode="auto">
          <a:xfrm>
            <a:off x="4343400" y="36576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 sz="2400"/>
          </a:p>
        </p:txBody>
      </p:sp>
      <p:sp>
        <p:nvSpPr>
          <p:cNvPr id="55303" name="Rectangle 23"/>
          <p:cNvSpPr>
            <a:spLocks noChangeArrowheads="1"/>
          </p:cNvSpPr>
          <p:nvPr/>
        </p:nvSpPr>
        <p:spPr bwMode="auto">
          <a:xfrm>
            <a:off x="3733800" y="3203575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 sz="2400"/>
          </a:p>
        </p:txBody>
      </p:sp>
      <p:sp>
        <p:nvSpPr>
          <p:cNvPr id="55304" name="Rectangle 24"/>
          <p:cNvSpPr>
            <a:spLocks noChangeArrowheads="1"/>
          </p:cNvSpPr>
          <p:nvPr/>
        </p:nvSpPr>
        <p:spPr bwMode="auto">
          <a:xfrm>
            <a:off x="3119438" y="27432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 sz="2400"/>
          </a:p>
        </p:txBody>
      </p:sp>
      <p:sp>
        <p:nvSpPr>
          <p:cNvPr id="55305" name="Rectangle 25"/>
          <p:cNvSpPr>
            <a:spLocks noChangeArrowheads="1"/>
          </p:cNvSpPr>
          <p:nvPr/>
        </p:nvSpPr>
        <p:spPr bwMode="auto">
          <a:xfrm>
            <a:off x="4953000" y="2286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 sz="2400"/>
          </a:p>
        </p:txBody>
      </p:sp>
      <p:sp>
        <p:nvSpPr>
          <p:cNvPr id="55306" name="Text Box 34"/>
          <p:cNvSpPr txBox="1">
            <a:spLocks noChangeArrowheads="1"/>
          </p:cNvSpPr>
          <p:nvPr/>
        </p:nvSpPr>
        <p:spPr bwMode="auto">
          <a:xfrm>
            <a:off x="1447800" y="5565775"/>
            <a:ext cx="140335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>
                <a:latin typeface="Comic Sans MS" pitchFamily="66" charset="0"/>
              </a:rPr>
              <a:t>table</a:t>
            </a:r>
          </a:p>
        </p:txBody>
      </p:sp>
      <p:sp>
        <p:nvSpPr>
          <p:cNvPr id="55308" name="Text Box 10"/>
          <p:cNvSpPr txBox="1">
            <a:spLocks noChangeArrowheads="1"/>
          </p:cNvSpPr>
          <p:nvPr/>
        </p:nvSpPr>
        <p:spPr bwMode="auto">
          <a:xfrm>
            <a:off x="0" y="6580188"/>
            <a:ext cx="3567113" cy="2746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1000">
                <a:latin typeface="Comic Sans MS" pitchFamily="66" charset="0"/>
              </a:rPr>
              <a:t>Copyright </a:t>
            </a:r>
            <a:r>
              <a:rPr lang="en-US" sz="1000" i="1">
                <a:latin typeface="Comic Sans MS" pitchFamily="66" charset="0"/>
              </a:rPr>
              <a:t>©</a:t>
            </a:r>
            <a:r>
              <a:rPr lang="en-US" sz="1000">
                <a:latin typeface="Comic Sans MS" pitchFamily="66" charset="0"/>
              </a:rPr>
              <a:t> Albert R. Meyer, 2007</a:t>
            </a:r>
            <a:r>
              <a:rPr lang="en-US" sz="1200">
                <a:latin typeface="Comic Sans MS" pitchFamily="66" charset="0"/>
              </a:rPr>
              <a:t>.  </a:t>
            </a:r>
            <a:r>
              <a:rPr lang="en-US" sz="1000">
                <a:latin typeface="Comic Sans MS" pitchFamily="66" charset="0"/>
              </a:rPr>
              <a:t>All rights reserved.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Book Stacking</a:t>
            </a: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2286000" y="4572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5029200"/>
            <a:ext cx="4572000" cy="1828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2819400" y="4114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4343400" y="36576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3733800" y="3203575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3119438" y="27432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4953000" y="2286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228600" y="1458913"/>
            <a:ext cx="43815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How far out?</a:t>
            </a:r>
          </a:p>
        </p:txBody>
      </p:sp>
      <p:sp>
        <p:nvSpPr>
          <p:cNvPr id="56331" name="Line 12"/>
          <p:cNvSpPr>
            <a:spLocks noChangeShapeType="1"/>
          </p:cNvSpPr>
          <p:nvPr/>
        </p:nvSpPr>
        <p:spPr bwMode="auto">
          <a:xfrm>
            <a:off x="7848600" y="2743200"/>
            <a:ext cx="0" cy="2743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32" name="Text Box 13"/>
          <p:cNvSpPr txBox="1">
            <a:spLocks noChangeArrowheads="1"/>
          </p:cNvSpPr>
          <p:nvPr/>
        </p:nvSpPr>
        <p:spPr bwMode="auto">
          <a:xfrm>
            <a:off x="6019800" y="4960938"/>
            <a:ext cx="4508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>
                <a:latin typeface="Comic Sans MS" pitchFamily="66" charset="0"/>
              </a:rPr>
              <a:t>?</a:t>
            </a:r>
          </a:p>
        </p:txBody>
      </p:sp>
      <p:sp>
        <p:nvSpPr>
          <p:cNvPr id="56333" name="Line 14"/>
          <p:cNvSpPr>
            <a:spLocks noChangeShapeType="1"/>
          </p:cNvSpPr>
          <p:nvPr/>
        </p:nvSpPr>
        <p:spPr bwMode="auto">
          <a:xfrm flipH="1">
            <a:off x="4572000" y="53340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6334" name="Line 15"/>
          <p:cNvSpPr>
            <a:spLocks noChangeShapeType="1"/>
          </p:cNvSpPr>
          <p:nvPr/>
        </p:nvSpPr>
        <p:spPr bwMode="auto">
          <a:xfrm>
            <a:off x="6400800" y="53340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6335" name="Text Box 16"/>
          <p:cNvSpPr txBox="1">
            <a:spLocks noChangeArrowheads="1"/>
          </p:cNvSpPr>
          <p:nvPr/>
        </p:nvSpPr>
        <p:spPr bwMode="auto">
          <a:xfrm>
            <a:off x="5410200" y="5492750"/>
            <a:ext cx="19891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400">
                <a:latin typeface="Comic Sans MS" pitchFamily="66" charset="0"/>
              </a:rPr>
              <a:t>overhang</a:t>
            </a:r>
          </a:p>
        </p:txBody>
      </p:sp>
      <p:sp>
        <p:nvSpPr>
          <p:cNvPr id="56337" name="Text Box 10"/>
          <p:cNvSpPr txBox="1">
            <a:spLocks noChangeArrowheads="1"/>
          </p:cNvSpPr>
          <p:nvPr/>
        </p:nvSpPr>
        <p:spPr bwMode="auto">
          <a:xfrm>
            <a:off x="0" y="6580188"/>
            <a:ext cx="3567113" cy="2746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1000">
                <a:latin typeface="Comic Sans MS" pitchFamily="66" charset="0"/>
              </a:rPr>
              <a:t>Copyright </a:t>
            </a:r>
            <a:r>
              <a:rPr lang="en-US" sz="1000" i="1">
                <a:latin typeface="Comic Sans MS" pitchFamily="66" charset="0"/>
              </a:rPr>
              <a:t>©</a:t>
            </a:r>
            <a:r>
              <a:rPr lang="en-US" sz="1000">
                <a:latin typeface="Comic Sans MS" pitchFamily="66" charset="0"/>
              </a:rPr>
              <a:t> Albert R. Meyer, 2007</a:t>
            </a:r>
            <a:r>
              <a:rPr lang="en-US" sz="1200">
                <a:latin typeface="Comic Sans MS" pitchFamily="66" charset="0"/>
              </a:rPr>
              <a:t>.  </a:t>
            </a:r>
            <a:r>
              <a:rPr lang="en-US" sz="1000">
                <a:latin typeface="Comic Sans MS" pitchFamily="66" charset="0"/>
              </a:rPr>
              <a:t>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0" y="3876675"/>
            <a:ext cx="4559300" cy="29813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47" name="Line 4"/>
          <p:cNvSpPr>
            <a:spLocks noChangeShapeType="1"/>
          </p:cNvSpPr>
          <p:nvPr/>
        </p:nvSpPr>
        <p:spPr bwMode="auto">
          <a:xfrm>
            <a:off x="0" y="3876675"/>
            <a:ext cx="457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7348" name="Line 5"/>
          <p:cNvSpPr>
            <a:spLocks noChangeShapeType="1"/>
          </p:cNvSpPr>
          <p:nvPr/>
        </p:nvSpPr>
        <p:spPr bwMode="auto">
          <a:xfrm flipH="1">
            <a:off x="4559300" y="3875088"/>
            <a:ext cx="0" cy="29829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7349" name="Rectangle 12"/>
          <p:cNvSpPr>
            <a:spLocks noChangeArrowheads="1"/>
          </p:cNvSpPr>
          <p:nvPr/>
        </p:nvSpPr>
        <p:spPr bwMode="auto">
          <a:xfrm>
            <a:off x="3709988" y="3424238"/>
            <a:ext cx="376078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50" name="Oval 13"/>
          <p:cNvSpPr>
            <a:spLocks noChangeArrowheads="1"/>
          </p:cNvSpPr>
          <p:nvPr/>
        </p:nvSpPr>
        <p:spPr bwMode="auto">
          <a:xfrm>
            <a:off x="5611813" y="3570288"/>
            <a:ext cx="103187" cy="1031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51" name="Freeform 21"/>
          <p:cNvSpPr>
            <a:spLocks/>
          </p:cNvSpPr>
          <p:nvPr/>
        </p:nvSpPr>
        <p:spPr bwMode="auto">
          <a:xfrm>
            <a:off x="5667375" y="2728913"/>
            <a:ext cx="1003300" cy="812800"/>
          </a:xfrm>
          <a:custGeom>
            <a:avLst/>
            <a:gdLst>
              <a:gd name="T0" fmla="*/ 2147483647 w 632"/>
              <a:gd name="T1" fmla="*/ 0 h 512"/>
              <a:gd name="T2" fmla="*/ 2147483647 w 632"/>
              <a:gd name="T3" fmla="*/ 2147483647 h 512"/>
              <a:gd name="T4" fmla="*/ 2147483647 w 632"/>
              <a:gd name="T5" fmla="*/ 2147483647 h 512"/>
              <a:gd name="T6" fmla="*/ 2147483647 w 632"/>
              <a:gd name="T7" fmla="*/ 2147483647 h 512"/>
              <a:gd name="T8" fmla="*/ 2147483647 w 632"/>
              <a:gd name="T9" fmla="*/ 2147483647 h 512"/>
              <a:gd name="T10" fmla="*/ 2147483647 w 632"/>
              <a:gd name="T11" fmla="*/ 2147483647 h 512"/>
              <a:gd name="T12" fmla="*/ 2147483647 w 632"/>
              <a:gd name="T13" fmla="*/ 2147483647 h 512"/>
              <a:gd name="T14" fmla="*/ 2147483647 w 632"/>
              <a:gd name="T15" fmla="*/ 2147483647 h 512"/>
              <a:gd name="T16" fmla="*/ 0 w 632"/>
              <a:gd name="T17" fmla="*/ 2147483647 h 51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32"/>
              <a:gd name="T28" fmla="*/ 0 h 512"/>
              <a:gd name="T29" fmla="*/ 632 w 632"/>
              <a:gd name="T30" fmla="*/ 512 h 51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32" h="512">
                <a:moveTo>
                  <a:pt x="632" y="0"/>
                </a:moveTo>
                <a:cubicBezTo>
                  <a:pt x="622" y="31"/>
                  <a:pt x="623" y="58"/>
                  <a:pt x="600" y="82"/>
                </a:cubicBezTo>
                <a:cubicBezTo>
                  <a:pt x="575" y="158"/>
                  <a:pt x="506" y="179"/>
                  <a:pt x="446" y="219"/>
                </a:cubicBezTo>
                <a:cubicBezTo>
                  <a:pt x="387" y="214"/>
                  <a:pt x="347" y="218"/>
                  <a:pt x="300" y="187"/>
                </a:cubicBezTo>
                <a:cubicBezTo>
                  <a:pt x="263" y="132"/>
                  <a:pt x="269" y="146"/>
                  <a:pt x="186" y="155"/>
                </a:cubicBezTo>
                <a:cubicBezTo>
                  <a:pt x="127" y="175"/>
                  <a:pt x="106" y="247"/>
                  <a:pt x="89" y="301"/>
                </a:cubicBezTo>
                <a:cubicBezTo>
                  <a:pt x="86" y="310"/>
                  <a:pt x="77" y="316"/>
                  <a:pt x="73" y="325"/>
                </a:cubicBezTo>
                <a:cubicBezTo>
                  <a:pt x="56" y="358"/>
                  <a:pt x="43" y="395"/>
                  <a:pt x="32" y="430"/>
                </a:cubicBezTo>
                <a:cubicBezTo>
                  <a:pt x="23" y="458"/>
                  <a:pt x="0" y="483"/>
                  <a:pt x="0" y="51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7352" name="Text Box 22"/>
          <p:cNvSpPr txBox="1">
            <a:spLocks noChangeArrowheads="1"/>
          </p:cNvSpPr>
          <p:nvPr/>
        </p:nvSpPr>
        <p:spPr bwMode="auto">
          <a:xfrm>
            <a:off x="5688013" y="1920875"/>
            <a:ext cx="2008187" cy="8223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2400">
                <a:latin typeface="Comic Sans MS" pitchFamily="66" charset="0"/>
              </a:rPr>
              <a:t>book center</a:t>
            </a:r>
          </a:p>
          <a:p>
            <a:r>
              <a:rPr lang="en-US" sz="2400">
                <a:latin typeface="Comic Sans MS" pitchFamily="66" charset="0"/>
              </a:rPr>
              <a:t>of mass</a:t>
            </a:r>
          </a:p>
        </p:txBody>
      </p:sp>
      <p:sp>
        <p:nvSpPr>
          <p:cNvPr id="57353" name="Text Box 23"/>
          <p:cNvSpPr txBox="1">
            <a:spLocks noChangeArrowheads="1"/>
          </p:cNvSpPr>
          <p:nvPr/>
        </p:nvSpPr>
        <p:spPr bwMode="auto">
          <a:xfrm>
            <a:off x="1066800" y="1836738"/>
            <a:ext cx="23955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>
                <a:latin typeface="Comic Sans MS" pitchFamily="66" charset="0"/>
              </a:rPr>
              <a:t>One book</a:t>
            </a:r>
          </a:p>
        </p:txBody>
      </p:sp>
      <p:sp>
        <p:nvSpPr>
          <p:cNvPr id="57354" name="Rectangle 25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Book Stacking</a:t>
            </a:r>
          </a:p>
        </p:txBody>
      </p:sp>
      <p:sp>
        <p:nvSpPr>
          <p:cNvPr id="57355" name="Line 26"/>
          <p:cNvSpPr>
            <a:spLocks noChangeShapeType="1"/>
          </p:cNvSpPr>
          <p:nvPr/>
        </p:nvSpPr>
        <p:spPr bwMode="auto">
          <a:xfrm flipH="1">
            <a:off x="5638800" y="3657600"/>
            <a:ext cx="0" cy="685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7357" name="Text Box 10"/>
          <p:cNvSpPr txBox="1">
            <a:spLocks noChangeArrowheads="1"/>
          </p:cNvSpPr>
          <p:nvPr/>
        </p:nvSpPr>
        <p:spPr bwMode="auto">
          <a:xfrm>
            <a:off x="0" y="6580188"/>
            <a:ext cx="3567113" cy="2746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1000">
                <a:latin typeface="Comic Sans MS" pitchFamily="66" charset="0"/>
              </a:rPr>
              <a:t>Copyright </a:t>
            </a:r>
            <a:r>
              <a:rPr lang="en-US" sz="1000" i="1">
                <a:latin typeface="Comic Sans MS" pitchFamily="66" charset="0"/>
              </a:rPr>
              <a:t>©</a:t>
            </a:r>
            <a:r>
              <a:rPr lang="en-US" sz="1000">
                <a:latin typeface="Comic Sans MS" pitchFamily="66" charset="0"/>
              </a:rPr>
              <a:t> Albert R. Meyer, 2007</a:t>
            </a:r>
            <a:r>
              <a:rPr lang="en-US" sz="1200">
                <a:latin typeface="Comic Sans MS" pitchFamily="66" charset="0"/>
              </a:rPr>
              <a:t>.  </a:t>
            </a:r>
            <a:r>
              <a:rPr lang="en-US" sz="1000">
                <a:latin typeface="Comic Sans MS" pitchFamily="66" charset="0"/>
              </a:rPr>
              <a:t>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3876675"/>
            <a:ext cx="4559300" cy="29813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8371" name="Line 4"/>
          <p:cNvSpPr>
            <a:spLocks noChangeShapeType="1"/>
          </p:cNvSpPr>
          <p:nvPr/>
        </p:nvSpPr>
        <p:spPr bwMode="auto">
          <a:xfrm>
            <a:off x="0" y="3876675"/>
            <a:ext cx="457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8372" name="Line 5"/>
          <p:cNvSpPr>
            <a:spLocks noChangeShapeType="1"/>
          </p:cNvSpPr>
          <p:nvPr/>
        </p:nvSpPr>
        <p:spPr bwMode="auto">
          <a:xfrm flipH="1">
            <a:off x="4559300" y="3875088"/>
            <a:ext cx="0" cy="29829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8373" name="Rectangle 12"/>
          <p:cNvSpPr>
            <a:spLocks noChangeArrowheads="1"/>
          </p:cNvSpPr>
          <p:nvPr/>
        </p:nvSpPr>
        <p:spPr bwMode="auto">
          <a:xfrm rot="1607268">
            <a:off x="3992563" y="4041775"/>
            <a:ext cx="376078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8374" name="Oval 13"/>
          <p:cNvSpPr>
            <a:spLocks noChangeArrowheads="1"/>
          </p:cNvSpPr>
          <p:nvPr/>
        </p:nvSpPr>
        <p:spPr bwMode="auto">
          <a:xfrm>
            <a:off x="5803900" y="4187825"/>
            <a:ext cx="103188" cy="1031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8375" name="Freeform 17"/>
          <p:cNvSpPr>
            <a:spLocks/>
          </p:cNvSpPr>
          <p:nvPr/>
        </p:nvSpPr>
        <p:spPr bwMode="auto">
          <a:xfrm>
            <a:off x="5911850" y="2692400"/>
            <a:ext cx="927100" cy="1458913"/>
          </a:xfrm>
          <a:custGeom>
            <a:avLst/>
            <a:gdLst>
              <a:gd name="T0" fmla="*/ 2147483647 w 584"/>
              <a:gd name="T1" fmla="*/ 0 h 919"/>
              <a:gd name="T2" fmla="*/ 2147483647 w 584"/>
              <a:gd name="T3" fmla="*/ 2147483647 h 919"/>
              <a:gd name="T4" fmla="*/ 2147483647 w 584"/>
              <a:gd name="T5" fmla="*/ 2147483647 h 919"/>
              <a:gd name="T6" fmla="*/ 2147483647 w 584"/>
              <a:gd name="T7" fmla="*/ 2147483647 h 919"/>
              <a:gd name="T8" fmla="*/ 2147483647 w 584"/>
              <a:gd name="T9" fmla="*/ 2147483647 h 919"/>
              <a:gd name="T10" fmla="*/ 2147483647 w 584"/>
              <a:gd name="T11" fmla="*/ 2147483647 h 919"/>
              <a:gd name="T12" fmla="*/ 2147483647 w 584"/>
              <a:gd name="T13" fmla="*/ 2147483647 h 919"/>
              <a:gd name="T14" fmla="*/ 2147483647 w 584"/>
              <a:gd name="T15" fmla="*/ 2147483647 h 919"/>
              <a:gd name="T16" fmla="*/ 0 w 584"/>
              <a:gd name="T17" fmla="*/ 2147483647 h 91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84"/>
              <a:gd name="T28" fmla="*/ 0 h 919"/>
              <a:gd name="T29" fmla="*/ 584 w 584"/>
              <a:gd name="T30" fmla="*/ 919 h 91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84" h="919">
                <a:moveTo>
                  <a:pt x="584" y="0"/>
                </a:moveTo>
                <a:cubicBezTo>
                  <a:pt x="581" y="73"/>
                  <a:pt x="580" y="146"/>
                  <a:pt x="576" y="219"/>
                </a:cubicBezTo>
                <a:cubicBezTo>
                  <a:pt x="571" y="326"/>
                  <a:pt x="552" y="453"/>
                  <a:pt x="503" y="551"/>
                </a:cubicBezTo>
                <a:cubicBezTo>
                  <a:pt x="486" y="584"/>
                  <a:pt x="458" y="618"/>
                  <a:pt x="438" y="649"/>
                </a:cubicBezTo>
                <a:cubicBezTo>
                  <a:pt x="410" y="692"/>
                  <a:pt x="393" y="729"/>
                  <a:pt x="340" y="746"/>
                </a:cubicBezTo>
                <a:cubicBezTo>
                  <a:pt x="313" y="737"/>
                  <a:pt x="286" y="731"/>
                  <a:pt x="259" y="722"/>
                </a:cubicBezTo>
                <a:cubicBezTo>
                  <a:pt x="212" y="672"/>
                  <a:pt x="145" y="709"/>
                  <a:pt x="113" y="754"/>
                </a:cubicBezTo>
                <a:cubicBezTo>
                  <a:pt x="96" y="804"/>
                  <a:pt x="54" y="854"/>
                  <a:pt x="16" y="892"/>
                </a:cubicBezTo>
                <a:cubicBezTo>
                  <a:pt x="7" y="919"/>
                  <a:pt x="16" y="916"/>
                  <a:pt x="0" y="916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8376" name="Text Box 18"/>
          <p:cNvSpPr txBox="1">
            <a:spLocks noChangeArrowheads="1"/>
          </p:cNvSpPr>
          <p:nvPr/>
        </p:nvSpPr>
        <p:spPr bwMode="auto">
          <a:xfrm>
            <a:off x="1066800" y="1836738"/>
            <a:ext cx="23955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>
                <a:latin typeface="Comic Sans MS" pitchFamily="66" charset="0"/>
              </a:rPr>
              <a:t>One book</a:t>
            </a:r>
          </a:p>
        </p:txBody>
      </p:sp>
      <p:sp>
        <p:nvSpPr>
          <p:cNvPr id="58377" name="Rectangle 20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Book Stacking</a:t>
            </a:r>
          </a:p>
        </p:txBody>
      </p:sp>
      <p:sp>
        <p:nvSpPr>
          <p:cNvPr id="58378" name="Line 21"/>
          <p:cNvSpPr>
            <a:spLocks noChangeShapeType="1"/>
          </p:cNvSpPr>
          <p:nvPr/>
        </p:nvSpPr>
        <p:spPr bwMode="auto">
          <a:xfrm>
            <a:off x="5867400" y="4343400"/>
            <a:ext cx="0" cy="685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8379" name="Text Box 22"/>
          <p:cNvSpPr txBox="1">
            <a:spLocks noChangeArrowheads="1"/>
          </p:cNvSpPr>
          <p:nvPr/>
        </p:nvSpPr>
        <p:spPr bwMode="auto">
          <a:xfrm>
            <a:off x="5688013" y="1920875"/>
            <a:ext cx="2008187" cy="8223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2400">
                <a:latin typeface="Comic Sans MS" pitchFamily="66" charset="0"/>
              </a:rPr>
              <a:t>book center</a:t>
            </a:r>
          </a:p>
          <a:p>
            <a:r>
              <a:rPr lang="en-US" sz="2400">
                <a:latin typeface="Comic Sans MS" pitchFamily="66" charset="0"/>
              </a:rPr>
              <a:t>of mass</a:t>
            </a:r>
          </a:p>
        </p:txBody>
      </p:sp>
      <p:sp>
        <p:nvSpPr>
          <p:cNvPr id="58381" name="Text Box 10"/>
          <p:cNvSpPr txBox="1">
            <a:spLocks noChangeArrowheads="1"/>
          </p:cNvSpPr>
          <p:nvPr/>
        </p:nvSpPr>
        <p:spPr bwMode="auto">
          <a:xfrm>
            <a:off x="0" y="6580188"/>
            <a:ext cx="3567113" cy="2746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1000">
                <a:latin typeface="Comic Sans MS" pitchFamily="66" charset="0"/>
              </a:rPr>
              <a:t>Copyright </a:t>
            </a:r>
            <a:r>
              <a:rPr lang="en-US" sz="1000" i="1">
                <a:latin typeface="Comic Sans MS" pitchFamily="66" charset="0"/>
              </a:rPr>
              <a:t>©</a:t>
            </a:r>
            <a:r>
              <a:rPr lang="en-US" sz="1000">
                <a:latin typeface="Comic Sans MS" pitchFamily="66" charset="0"/>
              </a:rPr>
              <a:t> Albert R. Meyer, 2007</a:t>
            </a:r>
            <a:r>
              <a:rPr lang="en-US" sz="1200">
                <a:latin typeface="Comic Sans MS" pitchFamily="66" charset="0"/>
              </a:rPr>
              <a:t>.  </a:t>
            </a:r>
            <a:r>
              <a:rPr lang="en-US" sz="1000">
                <a:latin typeface="Comic Sans MS" pitchFamily="66" charset="0"/>
              </a:rPr>
              <a:t>All rights reserved.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3876675"/>
            <a:ext cx="4559300" cy="29813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Book Stacking </a:t>
            </a:r>
          </a:p>
        </p:txBody>
      </p:sp>
      <p:sp>
        <p:nvSpPr>
          <p:cNvPr id="59396" name="Line 4"/>
          <p:cNvSpPr>
            <a:spLocks noChangeShapeType="1"/>
          </p:cNvSpPr>
          <p:nvPr/>
        </p:nvSpPr>
        <p:spPr bwMode="auto">
          <a:xfrm>
            <a:off x="0" y="3876675"/>
            <a:ext cx="457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9397" name="Line 5"/>
          <p:cNvSpPr>
            <a:spLocks noChangeShapeType="1"/>
          </p:cNvSpPr>
          <p:nvPr/>
        </p:nvSpPr>
        <p:spPr bwMode="auto">
          <a:xfrm flipH="1">
            <a:off x="4559300" y="3875088"/>
            <a:ext cx="0" cy="29829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9398" name="Rectangle 12"/>
          <p:cNvSpPr>
            <a:spLocks noChangeArrowheads="1"/>
          </p:cNvSpPr>
          <p:nvPr/>
        </p:nvSpPr>
        <p:spPr bwMode="auto">
          <a:xfrm>
            <a:off x="2601913" y="3424238"/>
            <a:ext cx="376078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399" name="Oval 14"/>
          <p:cNvSpPr>
            <a:spLocks noChangeArrowheads="1"/>
          </p:cNvSpPr>
          <p:nvPr/>
        </p:nvSpPr>
        <p:spPr bwMode="auto">
          <a:xfrm>
            <a:off x="4503738" y="3570288"/>
            <a:ext cx="103187" cy="1031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400" name="Line 15"/>
          <p:cNvSpPr>
            <a:spLocks noChangeShapeType="1"/>
          </p:cNvSpPr>
          <p:nvPr/>
        </p:nvSpPr>
        <p:spPr bwMode="auto">
          <a:xfrm>
            <a:off x="6362700" y="3863975"/>
            <a:ext cx="0" cy="900113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9401" name="Text Box 18"/>
          <p:cNvSpPr txBox="1">
            <a:spLocks noChangeArrowheads="1"/>
          </p:cNvSpPr>
          <p:nvPr/>
        </p:nvSpPr>
        <p:spPr bwMode="auto">
          <a:xfrm>
            <a:off x="5280025" y="4014788"/>
            <a:ext cx="369888" cy="8223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1</a:t>
            </a:r>
          </a:p>
          <a:p>
            <a:r>
              <a:rPr lang="en-US" sz="2400">
                <a:latin typeface="Comic Sans MS" pitchFamily="66" charset="0"/>
              </a:rPr>
              <a:t>2</a:t>
            </a:r>
          </a:p>
        </p:txBody>
      </p:sp>
      <p:sp>
        <p:nvSpPr>
          <p:cNvPr id="59402" name="Line 19"/>
          <p:cNvSpPr>
            <a:spLocks noChangeShapeType="1"/>
          </p:cNvSpPr>
          <p:nvPr/>
        </p:nvSpPr>
        <p:spPr bwMode="auto">
          <a:xfrm>
            <a:off x="5257800" y="4419600"/>
            <a:ext cx="360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9403" name="Line 20"/>
          <p:cNvSpPr>
            <a:spLocks noChangeShapeType="1"/>
          </p:cNvSpPr>
          <p:nvPr/>
        </p:nvSpPr>
        <p:spPr bwMode="auto">
          <a:xfrm>
            <a:off x="5756275" y="4418013"/>
            <a:ext cx="566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9404" name="Line 21"/>
          <p:cNvSpPr>
            <a:spLocks noChangeShapeType="1"/>
          </p:cNvSpPr>
          <p:nvPr/>
        </p:nvSpPr>
        <p:spPr bwMode="auto">
          <a:xfrm flipH="1">
            <a:off x="4568825" y="4429125"/>
            <a:ext cx="5540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9405" name="Freeform 22"/>
          <p:cNvSpPr>
            <a:spLocks/>
          </p:cNvSpPr>
          <p:nvPr/>
        </p:nvSpPr>
        <p:spPr bwMode="auto">
          <a:xfrm>
            <a:off x="4559300" y="2165350"/>
            <a:ext cx="1674813" cy="1403350"/>
          </a:xfrm>
          <a:custGeom>
            <a:avLst/>
            <a:gdLst>
              <a:gd name="T0" fmla="*/ 2147483647 w 1055"/>
              <a:gd name="T1" fmla="*/ 0 h 884"/>
              <a:gd name="T2" fmla="*/ 2147483647 w 1055"/>
              <a:gd name="T3" fmla="*/ 2147483647 h 884"/>
              <a:gd name="T4" fmla="*/ 2147483647 w 1055"/>
              <a:gd name="T5" fmla="*/ 2147483647 h 884"/>
              <a:gd name="T6" fmla="*/ 2147483647 w 1055"/>
              <a:gd name="T7" fmla="*/ 2147483647 h 884"/>
              <a:gd name="T8" fmla="*/ 2147483647 w 1055"/>
              <a:gd name="T9" fmla="*/ 2147483647 h 884"/>
              <a:gd name="T10" fmla="*/ 2147483647 w 1055"/>
              <a:gd name="T11" fmla="*/ 2147483647 h 884"/>
              <a:gd name="T12" fmla="*/ 2147483647 w 1055"/>
              <a:gd name="T13" fmla="*/ 2147483647 h 884"/>
              <a:gd name="T14" fmla="*/ 2147483647 w 1055"/>
              <a:gd name="T15" fmla="*/ 2147483647 h 884"/>
              <a:gd name="T16" fmla="*/ 2147483647 w 1055"/>
              <a:gd name="T17" fmla="*/ 2147483647 h 884"/>
              <a:gd name="T18" fmla="*/ 2147483647 w 1055"/>
              <a:gd name="T19" fmla="*/ 2147483647 h 884"/>
              <a:gd name="T20" fmla="*/ 2147483647 w 1055"/>
              <a:gd name="T21" fmla="*/ 2147483647 h 884"/>
              <a:gd name="T22" fmla="*/ 2147483647 w 1055"/>
              <a:gd name="T23" fmla="*/ 2147483647 h 884"/>
              <a:gd name="T24" fmla="*/ 2147483647 w 1055"/>
              <a:gd name="T25" fmla="*/ 2147483647 h 884"/>
              <a:gd name="T26" fmla="*/ 2147483647 w 1055"/>
              <a:gd name="T27" fmla="*/ 2147483647 h 884"/>
              <a:gd name="T28" fmla="*/ 2147483647 w 1055"/>
              <a:gd name="T29" fmla="*/ 2147483647 h 884"/>
              <a:gd name="T30" fmla="*/ 2147483647 w 1055"/>
              <a:gd name="T31" fmla="*/ 2147483647 h 884"/>
              <a:gd name="T32" fmla="*/ 2147483647 w 1055"/>
              <a:gd name="T33" fmla="*/ 2147483647 h 884"/>
              <a:gd name="T34" fmla="*/ 2147483647 w 1055"/>
              <a:gd name="T35" fmla="*/ 2147483647 h 884"/>
              <a:gd name="T36" fmla="*/ 0 w 1055"/>
              <a:gd name="T37" fmla="*/ 2147483647 h 88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55"/>
              <a:gd name="T58" fmla="*/ 0 h 884"/>
              <a:gd name="T59" fmla="*/ 1055 w 1055"/>
              <a:gd name="T60" fmla="*/ 884 h 884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55" h="884">
                <a:moveTo>
                  <a:pt x="1055" y="0"/>
                </a:moveTo>
                <a:cubicBezTo>
                  <a:pt x="997" y="38"/>
                  <a:pt x="949" y="90"/>
                  <a:pt x="909" y="146"/>
                </a:cubicBezTo>
                <a:cubicBezTo>
                  <a:pt x="869" y="202"/>
                  <a:pt x="918" y="155"/>
                  <a:pt x="868" y="211"/>
                </a:cubicBezTo>
                <a:cubicBezTo>
                  <a:pt x="842" y="240"/>
                  <a:pt x="814" y="272"/>
                  <a:pt x="787" y="300"/>
                </a:cubicBezTo>
                <a:cubicBezTo>
                  <a:pt x="777" y="330"/>
                  <a:pt x="757" y="341"/>
                  <a:pt x="738" y="365"/>
                </a:cubicBezTo>
                <a:cubicBezTo>
                  <a:pt x="680" y="438"/>
                  <a:pt x="716" y="421"/>
                  <a:pt x="665" y="438"/>
                </a:cubicBezTo>
                <a:cubicBezTo>
                  <a:pt x="636" y="467"/>
                  <a:pt x="606" y="489"/>
                  <a:pt x="568" y="503"/>
                </a:cubicBezTo>
                <a:cubicBezTo>
                  <a:pt x="512" y="493"/>
                  <a:pt x="504" y="487"/>
                  <a:pt x="479" y="438"/>
                </a:cubicBezTo>
                <a:cubicBezTo>
                  <a:pt x="487" y="368"/>
                  <a:pt x="495" y="298"/>
                  <a:pt x="527" y="235"/>
                </a:cubicBezTo>
                <a:cubicBezTo>
                  <a:pt x="524" y="202"/>
                  <a:pt x="528" y="169"/>
                  <a:pt x="519" y="137"/>
                </a:cubicBezTo>
                <a:cubicBezTo>
                  <a:pt x="511" y="108"/>
                  <a:pt x="459" y="124"/>
                  <a:pt x="430" y="129"/>
                </a:cubicBezTo>
                <a:cubicBezTo>
                  <a:pt x="383" y="137"/>
                  <a:pt x="339" y="160"/>
                  <a:pt x="300" y="186"/>
                </a:cubicBezTo>
                <a:cubicBezTo>
                  <a:pt x="285" y="206"/>
                  <a:pt x="264" y="222"/>
                  <a:pt x="251" y="243"/>
                </a:cubicBezTo>
                <a:cubicBezTo>
                  <a:pt x="232" y="273"/>
                  <a:pt x="223" y="309"/>
                  <a:pt x="203" y="340"/>
                </a:cubicBezTo>
                <a:cubicBezTo>
                  <a:pt x="188" y="386"/>
                  <a:pt x="175" y="424"/>
                  <a:pt x="146" y="462"/>
                </a:cubicBezTo>
                <a:cubicBezTo>
                  <a:pt x="136" y="491"/>
                  <a:pt x="127" y="514"/>
                  <a:pt x="105" y="535"/>
                </a:cubicBezTo>
                <a:cubicBezTo>
                  <a:pt x="95" y="574"/>
                  <a:pt x="89" y="591"/>
                  <a:pt x="65" y="624"/>
                </a:cubicBezTo>
                <a:cubicBezTo>
                  <a:pt x="56" y="652"/>
                  <a:pt x="41" y="677"/>
                  <a:pt x="32" y="705"/>
                </a:cubicBezTo>
                <a:cubicBezTo>
                  <a:pt x="22" y="764"/>
                  <a:pt x="0" y="823"/>
                  <a:pt x="0" y="884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9406" name="Text Box 23"/>
          <p:cNvSpPr txBox="1">
            <a:spLocks noChangeArrowheads="1"/>
          </p:cNvSpPr>
          <p:nvPr/>
        </p:nvSpPr>
        <p:spPr bwMode="auto">
          <a:xfrm>
            <a:off x="1066800" y="1836738"/>
            <a:ext cx="23955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>
                <a:latin typeface="Comic Sans MS" pitchFamily="66" charset="0"/>
              </a:rPr>
              <a:t>One book</a:t>
            </a:r>
          </a:p>
        </p:txBody>
      </p:sp>
      <p:sp>
        <p:nvSpPr>
          <p:cNvPr id="59407" name="Line 25"/>
          <p:cNvSpPr>
            <a:spLocks noChangeShapeType="1"/>
          </p:cNvSpPr>
          <p:nvPr/>
        </p:nvSpPr>
        <p:spPr bwMode="auto">
          <a:xfrm>
            <a:off x="4572000" y="36576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9408" name="Text Box 26"/>
          <p:cNvSpPr txBox="1">
            <a:spLocks noChangeArrowheads="1"/>
          </p:cNvSpPr>
          <p:nvPr/>
        </p:nvSpPr>
        <p:spPr bwMode="auto">
          <a:xfrm>
            <a:off x="5383213" y="1387475"/>
            <a:ext cx="2008187" cy="8223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2400">
                <a:latin typeface="Comic Sans MS" pitchFamily="66" charset="0"/>
              </a:rPr>
              <a:t>book center</a:t>
            </a:r>
          </a:p>
          <a:p>
            <a:r>
              <a:rPr lang="en-US" sz="2400">
                <a:latin typeface="Comic Sans MS" pitchFamily="66" charset="0"/>
              </a:rPr>
              <a:t>of mass</a:t>
            </a:r>
          </a:p>
        </p:txBody>
      </p:sp>
      <p:sp>
        <p:nvSpPr>
          <p:cNvPr id="59410" name="Text Box 10"/>
          <p:cNvSpPr txBox="1">
            <a:spLocks noChangeArrowheads="1"/>
          </p:cNvSpPr>
          <p:nvPr/>
        </p:nvSpPr>
        <p:spPr bwMode="auto">
          <a:xfrm>
            <a:off x="0" y="6580188"/>
            <a:ext cx="3567113" cy="2746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1000">
                <a:latin typeface="Comic Sans MS" pitchFamily="66" charset="0"/>
              </a:rPr>
              <a:t>Copyright </a:t>
            </a:r>
            <a:r>
              <a:rPr lang="en-US" sz="1000" i="1">
                <a:latin typeface="Comic Sans MS" pitchFamily="66" charset="0"/>
              </a:rPr>
              <a:t>©</a:t>
            </a:r>
            <a:r>
              <a:rPr lang="en-US" sz="1000">
                <a:latin typeface="Comic Sans MS" pitchFamily="66" charset="0"/>
              </a:rPr>
              <a:t> Albert R. Meyer, 2007</a:t>
            </a:r>
            <a:r>
              <a:rPr lang="en-US" sz="1200">
                <a:latin typeface="Comic Sans MS" pitchFamily="66" charset="0"/>
              </a:rPr>
              <a:t>.  </a:t>
            </a:r>
            <a:r>
              <a:rPr lang="en-US" sz="1000">
                <a:latin typeface="Comic Sans MS" pitchFamily="66" charset="0"/>
              </a:rPr>
              <a:t>All rights reserved.</a:t>
            </a:r>
          </a:p>
        </p:txBody>
      </p:sp>
      <p:sp useBgFill="1"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152400" y="1371600"/>
            <a:ext cx="3921266" cy="1938992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 dirty="0" smtClean="0">
                <a:solidFill>
                  <a:srgbClr val="006600"/>
                </a:solidFill>
                <a:latin typeface="Comic Sans MS" pitchFamily="66" charset="0"/>
              </a:rPr>
              <a:t>balances if </a:t>
            </a:r>
            <a:endParaRPr lang="en-US" sz="4000" dirty="0">
              <a:solidFill>
                <a:srgbClr val="006600"/>
              </a:solidFill>
              <a:latin typeface="Comic Sans MS" pitchFamily="66" charset="0"/>
            </a:endParaRPr>
          </a:p>
          <a:p>
            <a:pPr eaLnBrk="0" hangingPunct="0"/>
            <a:r>
              <a:rPr lang="en-US" sz="4000" dirty="0">
                <a:solidFill>
                  <a:srgbClr val="006600"/>
                </a:solidFill>
                <a:latin typeface="Comic Sans MS" pitchFamily="66" charset="0"/>
              </a:rPr>
              <a:t>center of mass </a:t>
            </a:r>
            <a:endParaRPr lang="en-US" sz="4000" dirty="0" smtClean="0">
              <a:solidFill>
                <a:srgbClr val="006600"/>
              </a:solidFill>
              <a:latin typeface="Comic Sans MS" pitchFamily="66" charset="0"/>
            </a:endParaRPr>
          </a:p>
          <a:p>
            <a:pPr eaLnBrk="0" hangingPunct="0"/>
            <a:r>
              <a:rPr lang="en-US" sz="4000" dirty="0" smtClean="0">
                <a:solidFill>
                  <a:srgbClr val="006600"/>
                </a:solidFill>
                <a:latin typeface="Comic Sans MS" pitchFamily="66" charset="0"/>
              </a:rPr>
              <a:t>over </a:t>
            </a:r>
            <a:r>
              <a:rPr lang="en-US" sz="4000" dirty="0">
                <a:solidFill>
                  <a:srgbClr val="006600"/>
                </a:solidFill>
                <a:latin typeface="Comic Sans MS" pitchFamily="66" charset="0"/>
              </a:rPr>
              <a:t>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"/>
          <p:cNvSpPr>
            <a:spLocks noChangeArrowheads="1"/>
          </p:cNvSpPr>
          <p:nvPr/>
        </p:nvSpPr>
        <p:spPr bwMode="auto">
          <a:xfrm>
            <a:off x="0" y="5029200"/>
            <a:ext cx="4572000" cy="1828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n</a:t>
            </a:r>
            <a:r>
              <a:rPr lang="en-US" i="1" smtClean="0"/>
              <a:t> </a:t>
            </a:r>
            <a:r>
              <a:rPr lang="en-US" smtClean="0"/>
              <a:t>books</a:t>
            </a:r>
            <a:endParaRPr lang="en-US" i="1" smtClean="0"/>
          </a:p>
        </p:txBody>
      </p:sp>
      <p:sp>
        <p:nvSpPr>
          <p:cNvPr id="60421" name="Rectangle 3"/>
          <p:cNvSpPr>
            <a:spLocks noChangeArrowheads="1"/>
          </p:cNvSpPr>
          <p:nvPr/>
        </p:nvSpPr>
        <p:spPr bwMode="auto">
          <a:xfrm>
            <a:off x="2286000" y="4572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0422" name="Rectangle 5"/>
          <p:cNvSpPr>
            <a:spLocks noChangeArrowheads="1"/>
          </p:cNvSpPr>
          <p:nvPr/>
        </p:nvSpPr>
        <p:spPr bwMode="auto">
          <a:xfrm>
            <a:off x="2819400" y="4114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0423" name="Rectangle 6"/>
          <p:cNvSpPr>
            <a:spLocks noChangeArrowheads="1"/>
          </p:cNvSpPr>
          <p:nvPr/>
        </p:nvSpPr>
        <p:spPr bwMode="auto">
          <a:xfrm>
            <a:off x="3429000" y="36576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5105400" y="19812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5867400" y="1524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 flipV="1">
            <a:off x="3429000" y="2438400"/>
            <a:ext cx="16764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 flipV="1">
            <a:off x="6324600" y="2438400"/>
            <a:ext cx="16764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28" name="Text Box 14"/>
          <p:cNvSpPr txBox="1">
            <a:spLocks noChangeArrowheads="1"/>
          </p:cNvSpPr>
          <p:nvPr/>
        </p:nvSpPr>
        <p:spPr bwMode="auto">
          <a:xfrm>
            <a:off x="7162800" y="1447800"/>
            <a:ext cx="355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1</a:t>
            </a:r>
          </a:p>
        </p:txBody>
      </p:sp>
      <p:sp>
        <p:nvSpPr>
          <p:cNvPr id="60429" name="Text Box 15"/>
          <p:cNvSpPr txBox="1">
            <a:spLocks noChangeArrowheads="1"/>
          </p:cNvSpPr>
          <p:nvPr/>
        </p:nvSpPr>
        <p:spPr bwMode="auto">
          <a:xfrm>
            <a:off x="6324600" y="1981200"/>
            <a:ext cx="415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2</a:t>
            </a:r>
          </a:p>
        </p:txBody>
      </p:sp>
      <p:sp>
        <p:nvSpPr>
          <p:cNvPr id="60430" name="Text Box 16"/>
          <p:cNvSpPr txBox="1">
            <a:spLocks noChangeArrowheads="1"/>
          </p:cNvSpPr>
          <p:nvPr/>
        </p:nvSpPr>
        <p:spPr bwMode="auto">
          <a:xfrm>
            <a:off x="3581400" y="4495800"/>
            <a:ext cx="3841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n</a:t>
            </a:r>
          </a:p>
        </p:txBody>
      </p:sp>
      <p:sp>
        <p:nvSpPr>
          <p:cNvPr id="60431" name="Text Box 10"/>
          <p:cNvSpPr txBox="1">
            <a:spLocks noChangeArrowheads="1"/>
          </p:cNvSpPr>
          <p:nvPr/>
        </p:nvSpPr>
        <p:spPr bwMode="auto">
          <a:xfrm>
            <a:off x="0" y="6580188"/>
            <a:ext cx="3567113" cy="2746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1000">
                <a:latin typeface="Comic Sans MS" pitchFamily="66" charset="0"/>
              </a:rPr>
              <a:t>Copyright </a:t>
            </a:r>
            <a:r>
              <a:rPr lang="en-US" sz="1000" i="1">
                <a:latin typeface="Comic Sans MS" pitchFamily="66" charset="0"/>
              </a:rPr>
              <a:t>©</a:t>
            </a:r>
            <a:r>
              <a:rPr lang="en-US" sz="1000">
                <a:latin typeface="Comic Sans MS" pitchFamily="66" charset="0"/>
              </a:rPr>
              <a:t> Albert R. Meyer, 2007</a:t>
            </a:r>
            <a:r>
              <a:rPr lang="en-US" sz="1200">
                <a:latin typeface="Comic Sans MS" pitchFamily="66" charset="0"/>
              </a:rPr>
              <a:t>.  </a:t>
            </a:r>
            <a:r>
              <a:rPr lang="en-US" sz="1000">
                <a:latin typeface="Comic Sans MS" pitchFamily="66" charset="0"/>
              </a:rPr>
              <a:t>All rights reserved.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ChangeArrowheads="1"/>
          </p:cNvSpPr>
          <p:nvPr/>
        </p:nvSpPr>
        <p:spPr bwMode="auto">
          <a:xfrm>
            <a:off x="0" y="5029200"/>
            <a:ext cx="4572000" cy="1828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n</a:t>
            </a:r>
            <a:r>
              <a:rPr lang="en-US" i="1" smtClean="0"/>
              <a:t> </a:t>
            </a:r>
            <a:r>
              <a:rPr lang="en-US" smtClean="0"/>
              <a:t>books</a:t>
            </a:r>
            <a:endParaRPr lang="en-US" i="1" smtClean="0"/>
          </a:p>
        </p:txBody>
      </p:sp>
      <p:sp>
        <p:nvSpPr>
          <p:cNvPr id="61445" name="Rectangle 3"/>
          <p:cNvSpPr>
            <a:spLocks noChangeArrowheads="1"/>
          </p:cNvSpPr>
          <p:nvPr/>
        </p:nvSpPr>
        <p:spPr bwMode="auto">
          <a:xfrm>
            <a:off x="2286000" y="4572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446" name="Rectangle 5"/>
          <p:cNvSpPr>
            <a:spLocks noChangeArrowheads="1"/>
          </p:cNvSpPr>
          <p:nvPr/>
        </p:nvSpPr>
        <p:spPr bwMode="auto">
          <a:xfrm>
            <a:off x="2819400" y="4114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447" name="Rectangle 6"/>
          <p:cNvSpPr>
            <a:spLocks noChangeArrowheads="1"/>
          </p:cNvSpPr>
          <p:nvPr/>
        </p:nvSpPr>
        <p:spPr bwMode="auto">
          <a:xfrm>
            <a:off x="3429000" y="36576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448" name="Rectangle 7"/>
          <p:cNvSpPr>
            <a:spLocks noChangeArrowheads="1"/>
          </p:cNvSpPr>
          <p:nvPr/>
        </p:nvSpPr>
        <p:spPr bwMode="auto">
          <a:xfrm>
            <a:off x="5105400" y="19812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449" name="Rectangle 8"/>
          <p:cNvSpPr>
            <a:spLocks noChangeArrowheads="1"/>
          </p:cNvSpPr>
          <p:nvPr/>
        </p:nvSpPr>
        <p:spPr bwMode="auto">
          <a:xfrm>
            <a:off x="5867400" y="1524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450" name="Line 9"/>
          <p:cNvSpPr>
            <a:spLocks noChangeShapeType="1"/>
          </p:cNvSpPr>
          <p:nvPr/>
        </p:nvSpPr>
        <p:spPr bwMode="auto">
          <a:xfrm flipV="1">
            <a:off x="3429000" y="2438400"/>
            <a:ext cx="16764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51" name="Line 10"/>
          <p:cNvSpPr>
            <a:spLocks noChangeShapeType="1"/>
          </p:cNvSpPr>
          <p:nvPr/>
        </p:nvSpPr>
        <p:spPr bwMode="auto">
          <a:xfrm flipV="1">
            <a:off x="6324600" y="2438400"/>
            <a:ext cx="16764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52" name="Text Box 11"/>
          <p:cNvSpPr txBox="1">
            <a:spLocks noChangeArrowheads="1"/>
          </p:cNvSpPr>
          <p:nvPr/>
        </p:nvSpPr>
        <p:spPr bwMode="auto">
          <a:xfrm>
            <a:off x="7239000" y="4654550"/>
            <a:ext cx="16478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>
                <a:latin typeface="Comic Sans MS" pitchFamily="66" charset="0"/>
              </a:rPr>
              <a:t>center</a:t>
            </a:r>
          </a:p>
          <a:p>
            <a:pPr eaLnBrk="0" hangingPunct="0"/>
            <a:r>
              <a:rPr lang="en-US" sz="3200">
                <a:latin typeface="Comic Sans MS" pitchFamily="66" charset="0"/>
              </a:rPr>
              <a:t>of mass</a:t>
            </a:r>
          </a:p>
        </p:txBody>
      </p:sp>
      <p:sp>
        <p:nvSpPr>
          <p:cNvPr id="61453" name="Oval 12"/>
          <p:cNvSpPr>
            <a:spLocks noChangeArrowheads="1"/>
          </p:cNvSpPr>
          <p:nvPr/>
        </p:nvSpPr>
        <p:spPr bwMode="auto">
          <a:xfrm>
            <a:off x="5334000" y="29718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454" name="Freeform 13"/>
          <p:cNvSpPr>
            <a:spLocks/>
          </p:cNvSpPr>
          <p:nvPr/>
        </p:nvSpPr>
        <p:spPr bwMode="auto">
          <a:xfrm>
            <a:off x="5562600" y="3048000"/>
            <a:ext cx="2286000" cy="1752600"/>
          </a:xfrm>
          <a:custGeom>
            <a:avLst/>
            <a:gdLst>
              <a:gd name="T0" fmla="*/ 2147483647 w 1440"/>
              <a:gd name="T1" fmla="*/ 2147483647 h 1104"/>
              <a:gd name="T2" fmla="*/ 2147483647 w 1440"/>
              <a:gd name="T3" fmla="*/ 2147483647 h 1104"/>
              <a:gd name="T4" fmla="*/ 0 w 1440"/>
              <a:gd name="T5" fmla="*/ 0 h 1104"/>
              <a:gd name="T6" fmla="*/ 0 60000 65536"/>
              <a:gd name="T7" fmla="*/ 0 60000 65536"/>
              <a:gd name="T8" fmla="*/ 0 60000 65536"/>
              <a:gd name="T9" fmla="*/ 0 w 1440"/>
              <a:gd name="T10" fmla="*/ 0 h 1104"/>
              <a:gd name="T11" fmla="*/ 1440 w 1440"/>
              <a:gd name="T12" fmla="*/ 1104 h 1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104">
                <a:moveTo>
                  <a:pt x="1440" y="1104"/>
                </a:moveTo>
                <a:cubicBezTo>
                  <a:pt x="1440" y="788"/>
                  <a:pt x="1440" y="472"/>
                  <a:pt x="1200" y="288"/>
                </a:cubicBezTo>
                <a:cubicBezTo>
                  <a:pt x="960" y="104"/>
                  <a:pt x="200" y="4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61455" name="Line 14"/>
          <p:cNvSpPr>
            <a:spLocks noChangeShapeType="1"/>
          </p:cNvSpPr>
          <p:nvPr/>
        </p:nvSpPr>
        <p:spPr bwMode="auto">
          <a:xfrm>
            <a:off x="5410200" y="3124200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61456" name="Text Box 15"/>
          <p:cNvSpPr txBox="1">
            <a:spLocks noChangeArrowheads="1"/>
          </p:cNvSpPr>
          <p:nvPr/>
        </p:nvSpPr>
        <p:spPr bwMode="auto">
          <a:xfrm>
            <a:off x="7162800" y="1447800"/>
            <a:ext cx="355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1</a:t>
            </a:r>
          </a:p>
        </p:txBody>
      </p:sp>
      <p:sp>
        <p:nvSpPr>
          <p:cNvPr id="61457" name="Text Box 16"/>
          <p:cNvSpPr txBox="1">
            <a:spLocks noChangeArrowheads="1"/>
          </p:cNvSpPr>
          <p:nvPr/>
        </p:nvSpPr>
        <p:spPr bwMode="auto">
          <a:xfrm>
            <a:off x="6324600" y="1981200"/>
            <a:ext cx="415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2</a:t>
            </a:r>
          </a:p>
        </p:txBody>
      </p:sp>
      <p:sp>
        <p:nvSpPr>
          <p:cNvPr id="61458" name="Text Box 17"/>
          <p:cNvSpPr txBox="1">
            <a:spLocks noChangeArrowheads="1"/>
          </p:cNvSpPr>
          <p:nvPr/>
        </p:nvSpPr>
        <p:spPr bwMode="auto">
          <a:xfrm>
            <a:off x="3581400" y="4495800"/>
            <a:ext cx="3841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n</a:t>
            </a:r>
          </a:p>
        </p:txBody>
      </p:sp>
      <p:sp>
        <p:nvSpPr>
          <p:cNvPr id="61459" name="Text Box 10"/>
          <p:cNvSpPr txBox="1">
            <a:spLocks noChangeArrowheads="1"/>
          </p:cNvSpPr>
          <p:nvPr/>
        </p:nvSpPr>
        <p:spPr bwMode="auto">
          <a:xfrm>
            <a:off x="0" y="6580188"/>
            <a:ext cx="3567113" cy="2746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1000">
                <a:latin typeface="Comic Sans MS" pitchFamily="66" charset="0"/>
              </a:rPr>
              <a:t>Copyright </a:t>
            </a:r>
            <a:r>
              <a:rPr lang="en-US" sz="1000" i="1">
                <a:latin typeface="Comic Sans MS" pitchFamily="66" charset="0"/>
              </a:rPr>
              <a:t>©</a:t>
            </a:r>
            <a:r>
              <a:rPr lang="en-US" sz="1000">
                <a:latin typeface="Comic Sans MS" pitchFamily="66" charset="0"/>
              </a:rPr>
              <a:t> Albert R. Meyer, 2007</a:t>
            </a:r>
            <a:r>
              <a:rPr lang="en-US" sz="1200">
                <a:latin typeface="Comic Sans MS" pitchFamily="66" charset="0"/>
              </a:rPr>
              <a:t>.  </a:t>
            </a:r>
            <a:r>
              <a:rPr lang="en-US" sz="1000">
                <a:latin typeface="Comic Sans MS" pitchFamily="66" charset="0"/>
              </a:rPr>
              <a:t>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4"/>
          <p:cNvSpPr>
            <a:spLocks noChangeArrowheads="1"/>
          </p:cNvSpPr>
          <p:nvPr/>
        </p:nvSpPr>
        <p:spPr bwMode="auto">
          <a:xfrm>
            <a:off x="0" y="5029200"/>
            <a:ext cx="4572000" cy="1828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n</a:t>
            </a:r>
            <a:r>
              <a:rPr lang="en-US" i="1" smtClean="0"/>
              <a:t> </a:t>
            </a:r>
            <a:r>
              <a:rPr lang="en-US" smtClean="0"/>
              <a:t>books</a:t>
            </a:r>
            <a:endParaRPr lang="en-US" i="1" smtClean="0"/>
          </a:p>
        </p:txBody>
      </p:sp>
      <p:sp>
        <p:nvSpPr>
          <p:cNvPr id="62469" name="Rectangle 3"/>
          <p:cNvSpPr>
            <a:spLocks noChangeArrowheads="1"/>
          </p:cNvSpPr>
          <p:nvPr/>
        </p:nvSpPr>
        <p:spPr bwMode="auto">
          <a:xfrm rot="460710">
            <a:off x="2362200" y="4495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2470" name="Rectangle 5"/>
          <p:cNvSpPr>
            <a:spLocks noChangeArrowheads="1"/>
          </p:cNvSpPr>
          <p:nvPr/>
        </p:nvSpPr>
        <p:spPr bwMode="auto">
          <a:xfrm rot="460710">
            <a:off x="2819400" y="4114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2471" name="Rectangle 6"/>
          <p:cNvSpPr>
            <a:spLocks noChangeArrowheads="1"/>
          </p:cNvSpPr>
          <p:nvPr/>
        </p:nvSpPr>
        <p:spPr bwMode="auto">
          <a:xfrm rot="460710">
            <a:off x="3429000" y="3733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2472" name="Rectangle 7"/>
          <p:cNvSpPr>
            <a:spLocks noChangeArrowheads="1"/>
          </p:cNvSpPr>
          <p:nvPr/>
        </p:nvSpPr>
        <p:spPr bwMode="auto">
          <a:xfrm rot="460710">
            <a:off x="5334000" y="2286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2473" name="Rectangle 8"/>
          <p:cNvSpPr>
            <a:spLocks noChangeArrowheads="1"/>
          </p:cNvSpPr>
          <p:nvPr/>
        </p:nvSpPr>
        <p:spPr bwMode="auto">
          <a:xfrm rot="460710">
            <a:off x="5808303" y="1905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2474" name="Line 9"/>
          <p:cNvSpPr>
            <a:spLocks noChangeShapeType="1"/>
          </p:cNvSpPr>
          <p:nvPr/>
        </p:nvSpPr>
        <p:spPr bwMode="auto">
          <a:xfrm rot="457451" flipV="1">
            <a:off x="3581400" y="2438400"/>
            <a:ext cx="16764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75" name="Line 10"/>
          <p:cNvSpPr>
            <a:spLocks noChangeShapeType="1"/>
          </p:cNvSpPr>
          <p:nvPr/>
        </p:nvSpPr>
        <p:spPr bwMode="auto">
          <a:xfrm rot="457451" flipV="1">
            <a:off x="6400800" y="2819400"/>
            <a:ext cx="16764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76" name="Oval 12"/>
          <p:cNvSpPr>
            <a:spLocks noChangeArrowheads="1"/>
          </p:cNvSpPr>
          <p:nvPr/>
        </p:nvSpPr>
        <p:spPr bwMode="auto">
          <a:xfrm rot="427501">
            <a:off x="5715000" y="31242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2477" name="Line 14"/>
          <p:cNvSpPr>
            <a:spLocks noChangeShapeType="1"/>
          </p:cNvSpPr>
          <p:nvPr/>
        </p:nvSpPr>
        <p:spPr bwMode="auto">
          <a:xfrm>
            <a:off x="5791200" y="3276600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62479" name="Text Box 16"/>
          <p:cNvSpPr txBox="1">
            <a:spLocks noChangeArrowheads="1"/>
          </p:cNvSpPr>
          <p:nvPr/>
        </p:nvSpPr>
        <p:spPr bwMode="auto">
          <a:xfrm rot="597037">
            <a:off x="7086600" y="1828800"/>
            <a:ext cx="355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1</a:t>
            </a:r>
          </a:p>
        </p:txBody>
      </p:sp>
      <p:sp>
        <p:nvSpPr>
          <p:cNvPr id="62480" name="Text Box 17"/>
          <p:cNvSpPr txBox="1">
            <a:spLocks noChangeArrowheads="1"/>
          </p:cNvSpPr>
          <p:nvPr/>
        </p:nvSpPr>
        <p:spPr bwMode="auto">
          <a:xfrm rot="404420">
            <a:off x="6365875" y="2209800"/>
            <a:ext cx="415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2</a:t>
            </a:r>
          </a:p>
        </p:txBody>
      </p:sp>
      <p:sp>
        <p:nvSpPr>
          <p:cNvPr id="62481" name="Text Box 18"/>
          <p:cNvSpPr txBox="1">
            <a:spLocks noChangeArrowheads="1"/>
          </p:cNvSpPr>
          <p:nvPr/>
        </p:nvSpPr>
        <p:spPr bwMode="auto">
          <a:xfrm rot="659130">
            <a:off x="3581400" y="4419600"/>
            <a:ext cx="3841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n</a:t>
            </a:r>
          </a:p>
        </p:txBody>
      </p:sp>
      <p:sp>
        <p:nvSpPr>
          <p:cNvPr id="62482" name="Text Box 10"/>
          <p:cNvSpPr txBox="1">
            <a:spLocks noChangeArrowheads="1"/>
          </p:cNvSpPr>
          <p:nvPr/>
        </p:nvSpPr>
        <p:spPr bwMode="auto">
          <a:xfrm>
            <a:off x="0" y="6580188"/>
            <a:ext cx="3567113" cy="2746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1000">
                <a:latin typeface="Comic Sans MS" pitchFamily="66" charset="0"/>
              </a:rPr>
              <a:t>Copyright </a:t>
            </a:r>
            <a:r>
              <a:rPr lang="en-US" sz="1000" i="1">
                <a:latin typeface="Comic Sans MS" pitchFamily="66" charset="0"/>
              </a:rPr>
              <a:t>©</a:t>
            </a:r>
            <a:r>
              <a:rPr lang="en-US" sz="1000">
                <a:latin typeface="Comic Sans MS" pitchFamily="66" charset="0"/>
              </a:rPr>
              <a:t> Albert R. Meyer, 2007</a:t>
            </a:r>
            <a:r>
              <a:rPr lang="en-US" sz="1200">
                <a:latin typeface="Comic Sans MS" pitchFamily="66" charset="0"/>
              </a:rPr>
              <a:t>.  </a:t>
            </a:r>
            <a:r>
              <a:rPr lang="en-US" sz="1000">
                <a:latin typeface="Comic Sans MS" pitchFamily="66" charset="0"/>
              </a:rPr>
              <a:t>All rights reserved.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ChangeArrowheads="1"/>
          </p:cNvSpPr>
          <p:nvPr/>
        </p:nvSpPr>
        <p:spPr bwMode="auto">
          <a:xfrm>
            <a:off x="0" y="5029200"/>
            <a:ext cx="4572000" cy="1828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n</a:t>
            </a:r>
            <a:r>
              <a:rPr lang="en-US" i="1" smtClean="0"/>
              <a:t> </a:t>
            </a:r>
            <a:r>
              <a:rPr lang="en-US" smtClean="0"/>
              <a:t>books</a:t>
            </a:r>
            <a:endParaRPr lang="en-US" i="1" smtClean="0"/>
          </a:p>
        </p:txBody>
      </p:sp>
      <p:sp>
        <p:nvSpPr>
          <p:cNvPr id="63493" name="Rectangle 3"/>
          <p:cNvSpPr>
            <a:spLocks noChangeArrowheads="1"/>
          </p:cNvSpPr>
          <p:nvPr/>
        </p:nvSpPr>
        <p:spPr bwMode="auto">
          <a:xfrm>
            <a:off x="1447800" y="4572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494" name="Rectangle 5"/>
          <p:cNvSpPr>
            <a:spLocks noChangeArrowheads="1"/>
          </p:cNvSpPr>
          <p:nvPr/>
        </p:nvSpPr>
        <p:spPr bwMode="auto">
          <a:xfrm>
            <a:off x="1981200" y="4114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495" name="Rectangle 6"/>
          <p:cNvSpPr>
            <a:spLocks noChangeArrowheads="1"/>
          </p:cNvSpPr>
          <p:nvPr/>
        </p:nvSpPr>
        <p:spPr bwMode="auto">
          <a:xfrm>
            <a:off x="2590800" y="36576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496" name="Rectangle 7"/>
          <p:cNvSpPr>
            <a:spLocks noChangeArrowheads="1"/>
          </p:cNvSpPr>
          <p:nvPr/>
        </p:nvSpPr>
        <p:spPr bwMode="auto">
          <a:xfrm>
            <a:off x="4267200" y="19812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497" name="Rectangle 8"/>
          <p:cNvSpPr>
            <a:spLocks noChangeArrowheads="1"/>
          </p:cNvSpPr>
          <p:nvPr/>
        </p:nvSpPr>
        <p:spPr bwMode="auto">
          <a:xfrm>
            <a:off x="5029200" y="1524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498" name="Line 9"/>
          <p:cNvSpPr>
            <a:spLocks noChangeShapeType="1"/>
          </p:cNvSpPr>
          <p:nvPr/>
        </p:nvSpPr>
        <p:spPr bwMode="auto">
          <a:xfrm flipV="1">
            <a:off x="2590800" y="2438400"/>
            <a:ext cx="16764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499" name="Line 10"/>
          <p:cNvSpPr>
            <a:spLocks noChangeShapeType="1"/>
          </p:cNvSpPr>
          <p:nvPr/>
        </p:nvSpPr>
        <p:spPr bwMode="auto">
          <a:xfrm flipV="1">
            <a:off x="5486400" y="2438400"/>
            <a:ext cx="16764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00" name="Oval 11"/>
          <p:cNvSpPr>
            <a:spLocks noChangeArrowheads="1"/>
          </p:cNvSpPr>
          <p:nvPr/>
        </p:nvSpPr>
        <p:spPr bwMode="auto">
          <a:xfrm>
            <a:off x="4495800" y="29718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501" name="Line 12"/>
          <p:cNvSpPr>
            <a:spLocks noChangeShapeType="1"/>
          </p:cNvSpPr>
          <p:nvPr/>
        </p:nvSpPr>
        <p:spPr bwMode="auto">
          <a:xfrm>
            <a:off x="4572000" y="3124200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63502" name="Text Box 13"/>
          <p:cNvSpPr txBox="1">
            <a:spLocks noChangeArrowheads="1"/>
          </p:cNvSpPr>
          <p:nvPr/>
        </p:nvSpPr>
        <p:spPr bwMode="auto">
          <a:xfrm>
            <a:off x="76200" y="2363788"/>
            <a:ext cx="2820988" cy="8223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center of mass </a:t>
            </a:r>
          </a:p>
          <a:p>
            <a:r>
              <a:rPr lang="en-US" sz="2400">
                <a:latin typeface="Comic Sans MS" pitchFamily="66" charset="0"/>
              </a:rPr>
              <a:t>of the whole stack</a:t>
            </a:r>
          </a:p>
        </p:txBody>
      </p:sp>
      <p:sp>
        <p:nvSpPr>
          <p:cNvPr id="63503" name="Freeform 14"/>
          <p:cNvSpPr>
            <a:spLocks/>
          </p:cNvSpPr>
          <p:nvPr/>
        </p:nvSpPr>
        <p:spPr bwMode="auto">
          <a:xfrm>
            <a:off x="2209800" y="2374900"/>
            <a:ext cx="2209800" cy="596900"/>
          </a:xfrm>
          <a:custGeom>
            <a:avLst/>
            <a:gdLst>
              <a:gd name="T0" fmla="*/ 0 w 1392"/>
              <a:gd name="T1" fmla="*/ 2147483647 h 376"/>
              <a:gd name="T2" fmla="*/ 2147483647 w 1392"/>
              <a:gd name="T3" fmla="*/ 2147483647 h 376"/>
              <a:gd name="T4" fmla="*/ 2147483647 w 1392"/>
              <a:gd name="T5" fmla="*/ 2147483647 h 376"/>
              <a:gd name="T6" fmla="*/ 0 60000 65536"/>
              <a:gd name="T7" fmla="*/ 0 60000 65536"/>
              <a:gd name="T8" fmla="*/ 0 60000 65536"/>
              <a:gd name="T9" fmla="*/ 0 w 1392"/>
              <a:gd name="T10" fmla="*/ 0 h 376"/>
              <a:gd name="T11" fmla="*/ 1392 w 1392"/>
              <a:gd name="T12" fmla="*/ 376 h 3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2" h="376">
                <a:moveTo>
                  <a:pt x="0" y="136"/>
                </a:moveTo>
                <a:cubicBezTo>
                  <a:pt x="244" y="68"/>
                  <a:pt x="488" y="0"/>
                  <a:pt x="720" y="40"/>
                </a:cubicBezTo>
                <a:cubicBezTo>
                  <a:pt x="952" y="80"/>
                  <a:pt x="1172" y="228"/>
                  <a:pt x="1392" y="3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63504" name="Text Box 20"/>
          <p:cNvSpPr txBox="1">
            <a:spLocks noChangeArrowheads="1"/>
          </p:cNvSpPr>
          <p:nvPr/>
        </p:nvSpPr>
        <p:spPr bwMode="auto">
          <a:xfrm>
            <a:off x="6324600" y="1447800"/>
            <a:ext cx="355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1</a:t>
            </a:r>
          </a:p>
        </p:txBody>
      </p:sp>
      <p:sp>
        <p:nvSpPr>
          <p:cNvPr id="63505" name="Text Box 21"/>
          <p:cNvSpPr txBox="1">
            <a:spLocks noChangeArrowheads="1"/>
          </p:cNvSpPr>
          <p:nvPr/>
        </p:nvSpPr>
        <p:spPr bwMode="auto">
          <a:xfrm>
            <a:off x="5486400" y="1981200"/>
            <a:ext cx="415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2</a:t>
            </a:r>
          </a:p>
        </p:txBody>
      </p:sp>
      <p:sp>
        <p:nvSpPr>
          <p:cNvPr id="63506" name="Text Box 22"/>
          <p:cNvSpPr txBox="1">
            <a:spLocks noChangeArrowheads="1"/>
          </p:cNvSpPr>
          <p:nvPr/>
        </p:nvSpPr>
        <p:spPr bwMode="auto">
          <a:xfrm>
            <a:off x="2743200" y="4495800"/>
            <a:ext cx="3841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n</a:t>
            </a:r>
          </a:p>
        </p:txBody>
      </p:sp>
      <p:sp>
        <p:nvSpPr>
          <p:cNvPr id="63507" name="Text Box 10"/>
          <p:cNvSpPr txBox="1">
            <a:spLocks noChangeArrowheads="1"/>
          </p:cNvSpPr>
          <p:nvPr/>
        </p:nvSpPr>
        <p:spPr bwMode="auto">
          <a:xfrm>
            <a:off x="0" y="6580188"/>
            <a:ext cx="3567113" cy="2746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1000">
                <a:latin typeface="Comic Sans MS" pitchFamily="66" charset="0"/>
              </a:rPr>
              <a:t>Copyright </a:t>
            </a:r>
            <a:r>
              <a:rPr lang="en-US" sz="1000" i="1">
                <a:latin typeface="Comic Sans MS" pitchFamily="66" charset="0"/>
              </a:rPr>
              <a:t>©</a:t>
            </a:r>
            <a:r>
              <a:rPr lang="en-US" sz="1000">
                <a:latin typeface="Comic Sans MS" pitchFamily="66" charset="0"/>
              </a:rPr>
              <a:t> Albert R. Meyer, 2007</a:t>
            </a:r>
            <a:r>
              <a:rPr lang="en-US" sz="1200">
                <a:latin typeface="Comic Sans MS" pitchFamily="66" charset="0"/>
              </a:rPr>
              <a:t>.  </a:t>
            </a:r>
            <a:r>
              <a:rPr lang="en-US" sz="1000">
                <a:latin typeface="Comic Sans MS" pitchFamily="66" charset="0"/>
              </a:rPr>
              <a:t>All rights reserved.</a:t>
            </a:r>
          </a:p>
        </p:txBody>
      </p:sp>
      <p:sp useBgFill="1"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4953000" y="4648200"/>
            <a:ext cx="3921266" cy="1938992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 dirty="0" smtClean="0">
                <a:solidFill>
                  <a:srgbClr val="006600"/>
                </a:solidFill>
                <a:latin typeface="Comic Sans MS" pitchFamily="66" charset="0"/>
              </a:rPr>
              <a:t>balances if </a:t>
            </a:r>
            <a:endParaRPr lang="en-US" sz="4000" dirty="0">
              <a:solidFill>
                <a:srgbClr val="006600"/>
              </a:solidFill>
              <a:latin typeface="Comic Sans MS" pitchFamily="66" charset="0"/>
            </a:endParaRPr>
          </a:p>
          <a:p>
            <a:pPr eaLnBrk="0" hangingPunct="0"/>
            <a:r>
              <a:rPr lang="en-US" sz="4000" dirty="0">
                <a:solidFill>
                  <a:srgbClr val="006600"/>
                </a:solidFill>
                <a:latin typeface="Comic Sans MS" pitchFamily="66" charset="0"/>
              </a:rPr>
              <a:t>center of mass </a:t>
            </a:r>
            <a:endParaRPr lang="en-US" sz="4000" dirty="0" smtClean="0">
              <a:solidFill>
                <a:srgbClr val="006600"/>
              </a:solidFill>
              <a:latin typeface="Comic Sans MS" pitchFamily="66" charset="0"/>
            </a:endParaRPr>
          </a:p>
          <a:p>
            <a:pPr eaLnBrk="0" hangingPunct="0"/>
            <a:r>
              <a:rPr lang="en-US" sz="4000" dirty="0" smtClean="0">
                <a:solidFill>
                  <a:srgbClr val="006600"/>
                </a:solidFill>
                <a:latin typeface="Comic Sans MS" pitchFamily="66" charset="0"/>
              </a:rPr>
              <a:t>over </a:t>
            </a:r>
            <a:r>
              <a:rPr lang="en-US" sz="4000" dirty="0">
                <a:solidFill>
                  <a:srgbClr val="006600"/>
                </a:solidFill>
                <a:latin typeface="Comic Sans MS" pitchFamily="66" charset="0"/>
              </a:rPr>
              <a:t>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0" y="5029200"/>
            <a:ext cx="4572000" cy="1828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n+1</a:t>
            </a:r>
            <a:r>
              <a:rPr lang="en-US" i="1" smtClean="0"/>
              <a:t> </a:t>
            </a:r>
            <a:r>
              <a:rPr lang="en-US" smtClean="0"/>
              <a:t>books</a:t>
            </a:r>
            <a:endParaRPr lang="en-US" i="1" smtClean="0"/>
          </a:p>
        </p:txBody>
      </p:sp>
      <p:sp>
        <p:nvSpPr>
          <p:cNvPr id="10249" name="Rectangle 3"/>
          <p:cNvSpPr>
            <a:spLocks noChangeArrowheads="1"/>
          </p:cNvSpPr>
          <p:nvPr/>
        </p:nvSpPr>
        <p:spPr bwMode="auto">
          <a:xfrm>
            <a:off x="2052638" y="45720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50" name="Rectangle 5"/>
          <p:cNvSpPr>
            <a:spLocks noChangeArrowheads="1"/>
          </p:cNvSpPr>
          <p:nvPr/>
        </p:nvSpPr>
        <p:spPr bwMode="auto">
          <a:xfrm>
            <a:off x="2590800" y="4114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51" name="Rectangle 6"/>
          <p:cNvSpPr>
            <a:spLocks noChangeArrowheads="1"/>
          </p:cNvSpPr>
          <p:nvPr/>
        </p:nvSpPr>
        <p:spPr bwMode="auto">
          <a:xfrm>
            <a:off x="3200400" y="36576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52" name="Rectangle 7"/>
          <p:cNvSpPr>
            <a:spLocks noChangeArrowheads="1"/>
          </p:cNvSpPr>
          <p:nvPr/>
        </p:nvSpPr>
        <p:spPr bwMode="auto">
          <a:xfrm>
            <a:off x="4716463" y="19812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53" name="Rectangle 8"/>
          <p:cNvSpPr>
            <a:spLocks noChangeArrowheads="1"/>
          </p:cNvSpPr>
          <p:nvPr/>
        </p:nvSpPr>
        <p:spPr bwMode="auto">
          <a:xfrm>
            <a:off x="5630863" y="15240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54" name="Line 9"/>
          <p:cNvSpPr>
            <a:spLocks noChangeShapeType="1"/>
          </p:cNvSpPr>
          <p:nvPr/>
        </p:nvSpPr>
        <p:spPr bwMode="auto">
          <a:xfrm flipV="1">
            <a:off x="3200400" y="2438400"/>
            <a:ext cx="15240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5" name="Line 10"/>
          <p:cNvSpPr>
            <a:spLocks noChangeShapeType="1"/>
          </p:cNvSpPr>
          <p:nvPr/>
        </p:nvSpPr>
        <p:spPr bwMode="auto">
          <a:xfrm flipV="1">
            <a:off x="6096000" y="2438400"/>
            <a:ext cx="15240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115" name="Oval 11"/>
          <p:cNvSpPr>
            <a:spLocks noChangeArrowheads="1"/>
          </p:cNvSpPr>
          <p:nvPr/>
        </p:nvSpPr>
        <p:spPr bwMode="auto">
          <a:xfrm>
            <a:off x="4495800" y="2971800"/>
            <a:ext cx="152400" cy="152400"/>
          </a:xfrm>
          <a:prstGeom prst="ellipse">
            <a:avLst/>
          </a:prstGeom>
          <a:solidFill>
            <a:srgbClr val="339966"/>
          </a:solidFill>
          <a:ln w="317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5116" name="Line 12"/>
          <p:cNvSpPr>
            <a:spLocks noChangeShapeType="1"/>
          </p:cNvSpPr>
          <p:nvPr/>
        </p:nvSpPr>
        <p:spPr bwMode="auto">
          <a:xfrm>
            <a:off x="4572000" y="3124200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75117" name="Text Box 13"/>
          <p:cNvSpPr txBox="1">
            <a:spLocks noChangeArrowheads="1"/>
          </p:cNvSpPr>
          <p:nvPr/>
        </p:nvSpPr>
        <p:spPr bwMode="auto">
          <a:xfrm>
            <a:off x="76200" y="2363788"/>
            <a:ext cx="2398713" cy="11874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center of mass </a:t>
            </a:r>
          </a:p>
          <a:p>
            <a:r>
              <a:rPr lang="en-US" sz="2400">
                <a:latin typeface="Comic Sans MS" pitchFamily="66" charset="0"/>
              </a:rPr>
              <a:t>of all </a:t>
            </a:r>
            <a:r>
              <a:rPr lang="en-US" sz="2400">
                <a:solidFill>
                  <a:srgbClr val="000099"/>
                </a:solidFill>
                <a:latin typeface="Comic Sans MS" pitchFamily="66" charset="0"/>
              </a:rPr>
              <a:t>n+1</a:t>
            </a:r>
            <a:r>
              <a:rPr lang="en-US" sz="2400" i="1">
                <a:latin typeface="Comic Sans MS" pitchFamily="66" charset="0"/>
              </a:rPr>
              <a:t> </a:t>
            </a:r>
            <a:r>
              <a:rPr lang="en-US" sz="2400">
                <a:latin typeface="Comic Sans MS" pitchFamily="66" charset="0"/>
              </a:rPr>
              <a:t>books</a:t>
            </a:r>
          </a:p>
          <a:p>
            <a:r>
              <a:rPr lang="en-US" sz="2400">
                <a:latin typeface="Comic Sans MS" pitchFamily="66" charset="0"/>
              </a:rPr>
              <a:t>at table edge</a:t>
            </a:r>
            <a:endParaRPr lang="en-US" sz="2400" i="1">
              <a:latin typeface="Comic Sans MS" pitchFamily="66" charset="0"/>
            </a:endParaRPr>
          </a:p>
        </p:txBody>
      </p:sp>
      <p:sp>
        <p:nvSpPr>
          <p:cNvPr id="175118" name="Freeform 14"/>
          <p:cNvSpPr>
            <a:spLocks/>
          </p:cNvSpPr>
          <p:nvPr/>
        </p:nvSpPr>
        <p:spPr bwMode="auto">
          <a:xfrm>
            <a:off x="2438400" y="2362200"/>
            <a:ext cx="1981200" cy="609600"/>
          </a:xfrm>
          <a:custGeom>
            <a:avLst/>
            <a:gdLst>
              <a:gd name="T0" fmla="*/ 0 w 1392"/>
              <a:gd name="T1" fmla="*/ 2147483647 h 376"/>
              <a:gd name="T2" fmla="*/ 2147483647 w 1392"/>
              <a:gd name="T3" fmla="*/ 2147483647 h 376"/>
              <a:gd name="T4" fmla="*/ 2147483647 w 1392"/>
              <a:gd name="T5" fmla="*/ 2147483647 h 376"/>
              <a:gd name="T6" fmla="*/ 0 60000 65536"/>
              <a:gd name="T7" fmla="*/ 0 60000 65536"/>
              <a:gd name="T8" fmla="*/ 0 60000 65536"/>
              <a:gd name="T9" fmla="*/ 0 w 1392"/>
              <a:gd name="T10" fmla="*/ 0 h 376"/>
              <a:gd name="T11" fmla="*/ 1392 w 1392"/>
              <a:gd name="T12" fmla="*/ 376 h 3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2" h="376">
                <a:moveTo>
                  <a:pt x="0" y="136"/>
                </a:moveTo>
                <a:cubicBezTo>
                  <a:pt x="244" y="68"/>
                  <a:pt x="488" y="0"/>
                  <a:pt x="720" y="40"/>
                </a:cubicBezTo>
                <a:cubicBezTo>
                  <a:pt x="952" y="80"/>
                  <a:pt x="1172" y="228"/>
                  <a:pt x="1392" y="3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0260" name="Rectangle 15"/>
          <p:cNvSpPr>
            <a:spLocks noChangeArrowheads="1"/>
          </p:cNvSpPr>
          <p:nvPr/>
        </p:nvSpPr>
        <p:spPr bwMode="auto">
          <a:xfrm>
            <a:off x="6096000" y="10668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5120" name="Oval 16"/>
          <p:cNvSpPr>
            <a:spLocks noChangeArrowheads="1"/>
          </p:cNvSpPr>
          <p:nvPr/>
        </p:nvSpPr>
        <p:spPr bwMode="auto">
          <a:xfrm>
            <a:off x="4876800" y="25908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5121" name="Line 17"/>
          <p:cNvSpPr>
            <a:spLocks noChangeShapeType="1"/>
          </p:cNvSpPr>
          <p:nvPr/>
        </p:nvSpPr>
        <p:spPr bwMode="auto">
          <a:xfrm>
            <a:off x="4953000" y="2743200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75122" name="Text Box 18"/>
          <p:cNvSpPr txBox="1">
            <a:spLocks noChangeArrowheads="1"/>
          </p:cNvSpPr>
          <p:nvPr/>
        </p:nvSpPr>
        <p:spPr bwMode="auto">
          <a:xfrm>
            <a:off x="6172200" y="3733800"/>
            <a:ext cx="2819400" cy="11874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2400">
                <a:latin typeface="Comic Sans MS" pitchFamily="66" charset="0"/>
              </a:rPr>
              <a:t>center of mass of top </a:t>
            </a:r>
            <a:r>
              <a:rPr lang="en-US" sz="2400">
                <a:solidFill>
                  <a:srgbClr val="000099"/>
                </a:solidFill>
                <a:latin typeface="Comic Sans MS" pitchFamily="66" charset="0"/>
              </a:rPr>
              <a:t>n</a:t>
            </a:r>
            <a:r>
              <a:rPr lang="en-US" sz="2400">
                <a:latin typeface="Comic Sans MS" pitchFamily="66" charset="0"/>
              </a:rPr>
              <a:t> books at edge of book n+1</a:t>
            </a:r>
          </a:p>
        </p:txBody>
      </p:sp>
      <p:sp>
        <p:nvSpPr>
          <p:cNvPr id="175123" name="Freeform 19"/>
          <p:cNvSpPr>
            <a:spLocks/>
          </p:cNvSpPr>
          <p:nvPr/>
        </p:nvSpPr>
        <p:spPr bwMode="auto">
          <a:xfrm>
            <a:off x="5105400" y="2667000"/>
            <a:ext cx="2286000" cy="1143000"/>
          </a:xfrm>
          <a:custGeom>
            <a:avLst/>
            <a:gdLst>
              <a:gd name="T0" fmla="*/ 2147483647 w 864"/>
              <a:gd name="T1" fmla="*/ 2147483647 h 720"/>
              <a:gd name="T2" fmla="*/ 2147483647 w 864"/>
              <a:gd name="T3" fmla="*/ 2147483647 h 720"/>
              <a:gd name="T4" fmla="*/ 0 w 864"/>
              <a:gd name="T5" fmla="*/ 0 h 720"/>
              <a:gd name="T6" fmla="*/ 0 60000 65536"/>
              <a:gd name="T7" fmla="*/ 0 60000 65536"/>
              <a:gd name="T8" fmla="*/ 0 60000 65536"/>
              <a:gd name="T9" fmla="*/ 0 w 864"/>
              <a:gd name="T10" fmla="*/ 0 h 720"/>
              <a:gd name="T11" fmla="*/ 864 w 864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720">
                <a:moveTo>
                  <a:pt x="864" y="720"/>
                </a:moveTo>
                <a:cubicBezTo>
                  <a:pt x="840" y="516"/>
                  <a:pt x="816" y="312"/>
                  <a:pt x="672" y="192"/>
                </a:cubicBezTo>
                <a:cubicBezTo>
                  <a:pt x="528" y="72"/>
                  <a:pt x="264" y="3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75124" name="Text Box 20"/>
          <p:cNvSpPr txBox="1">
            <a:spLocks noChangeArrowheads="1"/>
          </p:cNvSpPr>
          <p:nvPr/>
        </p:nvSpPr>
        <p:spPr bwMode="auto">
          <a:xfrm>
            <a:off x="4495800" y="5334000"/>
            <a:ext cx="2228495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∆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overhang</a:t>
            </a:r>
          </a:p>
        </p:txBody>
      </p:sp>
      <p:graphicFrame>
        <p:nvGraphicFramePr>
          <p:cNvPr id="10242" name="Object 21"/>
          <p:cNvGraphicFramePr>
            <a:graphicFrameLocks noChangeAspect="1"/>
          </p:cNvGraphicFramePr>
          <p:nvPr/>
        </p:nvGraphicFramePr>
        <p:xfrm>
          <a:off x="0" y="0"/>
          <a:ext cx="914400" cy="179388"/>
        </p:xfrm>
        <a:graphic>
          <a:graphicData uri="http://schemas.openxmlformats.org/presentationml/2006/ole">
            <p:oleObj spid="_x0000_s10242" name="Equation" r:id="rId4" imgW="914400" imgH="179640" progId="Equation.DSMT4">
              <p:embed/>
            </p:oleObj>
          </a:graphicData>
        </a:graphic>
      </p:graphicFrame>
      <p:graphicFrame>
        <p:nvGraphicFramePr>
          <p:cNvPr id="10243" name="Object 22"/>
          <p:cNvGraphicFramePr>
            <a:graphicFrameLocks noChangeAspect="1"/>
          </p:cNvGraphicFramePr>
          <p:nvPr/>
        </p:nvGraphicFramePr>
        <p:xfrm>
          <a:off x="349250" y="-87313"/>
          <a:ext cx="215900" cy="355601"/>
        </p:xfrm>
        <a:graphic>
          <a:graphicData uri="http://schemas.openxmlformats.org/presentationml/2006/ole">
            <p:oleObj spid="_x0000_s10243" name="Equation" r:id="rId5" imgW="215640" imgH="355320" progId="Equation.DSMT4">
              <p:embed/>
            </p:oleObj>
          </a:graphicData>
        </a:graphic>
      </p:graphicFrame>
      <p:graphicFrame>
        <p:nvGraphicFramePr>
          <p:cNvPr id="10244" name="Object 23"/>
          <p:cNvGraphicFramePr>
            <a:graphicFrameLocks noChangeAspect="1"/>
          </p:cNvGraphicFramePr>
          <p:nvPr/>
        </p:nvGraphicFramePr>
        <p:xfrm>
          <a:off x="349250" y="-87313"/>
          <a:ext cx="215900" cy="355601"/>
        </p:xfrm>
        <a:graphic>
          <a:graphicData uri="http://schemas.openxmlformats.org/presentationml/2006/ole">
            <p:oleObj spid="_x0000_s10244" name="Equation" r:id="rId6" imgW="215640" imgH="355320" progId="Equation.DSMT4">
              <p:embed/>
            </p:oleObj>
          </a:graphicData>
        </a:graphic>
      </p:graphicFrame>
      <p:sp>
        <p:nvSpPr>
          <p:cNvPr id="10266" name="Text Box 25"/>
          <p:cNvSpPr txBox="1">
            <a:spLocks noChangeArrowheads="1"/>
          </p:cNvSpPr>
          <p:nvPr/>
        </p:nvSpPr>
        <p:spPr bwMode="auto">
          <a:xfrm>
            <a:off x="7467600" y="990600"/>
            <a:ext cx="355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 dirty="0">
                <a:latin typeface="Comic Sans MS" pitchFamily="66" charset="0"/>
              </a:rPr>
              <a:t>1</a:t>
            </a:r>
          </a:p>
        </p:txBody>
      </p:sp>
      <p:sp>
        <p:nvSpPr>
          <p:cNvPr id="10267" name="Text Box 26"/>
          <p:cNvSpPr txBox="1">
            <a:spLocks noChangeArrowheads="1"/>
          </p:cNvSpPr>
          <p:nvPr/>
        </p:nvSpPr>
        <p:spPr bwMode="auto">
          <a:xfrm>
            <a:off x="6731000" y="1524000"/>
            <a:ext cx="415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2</a:t>
            </a:r>
          </a:p>
        </p:txBody>
      </p:sp>
      <p:sp>
        <p:nvSpPr>
          <p:cNvPr id="10268" name="Text Box 27"/>
          <p:cNvSpPr txBox="1">
            <a:spLocks noChangeArrowheads="1"/>
          </p:cNvSpPr>
          <p:nvPr/>
        </p:nvSpPr>
        <p:spPr bwMode="auto">
          <a:xfrm>
            <a:off x="3810000" y="4038600"/>
            <a:ext cx="3841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n</a:t>
            </a:r>
          </a:p>
        </p:txBody>
      </p:sp>
      <p:sp>
        <p:nvSpPr>
          <p:cNvPr id="10269" name="Text Box 28"/>
          <p:cNvSpPr txBox="1">
            <a:spLocks noChangeArrowheads="1"/>
          </p:cNvSpPr>
          <p:nvPr/>
        </p:nvSpPr>
        <p:spPr bwMode="auto">
          <a:xfrm>
            <a:off x="3200400" y="4572000"/>
            <a:ext cx="7381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n+1</a:t>
            </a:r>
          </a:p>
        </p:txBody>
      </p:sp>
      <p:sp>
        <p:nvSpPr>
          <p:cNvPr id="10270" name="Text Box 10"/>
          <p:cNvSpPr txBox="1">
            <a:spLocks noChangeArrowheads="1"/>
          </p:cNvSpPr>
          <p:nvPr/>
        </p:nvSpPr>
        <p:spPr bwMode="auto">
          <a:xfrm>
            <a:off x="0" y="6580188"/>
            <a:ext cx="3567113" cy="2746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1000">
                <a:latin typeface="Comic Sans MS" pitchFamily="66" charset="0"/>
              </a:rPr>
              <a:t>Copyright </a:t>
            </a:r>
            <a:r>
              <a:rPr lang="en-US" sz="1000" i="1">
                <a:latin typeface="Comic Sans MS" pitchFamily="66" charset="0"/>
              </a:rPr>
              <a:t>©</a:t>
            </a:r>
            <a:r>
              <a:rPr lang="en-US" sz="1000">
                <a:latin typeface="Comic Sans MS" pitchFamily="66" charset="0"/>
              </a:rPr>
              <a:t> Albert R. Meyer, 2007</a:t>
            </a:r>
            <a:r>
              <a:rPr lang="en-US" sz="1200">
                <a:latin typeface="Comic Sans MS" pitchFamily="66" charset="0"/>
              </a:rPr>
              <a:t>.  </a:t>
            </a:r>
            <a:r>
              <a:rPr lang="en-US" sz="1000">
                <a:latin typeface="Comic Sans MS" pitchFamily="66" charset="0"/>
              </a:rPr>
              <a:t>All rights reserved.</a:t>
            </a:r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/>
        </p:nvGraphicFramePr>
        <p:xfrm>
          <a:off x="4502150" y="4114800"/>
          <a:ext cx="603250" cy="1754910"/>
        </p:xfrm>
        <a:graphic>
          <a:graphicData uri="http://schemas.openxmlformats.org/presentationml/2006/ole">
            <p:oleObj spid="_x0000_s10248" name="Equation" r:id="rId7" imgW="139700" imgH="40640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5" grpId="0" animBg="1"/>
      <p:bldP spid="175116" grpId="0" animBg="1"/>
      <p:bldP spid="175117" grpId="0" build="allAtOnce"/>
      <p:bldP spid="175118" grpId="0" animBg="1"/>
      <p:bldP spid="175120" grpId="0" animBg="1"/>
      <p:bldP spid="175121" grpId="0" animBg="1"/>
      <p:bldP spid="175122" grpId="0" build="allAtOnce"/>
      <p:bldP spid="175123" grpId="0" animBg="1"/>
      <p:bldP spid="175124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905000"/>
            <a:ext cx="7924800" cy="3048000"/>
          </a:xfrm>
        </p:spPr>
        <p:txBody>
          <a:bodyPr/>
          <a:lstStyle/>
          <a:p>
            <a:pPr eaLnBrk="1" hangingPunct="1"/>
            <a:r>
              <a:rPr lang="en-US" sz="8000" dirty="0" smtClean="0">
                <a:solidFill>
                  <a:schemeClr val="tx2"/>
                </a:solidFill>
              </a:rPr>
              <a:t>Geometric &amp; Harmonic Sums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1611313" y="417513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267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err="1" smtClean="0">
                <a:solidFill>
                  <a:srgbClr val="0000FF"/>
                </a:solidFill>
                <a:sym typeface="Symbol" pitchFamily="18" charset="2"/>
              </a:rPr>
              <a:t>Δ</a:t>
            </a:r>
            <a:r>
              <a:rPr lang="en-US" sz="5400" dirty="0" smtClean="0">
                <a:solidFill>
                  <a:srgbClr val="0000FF"/>
                </a:solidFill>
                <a:sym typeface="Symbol" pitchFamily="18" charset="2"/>
              </a:rPr>
              <a:t>-</a:t>
            </a:r>
            <a:r>
              <a:rPr lang="en-US" sz="5400" dirty="0" smtClean="0">
                <a:solidFill>
                  <a:srgbClr val="0000FF"/>
                </a:solidFill>
              </a:rPr>
              <a:t>overhang</a:t>
            </a:r>
            <a:r>
              <a:rPr lang="en-US" sz="5400" dirty="0" smtClean="0"/>
              <a:t> ::=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horizontal distance from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n</a:t>
            </a:r>
            <a:r>
              <a:rPr lang="en-US" sz="5400" dirty="0" smtClean="0"/>
              <a:t>-book to (</a:t>
            </a:r>
            <a:r>
              <a:rPr lang="en-US" sz="5400" dirty="0" smtClean="0">
                <a:solidFill>
                  <a:srgbClr val="0000FF"/>
                </a:solidFill>
              </a:rPr>
              <a:t>n+1</a:t>
            </a:r>
            <a:r>
              <a:rPr lang="en-US" sz="5400" dirty="0" smtClean="0"/>
              <a:t>)-book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centers of mass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76" name="Object 4"/>
          <p:cNvGraphicFramePr>
            <a:graphicFrameLocks noChangeAspect="1"/>
          </p:cNvGraphicFramePr>
          <p:nvPr/>
        </p:nvGraphicFramePr>
        <p:xfrm>
          <a:off x="1905000" y="4165600"/>
          <a:ext cx="4879975" cy="2182813"/>
        </p:xfrm>
        <a:graphic>
          <a:graphicData uri="http://schemas.openxmlformats.org/presentationml/2006/ole">
            <p:oleObj spid="_x0000_s11266" name="Equation" r:id="rId4" imgW="1219200" imgH="546100" progId="Equation.DSMT4">
              <p:embed/>
            </p:oleObj>
          </a:graphicData>
        </a:graphic>
      </p:graphicFrame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2878138" y="249238"/>
            <a:ext cx="339827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800" dirty="0" err="1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Δ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-</a:t>
            </a:r>
            <a:r>
              <a:rPr lang="en-US" dirty="0" smtClean="0">
                <a:solidFill>
                  <a:srgbClr val="0000FF"/>
                </a:solidFill>
                <a:latin typeface="Comic Sans MS"/>
                <a:cs typeface="Comic Sans MS"/>
              </a:rPr>
              <a:t>overhang</a:t>
            </a:r>
            <a:endParaRPr lang="en-US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209800" y="2520950"/>
            <a:ext cx="533400" cy="527050"/>
            <a:chOff x="1392" y="1636"/>
            <a:chExt cx="336" cy="332"/>
          </a:xfrm>
        </p:grpSpPr>
        <p:sp>
          <p:nvSpPr>
            <p:cNvPr id="11285" name="AutoShape 7"/>
            <p:cNvSpPr>
              <a:spLocks noChangeArrowheads="1"/>
            </p:cNvSpPr>
            <p:nvPr/>
          </p:nvSpPr>
          <p:spPr bwMode="auto">
            <a:xfrm rot="10800000">
              <a:off x="1392" y="1680"/>
              <a:ext cx="336" cy="288"/>
            </a:xfrm>
            <a:prstGeom prst="triangle">
              <a:avLst>
                <a:gd name="adj" fmla="val 50000"/>
              </a:avLst>
            </a:prstGeom>
            <a:solidFill>
              <a:schemeClr val="folHlink">
                <a:alpha val="8980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286" name="Text Box 11"/>
            <p:cNvSpPr txBox="1">
              <a:spLocks noChangeArrowheads="1"/>
            </p:cNvSpPr>
            <p:nvPr/>
          </p:nvSpPr>
          <p:spPr bwMode="auto">
            <a:xfrm>
              <a:off x="1440" y="1636"/>
              <a:ext cx="210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600">
                  <a:latin typeface="Comic Sans MS" pitchFamily="66" charset="0"/>
                </a:rPr>
                <a:t>1</a:t>
              </a:r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5867400" y="1219200"/>
            <a:ext cx="2133600" cy="1828800"/>
            <a:chOff x="3552" y="816"/>
            <a:chExt cx="1344" cy="1152"/>
          </a:xfrm>
        </p:grpSpPr>
        <p:sp>
          <p:nvSpPr>
            <p:cNvPr id="11283" name="AutoShape 20"/>
            <p:cNvSpPr>
              <a:spLocks noChangeArrowheads="1"/>
            </p:cNvSpPr>
            <p:nvPr/>
          </p:nvSpPr>
          <p:spPr bwMode="auto">
            <a:xfrm rot="10800000">
              <a:off x="3552" y="816"/>
              <a:ext cx="1344" cy="1152"/>
            </a:xfrm>
            <a:prstGeom prst="triangle">
              <a:avLst>
                <a:gd name="adj" fmla="val 50000"/>
              </a:avLst>
            </a:prstGeom>
            <a:solidFill>
              <a:schemeClr val="folHlink">
                <a:alpha val="8980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284" name="Text Box 21"/>
            <p:cNvSpPr txBox="1">
              <a:spLocks noChangeArrowheads="1"/>
            </p:cNvSpPr>
            <p:nvPr/>
          </p:nvSpPr>
          <p:spPr bwMode="auto">
            <a:xfrm>
              <a:off x="4100" y="1045"/>
              <a:ext cx="275" cy="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800">
                  <a:latin typeface="Comic Sans MS" pitchFamily="66" charset="0"/>
                </a:rPr>
                <a:t>n</a:t>
              </a:r>
            </a:p>
          </p:txBody>
        </p:sp>
      </p:grpSp>
      <p:grpSp>
        <p:nvGrpSpPr>
          <p:cNvPr id="11271" name="Group 38"/>
          <p:cNvGrpSpPr>
            <a:grpSpLocks/>
          </p:cNvGrpSpPr>
          <p:nvPr/>
        </p:nvGrpSpPr>
        <p:grpSpPr bwMode="auto">
          <a:xfrm>
            <a:off x="2438400" y="3429000"/>
            <a:ext cx="4572000" cy="1096963"/>
            <a:chOff x="1536" y="2304"/>
            <a:chExt cx="2688" cy="544"/>
          </a:xfrm>
        </p:grpSpPr>
        <p:sp>
          <p:nvSpPr>
            <p:cNvPr id="11279" name="Line 23"/>
            <p:cNvSpPr>
              <a:spLocks noChangeShapeType="1"/>
            </p:cNvSpPr>
            <p:nvPr/>
          </p:nvSpPr>
          <p:spPr bwMode="auto">
            <a:xfrm>
              <a:off x="1536" y="2448"/>
              <a:ext cx="26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stealth" w="lg" len="lg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0" name="Line 24"/>
            <p:cNvSpPr>
              <a:spLocks noChangeShapeType="1"/>
            </p:cNvSpPr>
            <p:nvPr/>
          </p:nvSpPr>
          <p:spPr bwMode="auto">
            <a:xfrm>
              <a:off x="1536" y="2304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1" name="Line 25"/>
            <p:cNvSpPr>
              <a:spLocks noChangeShapeType="1"/>
            </p:cNvSpPr>
            <p:nvPr/>
          </p:nvSpPr>
          <p:spPr bwMode="auto">
            <a:xfrm>
              <a:off x="4224" y="2304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2" name="Text Box 26"/>
            <p:cNvSpPr txBox="1">
              <a:spLocks noChangeArrowheads="1"/>
            </p:cNvSpPr>
            <p:nvPr/>
          </p:nvSpPr>
          <p:spPr bwMode="auto">
            <a:xfrm>
              <a:off x="2642" y="2528"/>
              <a:ext cx="535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600">
                  <a:latin typeface="Comic Sans MS" pitchFamily="66" charset="0"/>
                </a:rPr>
                <a:t>1/2</a:t>
              </a:r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2438400" y="3001963"/>
            <a:ext cx="4495800" cy="350837"/>
            <a:chOff x="2438400" y="3002281"/>
            <a:chExt cx="4495800" cy="350519"/>
          </a:xfrm>
        </p:grpSpPr>
        <p:sp>
          <p:nvSpPr>
            <p:cNvPr id="11277" name="Line 6"/>
            <p:cNvSpPr>
              <a:spLocks noChangeShapeType="1"/>
            </p:cNvSpPr>
            <p:nvPr/>
          </p:nvSpPr>
          <p:spPr bwMode="auto">
            <a:xfrm>
              <a:off x="2438400" y="3002281"/>
              <a:ext cx="4495800" cy="457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8" name="AutoShape 27"/>
            <p:cNvSpPr>
              <a:spLocks noChangeArrowheads="1"/>
            </p:cNvSpPr>
            <p:nvPr/>
          </p:nvSpPr>
          <p:spPr bwMode="auto">
            <a:xfrm>
              <a:off x="6019800" y="3048000"/>
              <a:ext cx="228600" cy="30480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5105400" y="1447800"/>
            <a:ext cx="1828800" cy="1600200"/>
            <a:chOff x="5105400" y="1447800"/>
            <a:chExt cx="1828803" cy="1600198"/>
          </a:xfrm>
        </p:grpSpPr>
        <p:sp>
          <p:nvSpPr>
            <p:cNvPr id="11274" name="Right Brace 20"/>
            <p:cNvSpPr>
              <a:spLocks/>
            </p:cNvSpPr>
            <p:nvPr/>
          </p:nvSpPr>
          <p:spPr bwMode="auto">
            <a:xfrm rot="-5400000">
              <a:off x="6438903" y="2552699"/>
              <a:ext cx="228599" cy="7620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38100" algn="ctr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11275" name="TextBox 22"/>
            <p:cNvSpPr txBox="1">
              <a:spLocks noChangeArrowheads="1"/>
            </p:cNvSpPr>
            <p:nvPr/>
          </p:nvSpPr>
          <p:spPr bwMode="auto">
            <a:xfrm>
              <a:off x="5105400" y="1447800"/>
              <a:ext cx="676788" cy="830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4800" dirty="0" err="1" smtClean="0">
                  <a:solidFill>
                    <a:srgbClr val="0000FF"/>
                  </a:solidFill>
                  <a:latin typeface="Comic Sans MS"/>
                  <a:cs typeface="Comic Sans MS"/>
                  <a:sym typeface="Symbol" pitchFamily="18" charset="2"/>
                </a:rPr>
                <a:t>Δ</a:t>
              </a:r>
              <a:endParaRPr lang="en-US" dirty="0">
                <a:solidFill>
                  <a:srgbClr val="0033CC"/>
                </a:solidFill>
                <a:latin typeface="Comic Sans MS"/>
                <a:cs typeface="Comic Sans MS"/>
              </a:endParaRPr>
            </a:p>
          </p:txBody>
        </p:sp>
        <p:cxnSp>
          <p:nvCxnSpPr>
            <p:cNvPr id="11276" name="Shape 24"/>
            <p:cNvCxnSpPr>
              <a:cxnSpLocks noChangeShapeType="1"/>
              <a:endCxn id="11274" idx="1"/>
            </p:cNvCxnSpPr>
            <p:nvPr/>
          </p:nvCxnSpPr>
          <p:spPr bwMode="auto">
            <a:xfrm rot="16200000" flipH="1">
              <a:off x="5600701" y="1866898"/>
              <a:ext cx="990600" cy="914403"/>
            </a:xfrm>
            <a:prstGeom prst="curvedConnector3">
              <a:avLst>
                <a:gd name="adj1" fmla="val 24778"/>
              </a:avLst>
            </a:prstGeom>
            <a:noFill/>
            <a:ln w="31750" algn="ctr">
              <a:solidFill>
                <a:srgbClr val="0000FF"/>
              </a:solidFill>
              <a:prstDash val="sysDash"/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924800" cy="2667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800" smtClean="0"/>
              <a:t>center of n-stack at x = 0.</a:t>
            </a:r>
          </a:p>
          <a:p>
            <a:pPr eaLnBrk="1" hangingPunct="1">
              <a:buFontTx/>
              <a:buNone/>
            </a:pPr>
            <a:r>
              <a:rPr lang="en-US" sz="3800" smtClean="0"/>
              <a:t>center of</a:t>
            </a:r>
            <a:r>
              <a:rPr lang="en-US" sz="3800" i="1" smtClean="0"/>
              <a:t> </a:t>
            </a:r>
            <a:r>
              <a:rPr lang="en-US" sz="3800" smtClean="0"/>
              <a:t>n+1</a:t>
            </a:r>
            <a:r>
              <a:rPr lang="en-US" sz="3800" baseline="30000" smtClean="0"/>
              <a:t>st</a:t>
            </a:r>
            <a:r>
              <a:rPr lang="en-US" sz="3800" smtClean="0"/>
              <a:t> book is at</a:t>
            </a:r>
            <a:r>
              <a:rPr lang="en-US" sz="3800" i="1" smtClean="0"/>
              <a:t> </a:t>
            </a:r>
            <a:r>
              <a:rPr lang="en-US" sz="3800" smtClean="0"/>
              <a:t>x = 1/2</a:t>
            </a:r>
            <a:r>
              <a:rPr lang="en-US" sz="5000" smtClean="0"/>
              <a:t>,</a:t>
            </a:r>
          </a:p>
          <a:p>
            <a:pPr eaLnBrk="1" hangingPunct="1">
              <a:buFontTx/>
              <a:buNone/>
            </a:pPr>
            <a:r>
              <a:rPr lang="en-US" sz="3800" smtClean="0"/>
              <a:t>so center of n+1-stack is at</a:t>
            </a:r>
            <a:endParaRPr lang="en-US" sz="3800" i="1" smtClean="0"/>
          </a:p>
        </p:txBody>
      </p:sp>
      <p:graphicFrame>
        <p:nvGraphicFramePr>
          <p:cNvPr id="173059" name="Object 3"/>
          <p:cNvGraphicFramePr>
            <a:graphicFrameLocks noChangeAspect="1"/>
          </p:cNvGraphicFramePr>
          <p:nvPr/>
        </p:nvGraphicFramePr>
        <p:xfrm>
          <a:off x="914400" y="3944938"/>
          <a:ext cx="6738938" cy="1495425"/>
        </p:xfrm>
        <a:graphic>
          <a:graphicData uri="http://schemas.openxmlformats.org/presentationml/2006/ole">
            <p:oleObj spid="_x0000_s12290" name="Equation" r:id="rId4" imgW="1942920" imgH="4316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n+1</a:t>
            </a:r>
            <a:r>
              <a:rPr lang="en-US" i="1" smtClean="0"/>
              <a:t> </a:t>
            </a:r>
            <a:r>
              <a:rPr lang="en-US" smtClean="0"/>
              <a:t>books</a:t>
            </a:r>
            <a:endParaRPr lang="en-US" i="1" smtClean="0"/>
          </a:p>
        </p:txBody>
      </p:sp>
      <p:sp>
        <p:nvSpPr>
          <p:cNvPr id="13321" name="Rectangle 3"/>
          <p:cNvSpPr>
            <a:spLocks noChangeArrowheads="1"/>
          </p:cNvSpPr>
          <p:nvPr/>
        </p:nvSpPr>
        <p:spPr bwMode="auto">
          <a:xfrm>
            <a:off x="2052638" y="45720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22" name="Rectangle 4"/>
          <p:cNvSpPr>
            <a:spLocks noChangeArrowheads="1"/>
          </p:cNvSpPr>
          <p:nvPr/>
        </p:nvSpPr>
        <p:spPr bwMode="auto">
          <a:xfrm>
            <a:off x="0" y="5029200"/>
            <a:ext cx="4572000" cy="1828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23" name="Rectangle 5"/>
          <p:cNvSpPr>
            <a:spLocks noChangeArrowheads="1"/>
          </p:cNvSpPr>
          <p:nvPr/>
        </p:nvSpPr>
        <p:spPr bwMode="auto">
          <a:xfrm>
            <a:off x="2590800" y="4114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24" name="Rectangle 6"/>
          <p:cNvSpPr>
            <a:spLocks noChangeArrowheads="1"/>
          </p:cNvSpPr>
          <p:nvPr/>
        </p:nvSpPr>
        <p:spPr bwMode="auto">
          <a:xfrm>
            <a:off x="3200400" y="36576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25" name="Rectangle 7"/>
          <p:cNvSpPr>
            <a:spLocks noChangeArrowheads="1"/>
          </p:cNvSpPr>
          <p:nvPr/>
        </p:nvSpPr>
        <p:spPr bwMode="auto">
          <a:xfrm>
            <a:off x="4716463" y="19812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26" name="Rectangle 8"/>
          <p:cNvSpPr>
            <a:spLocks noChangeArrowheads="1"/>
          </p:cNvSpPr>
          <p:nvPr/>
        </p:nvSpPr>
        <p:spPr bwMode="auto">
          <a:xfrm>
            <a:off x="5630863" y="15240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27" name="Line 9"/>
          <p:cNvSpPr>
            <a:spLocks noChangeShapeType="1"/>
          </p:cNvSpPr>
          <p:nvPr/>
        </p:nvSpPr>
        <p:spPr bwMode="auto">
          <a:xfrm flipV="1">
            <a:off x="3200400" y="2438400"/>
            <a:ext cx="15240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8" name="Line 10"/>
          <p:cNvSpPr>
            <a:spLocks noChangeShapeType="1"/>
          </p:cNvSpPr>
          <p:nvPr/>
        </p:nvSpPr>
        <p:spPr bwMode="auto">
          <a:xfrm flipV="1">
            <a:off x="6096000" y="2438400"/>
            <a:ext cx="15240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9" name="Oval 11"/>
          <p:cNvSpPr>
            <a:spLocks noChangeArrowheads="1"/>
          </p:cNvSpPr>
          <p:nvPr/>
        </p:nvSpPr>
        <p:spPr bwMode="auto">
          <a:xfrm>
            <a:off x="4495800" y="2971800"/>
            <a:ext cx="152400" cy="152400"/>
          </a:xfrm>
          <a:prstGeom prst="ellipse">
            <a:avLst/>
          </a:prstGeom>
          <a:solidFill>
            <a:srgbClr val="339966"/>
          </a:solidFill>
          <a:ln w="317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30" name="Line 12"/>
          <p:cNvSpPr>
            <a:spLocks noChangeShapeType="1"/>
          </p:cNvSpPr>
          <p:nvPr/>
        </p:nvSpPr>
        <p:spPr bwMode="auto">
          <a:xfrm>
            <a:off x="4572000" y="3124200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3331" name="Text Box 13"/>
          <p:cNvSpPr txBox="1">
            <a:spLocks noChangeArrowheads="1"/>
          </p:cNvSpPr>
          <p:nvPr/>
        </p:nvSpPr>
        <p:spPr bwMode="auto">
          <a:xfrm>
            <a:off x="76200" y="2363788"/>
            <a:ext cx="2398713" cy="8223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center of mass </a:t>
            </a:r>
          </a:p>
          <a:p>
            <a:r>
              <a:rPr lang="en-US" sz="2400">
                <a:latin typeface="Comic Sans MS" pitchFamily="66" charset="0"/>
              </a:rPr>
              <a:t>of all </a:t>
            </a:r>
            <a:r>
              <a:rPr lang="en-US" sz="2400">
                <a:solidFill>
                  <a:srgbClr val="000099"/>
                </a:solidFill>
                <a:latin typeface="Comic Sans MS" pitchFamily="66" charset="0"/>
              </a:rPr>
              <a:t>n+1</a:t>
            </a:r>
            <a:r>
              <a:rPr lang="en-US" sz="2400" i="1">
                <a:latin typeface="Comic Sans MS" pitchFamily="66" charset="0"/>
              </a:rPr>
              <a:t> </a:t>
            </a:r>
            <a:r>
              <a:rPr lang="en-US" sz="2400">
                <a:latin typeface="Comic Sans MS" pitchFamily="66" charset="0"/>
              </a:rPr>
              <a:t>books</a:t>
            </a:r>
            <a:endParaRPr lang="en-US" sz="2400" i="1">
              <a:latin typeface="Comic Sans MS" pitchFamily="66" charset="0"/>
            </a:endParaRPr>
          </a:p>
        </p:txBody>
      </p:sp>
      <p:sp>
        <p:nvSpPr>
          <p:cNvPr id="13332" name="Freeform 14"/>
          <p:cNvSpPr>
            <a:spLocks/>
          </p:cNvSpPr>
          <p:nvPr/>
        </p:nvSpPr>
        <p:spPr bwMode="auto">
          <a:xfrm>
            <a:off x="2438400" y="2362200"/>
            <a:ext cx="1981200" cy="609600"/>
          </a:xfrm>
          <a:custGeom>
            <a:avLst/>
            <a:gdLst>
              <a:gd name="T0" fmla="*/ 0 w 1392"/>
              <a:gd name="T1" fmla="*/ 2147483647 h 376"/>
              <a:gd name="T2" fmla="*/ 2147483647 w 1392"/>
              <a:gd name="T3" fmla="*/ 2147483647 h 376"/>
              <a:gd name="T4" fmla="*/ 2147483647 w 1392"/>
              <a:gd name="T5" fmla="*/ 2147483647 h 376"/>
              <a:gd name="T6" fmla="*/ 0 60000 65536"/>
              <a:gd name="T7" fmla="*/ 0 60000 65536"/>
              <a:gd name="T8" fmla="*/ 0 60000 65536"/>
              <a:gd name="T9" fmla="*/ 0 w 1392"/>
              <a:gd name="T10" fmla="*/ 0 h 376"/>
              <a:gd name="T11" fmla="*/ 1392 w 1392"/>
              <a:gd name="T12" fmla="*/ 376 h 3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2" h="376">
                <a:moveTo>
                  <a:pt x="0" y="136"/>
                </a:moveTo>
                <a:cubicBezTo>
                  <a:pt x="244" y="68"/>
                  <a:pt x="488" y="0"/>
                  <a:pt x="720" y="40"/>
                </a:cubicBezTo>
                <a:cubicBezTo>
                  <a:pt x="952" y="80"/>
                  <a:pt x="1172" y="228"/>
                  <a:pt x="1392" y="3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3333" name="Rectangle 15"/>
          <p:cNvSpPr>
            <a:spLocks noChangeArrowheads="1"/>
          </p:cNvSpPr>
          <p:nvPr/>
        </p:nvSpPr>
        <p:spPr bwMode="auto">
          <a:xfrm>
            <a:off x="6096000" y="10668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34" name="Oval 16"/>
          <p:cNvSpPr>
            <a:spLocks noChangeArrowheads="1"/>
          </p:cNvSpPr>
          <p:nvPr/>
        </p:nvSpPr>
        <p:spPr bwMode="auto">
          <a:xfrm>
            <a:off x="4876800" y="25908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35" name="Line 17"/>
          <p:cNvSpPr>
            <a:spLocks noChangeShapeType="1"/>
          </p:cNvSpPr>
          <p:nvPr/>
        </p:nvSpPr>
        <p:spPr bwMode="auto">
          <a:xfrm>
            <a:off x="4953000" y="2743200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3336" name="Text Box 18"/>
          <p:cNvSpPr txBox="1">
            <a:spLocks noChangeArrowheads="1"/>
          </p:cNvSpPr>
          <p:nvPr/>
        </p:nvSpPr>
        <p:spPr bwMode="auto">
          <a:xfrm>
            <a:off x="6172200" y="3733800"/>
            <a:ext cx="2819400" cy="8223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2400">
                <a:latin typeface="Comic Sans MS" pitchFamily="66" charset="0"/>
              </a:rPr>
              <a:t>center of mass of top </a:t>
            </a:r>
            <a:r>
              <a:rPr lang="en-US" sz="2400">
                <a:solidFill>
                  <a:srgbClr val="000099"/>
                </a:solidFill>
                <a:latin typeface="Comic Sans MS" pitchFamily="66" charset="0"/>
              </a:rPr>
              <a:t>n</a:t>
            </a:r>
            <a:r>
              <a:rPr lang="en-US" sz="2400">
                <a:latin typeface="Comic Sans MS" pitchFamily="66" charset="0"/>
              </a:rPr>
              <a:t> books</a:t>
            </a:r>
          </a:p>
        </p:txBody>
      </p:sp>
      <p:sp>
        <p:nvSpPr>
          <p:cNvPr id="13337" name="Freeform 19"/>
          <p:cNvSpPr>
            <a:spLocks/>
          </p:cNvSpPr>
          <p:nvPr/>
        </p:nvSpPr>
        <p:spPr bwMode="auto">
          <a:xfrm>
            <a:off x="5105400" y="2667000"/>
            <a:ext cx="2286000" cy="1143000"/>
          </a:xfrm>
          <a:custGeom>
            <a:avLst/>
            <a:gdLst>
              <a:gd name="T0" fmla="*/ 2147483647 w 864"/>
              <a:gd name="T1" fmla="*/ 2147483647 h 720"/>
              <a:gd name="T2" fmla="*/ 2147483647 w 864"/>
              <a:gd name="T3" fmla="*/ 2147483647 h 720"/>
              <a:gd name="T4" fmla="*/ 0 w 864"/>
              <a:gd name="T5" fmla="*/ 0 h 720"/>
              <a:gd name="T6" fmla="*/ 0 60000 65536"/>
              <a:gd name="T7" fmla="*/ 0 60000 65536"/>
              <a:gd name="T8" fmla="*/ 0 60000 65536"/>
              <a:gd name="T9" fmla="*/ 0 w 864"/>
              <a:gd name="T10" fmla="*/ 0 h 720"/>
              <a:gd name="T11" fmla="*/ 864 w 864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720">
                <a:moveTo>
                  <a:pt x="864" y="720"/>
                </a:moveTo>
                <a:cubicBezTo>
                  <a:pt x="840" y="516"/>
                  <a:pt x="816" y="312"/>
                  <a:pt x="672" y="192"/>
                </a:cubicBezTo>
                <a:cubicBezTo>
                  <a:pt x="528" y="72"/>
                  <a:pt x="264" y="3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graphicFrame>
        <p:nvGraphicFramePr>
          <p:cNvPr id="13314" name="Object 21"/>
          <p:cNvGraphicFramePr>
            <a:graphicFrameLocks noChangeAspect="1"/>
          </p:cNvGraphicFramePr>
          <p:nvPr/>
        </p:nvGraphicFramePr>
        <p:xfrm>
          <a:off x="0" y="0"/>
          <a:ext cx="914400" cy="179388"/>
        </p:xfrm>
        <a:graphic>
          <a:graphicData uri="http://schemas.openxmlformats.org/presentationml/2006/ole">
            <p:oleObj spid="_x0000_s13314" name="Equation" r:id="rId4" imgW="914400" imgH="179640" progId="Equation.DSMT4">
              <p:embed/>
            </p:oleObj>
          </a:graphicData>
        </a:graphic>
      </p:graphicFrame>
      <p:graphicFrame>
        <p:nvGraphicFramePr>
          <p:cNvPr id="13315" name="Object 22"/>
          <p:cNvGraphicFramePr>
            <a:graphicFrameLocks noChangeAspect="1"/>
          </p:cNvGraphicFramePr>
          <p:nvPr/>
        </p:nvGraphicFramePr>
        <p:xfrm>
          <a:off x="349250" y="-87313"/>
          <a:ext cx="215900" cy="355601"/>
        </p:xfrm>
        <a:graphic>
          <a:graphicData uri="http://schemas.openxmlformats.org/presentationml/2006/ole">
            <p:oleObj spid="_x0000_s13315" name="Equation" r:id="rId5" imgW="215640" imgH="355320" progId="Equation.DSMT4">
              <p:embed/>
            </p:oleObj>
          </a:graphicData>
        </a:graphic>
      </p:graphicFrame>
      <p:graphicFrame>
        <p:nvGraphicFramePr>
          <p:cNvPr id="13316" name="Object 23"/>
          <p:cNvGraphicFramePr>
            <a:graphicFrameLocks noChangeAspect="1"/>
          </p:cNvGraphicFramePr>
          <p:nvPr/>
        </p:nvGraphicFramePr>
        <p:xfrm>
          <a:off x="349250" y="-87313"/>
          <a:ext cx="215900" cy="355601"/>
        </p:xfrm>
        <a:graphic>
          <a:graphicData uri="http://schemas.openxmlformats.org/presentationml/2006/ole">
            <p:oleObj spid="_x0000_s13316" name="Equation" r:id="rId6" imgW="215640" imgH="355320" progId="Equation.DSMT4">
              <p:embed/>
            </p:oleObj>
          </a:graphicData>
        </a:graphic>
      </p:graphicFrame>
      <p:sp>
        <p:nvSpPr>
          <p:cNvPr id="13338" name="Text Box 25"/>
          <p:cNvSpPr txBox="1">
            <a:spLocks noChangeArrowheads="1"/>
          </p:cNvSpPr>
          <p:nvPr/>
        </p:nvSpPr>
        <p:spPr bwMode="auto">
          <a:xfrm>
            <a:off x="7569200" y="990600"/>
            <a:ext cx="355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1</a:t>
            </a:r>
          </a:p>
        </p:txBody>
      </p:sp>
      <p:sp>
        <p:nvSpPr>
          <p:cNvPr id="13339" name="Text Box 26"/>
          <p:cNvSpPr txBox="1">
            <a:spLocks noChangeArrowheads="1"/>
          </p:cNvSpPr>
          <p:nvPr/>
        </p:nvSpPr>
        <p:spPr bwMode="auto">
          <a:xfrm>
            <a:off x="6731000" y="1524000"/>
            <a:ext cx="415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2</a:t>
            </a:r>
          </a:p>
        </p:txBody>
      </p:sp>
      <p:sp>
        <p:nvSpPr>
          <p:cNvPr id="13340" name="Text Box 27"/>
          <p:cNvSpPr txBox="1">
            <a:spLocks noChangeArrowheads="1"/>
          </p:cNvSpPr>
          <p:nvPr/>
        </p:nvSpPr>
        <p:spPr bwMode="auto">
          <a:xfrm>
            <a:off x="3810000" y="4038600"/>
            <a:ext cx="3841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n</a:t>
            </a:r>
          </a:p>
        </p:txBody>
      </p:sp>
      <p:sp>
        <p:nvSpPr>
          <p:cNvPr id="13341" name="Text Box 28"/>
          <p:cNvSpPr txBox="1">
            <a:spLocks noChangeArrowheads="1"/>
          </p:cNvSpPr>
          <p:nvPr/>
        </p:nvSpPr>
        <p:spPr bwMode="auto">
          <a:xfrm>
            <a:off x="3200400" y="4572000"/>
            <a:ext cx="7381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n+1</a:t>
            </a:r>
          </a:p>
        </p:txBody>
      </p:sp>
      <p:graphicFrame>
        <p:nvGraphicFramePr>
          <p:cNvPr id="13318" name="Object 29"/>
          <p:cNvGraphicFramePr>
            <a:graphicFrameLocks noChangeAspect="1"/>
          </p:cNvGraphicFramePr>
          <p:nvPr/>
        </p:nvGraphicFramePr>
        <p:xfrm>
          <a:off x="4114800" y="5278583"/>
          <a:ext cx="1371600" cy="1104900"/>
        </p:xfrm>
        <a:graphic>
          <a:graphicData uri="http://schemas.openxmlformats.org/presentationml/2006/ole">
            <p:oleObj spid="_x0000_s13318" name="Equation" r:id="rId7" imgW="520560" imgH="419040" progId="Equation.DSMT4">
              <p:embed/>
            </p:oleObj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/>
        </p:nvGraphicFramePr>
        <p:xfrm>
          <a:off x="4495800" y="4114800"/>
          <a:ext cx="609600" cy="1773383"/>
        </p:xfrm>
        <a:graphic>
          <a:graphicData uri="http://schemas.openxmlformats.org/presentationml/2006/ole">
            <p:oleObj spid="_x0000_s13322" name="Equation" r:id="rId8" imgW="139700" imgH="40640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8153400" cy="4267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err="1" smtClean="0">
                <a:solidFill>
                  <a:srgbClr val="0033CC"/>
                </a:solidFill>
              </a:rPr>
              <a:t>B</a:t>
            </a:r>
            <a:r>
              <a:rPr lang="en-US" sz="4400" baseline="-25000" dirty="0" err="1" smtClean="0">
                <a:solidFill>
                  <a:srgbClr val="0033CC"/>
                </a:solidFill>
              </a:rPr>
              <a:t>n</a:t>
            </a:r>
            <a:r>
              <a:rPr lang="en-US" sz="4400" baseline="-25000" dirty="0" smtClean="0"/>
              <a:t>   </a:t>
            </a:r>
            <a:r>
              <a:rPr lang="en-US" sz="4400" dirty="0" smtClean="0"/>
              <a:t>::= overhang of </a:t>
            </a:r>
            <a:r>
              <a:rPr lang="en-US" sz="4400" dirty="0" smtClean="0">
                <a:solidFill>
                  <a:srgbClr val="0033CC"/>
                </a:solidFill>
              </a:rPr>
              <a:t>n</a:t>
            </a:r>
            <a:r>
              <a:rPr lang="en-US" sz="4400" dirty="0" smtClean="0"/>
              <a:t> books</a:t>
            </a:r>
          </a:p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B</a:t>
            </a:r>
            <a:r>
              <a:rPr lang="en-US" sz="4400" baseline="-25000" dirty="0" smtClean="0">
                <a:solidFill>
                  <a:srgbClr val="0033CC"/>
                </a:solidFill>
              </a:rPr>
              <a:t>1</a:t>
            </a:r>
            <a:r>
              <a:rPr lang="en-US" sz="4400" dirty="0" smtClean="0"/>
              <a:t> = 1/2</a:t>
            </a:r>
          </a:p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B</a:t>
            </a:r>
            <a:r>
              <a:rPr lang="en-US" sz="4400" baseline="-25000" dirty="0" smtClean="0">
                <a:solidFill>
                  <a:srgbClr val="0033CC"/>
                </a:solidFill>
              </a:rPr>
              <a:t>n+1</a:t>
            </a:r>
            <a:r>
              <a:rPr lang="en-US" sz="4400" dirty="0" smtClean="0"/>
              <a:t> =  </a:t>
            </a:r>
            <a:r>
              <a:rPr lang="en-US" sz="4400" dirty="0" err="1" smtClean="0">
                <a:solidFill>
                  <a:srgbClr val="0033CC"/>
                </a:solidFill>
              </a:rPr>
              <a:t>B</a:t>
            </a:r>
            <a:r>
              <a:rPr lang="en-US" sz="4400" baseline="-25000" dirty="0" err="1" smtClean="0">
                <a:solidFill>
                  <a:srgbClr val="0033CC"/>
                </a:solidFill>
              </a:rPr>
              <a:t>n</a:t>
            </a:r>
            <a:r>
              <a:rPr lang="en-US" sz="4400" dirty="0" smtClean="0">
                <a:solidFill>
                  <a:srgbClr val="0033CC"/>
                </a:solidFill>
              </a:rPr>
              <a:t> + </a:t>
            </a: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4400" dirty="0" err="1" smtClean="0">
                <a:solidFill>
                  <a:srgbClr val="0033CC"/>
                </a:solidFill>
              </a:rPr>
              <a:t>B</a:t>
            </a:r>
            <a:r>
              <a:rPr lang="en-US" sz="4400" baseline="-25000" dirty="0" err="1" smtClean="0">
                <a:solidFill>
                  <a:srgbClr val="0033CC"/>
                </a:solidFill>
              </a:rPr>
              <a:t>n</a:t>
            </a:r>
            <a:r>
              <a:rPr lang="en-US" sz="4400" dirty="0" smtClean="0">
                <a:solidFill>
                  <a:srgbClr val="0033CC"/>
                </a:solidFill>
              </a:rPr>
              <a:t> </a:t>
            </a:r>
            <a:r>
              <a:rPr lang="en-US" sz="4400" dirty="0" smtClean="0"/>
              <a:t>=   </a:t>
            </a:r>
          </a:p>
        </p:txBody>
      </p:sp>
      <p:graphicFrame>
        <p:nvGraphicFramePr>
          <p:cNvPr id="14338" name="Object 10"/>
          <p:cNvGraphicFramePr>
            <a:graphicFrameLocks noChangeAspect="1"/>
          </p:cNvGraphicFramePr>
          <p:nvPr>
            <p:ph sz="quarter" idx="2"/>
          </p:nvPr>
        </p:nvGraphicFramePr>
        <p:xfrm>
          <a:off x="3581400" y="2895600"/>
          <a:ext cx="1905000" cy="1531938"/>
        </p:xfrm>
        <a:graphic>
          <a:graphicData uri="http://schemas.openxmlformats.org/presentationml/2006/ole">
            <p:oleObj spid="_x0000_s14338" name="Equation" r:id="rId4" imgW="520560" imgH="419040" progId="Equation.DSMT4">
              <p:embed/>
            </p:oleObj>
          </a:graphicData>
        </a:graphic>
      </p:graphicFrame>
      <p:sp>
        <p:nvSpPr>
          <p:cNvPr id="14342" name="Text Box 8"/>
          <p:cNvSpPr txBox="1">
            <a:spLocks noChangeArrowheads="1"/>
          </p:cNvSpPr>
          <p:nvPr/>
        </p:nvSpPr>
        <p:spPr bwMode="auto">
          <a:xfrm>
            <a:off x="1524000" y="228600"/>
            <a:ext cx="18415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14343" name="Text Box 9"/>
          <p:cNvSpPr txBox="1">
            <a:spLocks noChangeArrowheads="1"/>
          </p:cNvSpPr>
          <p:nvPr/>
        </p:nvSpPr>
        <p:spPr bwMode="auto">
          <a:xfrm>
            <a:off x="1981200" y="138113"/>
            <a:ext cx="58483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 b="1">
                <a:latin typeface="Comic Sans MS" pitchFamily="66" charset="0"/>
              </a:rPr>
              <a:t>Book stacking summary</a:t>
            </a:r>
          </a:p>
        </p:txBody>
      </p:sp>
      <p:graphicFrame>
        <p:nvGraphicFramePr>
          <p:cNvPr id="81933" name="Object 13"/>
          <p:cNvGraphicFramePr>
            <a:graphicFrameLocks noChangeAspect="1"/>
          </p:cNvGraphicFramePr>
          <p:nvPr>
            <p:ph sz="quarter" idx="3"/>
          </p:nvPr>
        </p:nvGraphicFramePr>
        <p:xfrm>
          <a:off x="2133600" y="4419600"/>
          <a:ext cx="4724400" cy="1590675"/>
        </p:xfrm>
        <a:graphic>
          <a:graphicData uri="http://schemas.openxmlformats.org/presentationml/2006/ole">
            <p:oleObj spid="_x0000_s14339" name="Equation" r:id="rId5" imgW="1282680" imgH="43164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8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4"/>
          <p:cNvGraphicFramePr>
            <a:graphicFrameLocks noChangeAspect="1"/>
          </p:cNvGraphicFramePr>
          <p:nvPr/>
        </p:nvGraphicFramePr>
        <p:xfrm>
          <a:off x="1143000" y="1066800"/>
          <a:ext cx="6923088" cy="1968500"/>
        </p:xfrm>
        <a:graphic>
          <a:graphicData uri="http://schemas.openxmlformats.org/presentationml/2006/ole">
            <p:oleObj spid="_x0000_s15362" name="Equation" r:id="rId4" imgW="1384200" imgH="393480" progId="Equation.DSMT4">
              <p:embed/>
            </p:oleObj>
          </a:graphicData>
        </a:graphic>
      </p:graphicFrame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762000" y="2895600"/>
            <a:ext cx="7534275" cy="210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600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baseline="30000">
                <a:latin typeface="Comic Sans MS" pitchFamily="66" charset="0"/>
              </a:rPr>
              <a:t>th</a:t>
            </a:r>
            <a:r>
              <a:rPr lang="en-US" sz="6000">
                <a:latin typeface="Comic Sans MS" pitchFamily="66" charset="0"/>
              </a:rPr>
              <a:t> </a:t>
            </a:r>
            <a:r>
              <a:rPr lang="en-US" sz="6000">
                <a:solidFill>
                  <a:srgbClr val="FF33CC"/>
                </a:solidFill>
                <a:latin typeface="Comic Sans MS" pitchFamily="66" charset="0"/>
              </a:rPr>
              <a:t>Harmonic number</a:t>
            </a:r>
          </a:p>
          <a:p>
            <a:pPr eaLnBrk="0" hangingPunct="0"/>
            <a:r>
              <a:rPr lang="en-US" sz="6000">
                <a:latin typeface="Comic Sans MS" pitchFamily="66" charset="0"/>
              </a:rPr>
              <a:t>        </a:t>
            </a:r>
            <a:r>
              <a:rPr lang="en-US" sz="720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7200" baseline="-2500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7200">
                <a:latin typeface="Comic Sans MS" pitchFamily="66" charset="0"/>
              </a:rPr>
              <a:t> = </a:t>
            </a:r>
            <a:r>
              <a:rPr lang="en-US" sz="7200">
                <a:solidFill>
                  <a:srgbClr val="0000FF"/>
                </a:solidFill>
                <a:latin typeface="Comic Sans MS" pitchFamily="66" charset="0"/>
              </a:rPr>
              <a:t>H</a:t>
            </a:r>
            <a:r>
              <a:rPr lang="en-US" sz="7200" baseline="-2500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7200">
                <a:solidFill>
                  <a:srgbClr val="0000FF"/>
                </a:solidFill>
                <a:latin typeface="Comic Sans MS" pitchFamily="66" charset="0"/>
              </a:rPr>
              <a:t>/2</a:t>
            </a:r>
          </a:p>
        </p:txBody>
      </p:sp>
      <p:sp>
        <p:nvSpPr>
          <p:cNvPr id="15365" name="Text Box 9"/>
          <p:cNvSpPr txBox="1">
            <a:spLocks noChangeArrowheads="1"/>
          </p:cNvSpPr>
          <p:nvPr/>
        </p:nvSpPr>
        <p:spPr bwMode="auto">
          <a:xfrm>
            <a:off x="1981200" y="138113"/>
            <a:ext cx="4322763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b="1">
                <a:latin typeface="Comic Sans MS" pitchFamily="66" charset="0"/>
              </a:rPr>
              <a:t>Harmonic Sums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9" name="Text Box 17"/>
          <p:cNvSpPr txBox="1">
            <a:spLocks noChangeArrowheads="1"/>
          </p:cNvSpPr>
          <p:nvPr/>
        </p:nvSpPr>
        <p:spPr bwMode="auto">
          <a:xfrm>
            <a:off x="4191000" y="2670175"/>
            <a:ext cx="801688" cy="10668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  1</a:t>
            </a:r>
          </a:p>
          <a:p>
            <a:r>
              <a:rPr lang="en-US" sz="3200" dirty="0">
                <a:latin typeface="Comic Sans MS" pitchFamily="66" charset="0"/>
              </a:rPr>
              <a:t>x+1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2266950" y="1352550"/>
            <a:ext cx="566738" cy="46878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2844800" y="3540125"/>
            <a:ext cx="566738" cy="25114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3411538" y="4168775"/>
            <a:ext cx="566737" cy="1881188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3976688" y="4516438"/>
            <a:ext cx="566737" cy="15319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4543425" y="4724400"/>
            <a:ext cx="566738" cy="1327150"/>
          </a:xfrm>
          <a:prstGeom prst="rect">
            <a:avLst/>
          </a:prstGeom>
          <a:solidFill>
            <a:srgbClr val="CC66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5108575" y="4838700"/>
            <a:ext cx="566738" cy="1211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5675313" y="4927600"/>
            <a:ext cx="566737" cy="112077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6240463" y="4991100"/>
            <a:ext cx="566737" cy="1055688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mic Sans MS" pitchFamily="66" charset="0"/>
            </a:endParaRPr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2108200" y="6115050"/>
            <a:ext cx="4973638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0    1     2    3    4    5     6    7    8 </a:t>
            </a:r>
          </a:p>
        </p:txBody>
      </p:sp>
      <p:sp>
        <p:nvSpPr>
          <p:cNvPr id="54284" name="Freeform 12"/>
          <p:cNvSpPr>
            <a:spLocks/>
          </p:cNvSpPr>
          <p:nvPr/>
        </p:nvSpPr>
        <p:spPr bwMode="auto">
          <a:xfrm>
            <a:off x="2266950" y="1352550"/>
            <a:ext cx="5241925" cy="3708400"/>
          </a:xfrm>
          <a:custGeom>
            <a:avLst/>
            <a:gdLst>
              <a:gd name="T0" fmla="*/ 0 w 3302"/>
              <a:gd name="T1" fmla="*/ 0 h 2336"/>
              <a:gd name="T2" fmla="*/ 2147483647 w 3302"/>
              <a:gd name="T3" fmla="*/ 2147483647 h 2336"/>
              <a:gd name="T4" fmla="*/ 2147483647 w 3302"/>
              <a:gd name="T5" fmla="*/ 2147483647 h 2336"/>
              <a:gd name="T6" fmla="*/ 2147483647 w 3302"/>
              <a:gd name="T7" fmla="*/ 2147483647 h 2336"/>
              <a:gd name="T8" fmla="*/ 2147483647 w 3302"/>
              <a:gd name="T9" fmla="*/ 2147483647 h 2336"/>
              <a:gd name="T10" fmla="*/ 2147483647 w 3302"/>
              <a:gd name="T11" fmla="*/ 2147483647 h 2336"/>
              <a:gd name="T12" fmla="*/ 2147483647 w 3302"/>
              <a:gd name="T13" fmla="*/ 2147483647 h 2336"/>
              <a:gd name="T14" fmla="*/ 2147483647 w 3302"/>
              <a:gd name="T15" fmla="*/ 2147483647 h 2336"/>
              <a:gd name="T16" fmla="*/ 2147483647 w 3302"/>
              <a:gd name="T17" fmla="*/ 2147483647 h 23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302"/>
              <a:gd name="T28" fmla="*/ 0 h 2336"/>
              <a:gd name="T29" fmla="*/ 3302 w 3302"/>
              <a:gd name="T30" fmla="*/ 2336 h 23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302" h="2336">
                <a:moveTo>
                  <a:pt x="0" y="0"/>
                </a:moveTo>
                <a:cubicBezTo>
                  <a:pt x="119" y="538"/>
                  <a:pt x="238" y="1076"/>
                  <a:pt x="357" y="1371"/>
                </a:cubicBezTo>
                <a:cubicBezTo>
                  <a:pt x="476" y="1666"/>
                  <a:pt x="595" y="1665"/>
                  <a:pt x="714" y="1768"/>
                </a:cubicBezTo>
                <a:cubicBezTo>
                  <a:pt x="833" y="1871"/>
                  <a:pt x="952" y="1929"/>
                  <a:pt x="1071" y="1987"/>
                </a:cubicBezTo>
                <a:cubicBezTo>
                  <a:pt x="1190" y="2045"/>
                  <a:pt x="1309" y="2083"/>
                  <a:pt x="1428" y="2117"/>
                </a:cubicBezTo>
                <a:cubicBezTo>
                  <a:pt x="1547" y="2151"/>
                  <a:pt x="1666" y="2168"/>
                  <a:pt x="1785" y="2190"/>
                </a:cubicBezTo>
                <a:cubicBezTo>
                  <a:pt x="1904" y="2212"/>
                  <a:pt x="2023" y="2231"/>
                  <a:pt x="2142" y="2247"/>
                </a:cubicBezTo>
                <a:cubicBezTo>
                  <a:pt x="2261" y="2263"/>
                  <a:pt x="2306" y="2273"/>
                  <a:pt x="2499" y="2288"/>
                </a:cubicBezTo>
                <a:cubicBezTo>
                  <a:pt x="2692" y="2303"/>
                  <a:pt x="3162" y="2328"/>
                  <a:pt x="3302" y="2336"/>
                </a:cubicBezTo>
              </a:path>
            </a:pathLst>
          </a:custGeom>
          <a:noFill/>
          <a:ln w="19050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1981200" y="1146175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1</a:t>
            </a:r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>
            <a:off x="4222750" y="32004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4292" name="Freeform 20"/>
          <p:cNvSpPr>
            <a:spLocks/>
          </p:cNvSpPr>
          <p:nvPr/>
        </p:nvSpPr>
        <p:spPr bwMode="auto">
          <a:xfrm>
            <a:off x="3048000" y="3429000"/>
            <a:ext cx="1082675" cy="463550"/>
          </a:xfrm>
          <a:custGeom>
            <a:avLst/>
            <a:gdLst>
              <a:gd name="T0" fmla="*/ 2147483647 w 682"/>
              <a:gd name="T1" fmla="*/ 0 h 292"/>
              <a:gd name="T2" fmla="*/ 2147483647 w 682"/>
              <a:gd name="T3" fmla="*/ 2147483647 h 292"/>
              <a:gd name="T4" fmla="*/ 0 w 682"/>
              <a:gd name="T5" fmla="*/ 2147483647 h 292"/>
              <a:gd name="T6" fmla="*/ 0 60000 65536"/>
              <a:gd name="T7" fmla="*/ 0 60000 65536"/>
              <a:gd name="T8" fmla="*/ 0 60000 65536"/>
              <a:gd name="T9" fmla="*/ 0 w 682"/>
              <a:gd name="T10" fmla="*/ 0 h 292"/>
              <a:gd name="T11" fmla="*/ 682 w 682"/>
              <a:gd name="T12" fmla="*/ 292 h 2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2" h="292">
                <a:moveTo>
                  <a:pt x="682" y="0"/>
                </a:moveTo>
                <a:cubicBezTo>
                  <a:pt x="552" y="20"/>
                  <a:pt x="422" y="40"/>
                  <a:pt x="308" y="89"/>
                </a:cubicBezTo>
                <a:cubicBezTo>
                  <a:pt x="194" y="138"/>
                  <a:pt x="54" y="258"/>
                  <a:pt x="0" y="29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4293" name="Text Box 21"/>
          <p:cNvSpPr txBox="1">
            <a:spLocks noChangeArrowheads="1"/>
          </p:cNvSpPr>
          <p:nvPr/>
        </p:nvSpPr>
        <p:spPr bwMode="auto">
          <a:xfrm>
            <a:off x="1905000" y="3203575"/>
            <a:ext cx="339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Comic Sans MS" pitchFamily="66" charset="0"/>
              </a:rPr>
              <a:t>1</a:t>
            </a:r>
          </a:p>
          <a:p>
            <a:pPr eaLnBrk="0" hangingPunct="0"/>
            <a:r>
              <a:rPr lang="en-US" sz="2000" dirty="0">
                <a:latin typeface="Comic Sans MS" pitchFamily="66" charset="0"/>
              </a:rPr>
              <a:t>2</a:t>
            </a:r>
          </a:p>
        </p:txBody>
      </p:sp>
      <p:sp>
        <p:nvSpPr>
          <p:cNvPr id="54294" name="Text Box 22"/>
          <p:cNvSpPr txBox="1">
            <a:spLocks noChangeArrowheads="1"/>
          </p:cNvSpPr>
          <p:nvPr/>
        </p:nvSpPr>
        <p:spPr bwMode="auto">
          <a:xfrm>
            <a:off x="1905000" y="3813175"/>
            <a:ext cx="339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Comic Sans MS" pitchFamily="66" charset="0"/>
              </a:rPr>
              <a:t>1</a:t>
            </a:r>
          </a:p>
          <a:p>
            <a:pPr eaLnBrk="0" hangingPunct="0"/>
            <a:r>
              <a:rPr lang="en-US" sz="2000">
                <a:latin typeface="Comic Sans MS" pitchFamily="66" charset="0"/>
              </a:rPr>
              <a:t>3</a:t>
            </a:r>
          </a:p>
        </p:txBody>
      </p:sp>
      <p:sp>
        <p:nvSpPr>
          <p:cNvPr id="54295" name="Line 23"/>
          <p:cNvSpPr>
            <a:spLocks noChangeShapeType="1"/>
          </p:cNvSpPr>
          <p:nvPr/>
        </p:nvSpPr>
        <p:spPr bwMode="auto">
          <a:xfrm>
            <a:off x="1905000" y="4191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6" name="Line 24"/>
          <p:cNvSpPr>
            <a:spLocks noChangeShapeType="1"/>
          </p:cNvSpPr>
          <p:nvPr/>
        </p:nvSpPr>
        <p:spPr bwMode="auto">
          <a:xfrm>
            <a:off x="1905000" y="3530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8" name="Text Box 26"/>
          <p:cNvSpPr txBox="1">
            <a:spLocks noChangeArrowheads="1"/>
          </p:cNvSpPr>
          <p:nvPr/>
        </p:nvSpPr>
        <p:spPr bwMode="auto">
          <a:xfrm>
            <a:off x="2971800" y="5108575"/>
            <a:ext cx="339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Comic Sans MS" pitchFamily="66" charset="0"/>
              </a:rPr>
              <a:t>1</a:t>
            </a:r>
          </a:p>
          <a:p>
            <a:pPr eaLnBrk="0" hangingPunct="0"/>
            <a:r>
              <a:rPr lang="en-US" sz="2000">
                <a:latin typeface="Comic Sans MS" pitchFamily="66" charset="0"/>
              </a:rPr>
              <a:t>2</a:t>
            </a:r>
          </a:p>
        </p:txBody>
      </p:sp>
      <p:sp>
        <p:nvSpPr>
          <p:cNvPr id="54299" name="Line 27"/>
          <p:cNvSpPr>
            <a:spLocks noChangeShapeType="1"/>
          </p:cNvSpPr>
          <p:nvPr/>
        </p:nvSpPr>
        <p:spPr bwMode="auto">
          <a:xfrm>
            <a:off x="2971800" y="5435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00" name="Text Box 28"/>
          <p:cNvSpPr txBox="1">
            <a:spLocks noChangeArrowheads="1"/>
          </p:cNvSpPr>
          <p:nvPr/>
        </p:nvSpPr>
        <p:spPr bwMode="auto">
          <a:xfrm>
            <a:off x="2362200" y="5184775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1</a:t>
            </a:r>
          </a:p>
        </p:txBody>
      </p:sp>
      <p:sp>
        <p:nvSpPr>
          <p:cNvPr id="54301" name="Text Box 29"/>
          <p:cNvSpPr txBox="1">
            <a:spLocks noChangeArrowheads="1"/>
          </p:cNvSpPr>
          <p:nvPr/>
        </p:nvSpPr>
        <p:spPr bwMode="auto">
          <a:xfrm>
            <a:off x="3581400" y="5108575"/>
            <a:ext cx="339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Comic Sans MS" pitchFamily="66" charset="0"/>
              </a:rPr>
              <a:t>1</a:t>
            </a:r>
          </a:p>
          <a:p>
            <a:pPr eaLnBrk="0" hangingPunct="0"/>
            <a:r>
              <a:rPr lang="en-US" sz="2000">
                <a:latin typeface="Comic Sans MS" pitchFamily="66" charset="0"/>
              </a:rPr>
              <a:t>3</a:t>
            </a:r>
          </a:p>
        </p:txBody>
      </p:sp>
      <p:sp>
        <p:nvSpPr>
          <p:cNvPr id="54302" name="Line 30"/>
          <p:cNvSpPr>
            <a:spLocks noChangeShapeType="1"/>
          </p:cNvSpPr>
          <p:nvPr/>
        </p:nvSpPr>
        <p:spPr bwMode="auto">
          <a:xfrm>
            <a:off x="3581400" y="5435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62" name="Text Box 32"/>
          <p:cNvSpPr txBox="1">
            <a:spLocks noChangeArrowheads="1"/>
          </p:cNvSpPr>
          <p:nvPr/>
        </p:nvSpPr>
        <p:spPr bwMode="auto">
          <a:xfrm>
            <a:off x="1752600" y="144463"/>
            <a:ext cx="6784975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dirty="0">
                <a:latin typeface="Comic Sans MS" pitchFamily="66" charset="0"/>
              </a:rPr>
              <a:t>Integral estimate for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</a:rPr>
              <a:t>H</a:t>
            </a:r>
            <a:r>
              <a:rPr lang="en-US" sz="4400" baseline="-25000" dirty="0" err="1">
                <a:solidFill>
                  <a:srgbClr val="0000FF"/>
                </a:solidFill>
                <a:latin typeface="Comic Sans MS" pitchFamily="66" charset="0"/>
              </a:rPr>
              <a:t>n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9" grpId="0"/>
      <p:bldP spid="54283" grpId="0"/>
      <p:bldP spid="54284" grpId="0" animBg="1"/>
      <p:bldP spid="54286" grpId="0"/>
      <p:bldP spid="54290" grpId="0" animBg="1"/>
      <p:bldP spid="54292" grpId="0" animBg="1"/>
      <p:bldP spid="54293" grpId="0"/>
      <p:bldP spid="54294" grpId="0"/>
      <p:bldP spid="54295" grpId="0" animBg="1"/>
      <p:bldP spid="54296" grpId="0" animBg="1"/>
      <p:bldP spid="54298" grpId="0"/>
      <p:bldP spid="54299" grpId="0" animBg="1"/>
      <p:bldP spid="54300" grpId="0"/>
      <p:bldP spid="54301" grpId="0"/>
      <p:bldP spid="5430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7696200" cy="2057400"/>
          </a:xfrm>
        </p:spPr>
        <p:txBody>
          <a:bodyPr/>
          <a:lstStyle/>
          <a:p>
            <a:r>
              <a:rPr lang="en-US" sz="4800" dirty="0" err="1" smtClean="0"/>
              <a:t>H</a:t>
            </a:r>
            <a:r>
              <a:rPr lang="en-US" sz="4800" baseline="-25000" dirty="0" err="1" smtClean="0"/>
              <a:t>n</a:t>
            </a:r>
            <a:r>
              <a:rPr lang="en-US" sz="4800" baseline="-25000" dirty="0" smtClean="0"/>
              <a:t> </a:t>
            </a:r>
            <a:r>
              <a:rPr lang="en-US" sz="4800" dirty="0" smtClean="0">
                <a:sym typeface="Symbol"/>
              </a:rPr>
              <a:t>= area of rectangles</a:t>
            </a:r>
          </a:p>
          <a:p>
            <a:r>
              <a:rPr lang="en-US" sz="4800" dirty="0" smtClean="0">
                <a:sym typeface="Symbol"/>
              </a:rPr>
              <a:t>    </a:t>
            </a:r>
            <a:r>
              <a:rPr lang="en-US" sz="4800" b="1" dirty="0" smtClean="0">
                <a:latin typeface="Euclid Symbol" charset="2"/>
                <a:cs typeface="Euclid Symbol" charset="2"/>
                <a:sym typeface="Symbol"/>
              </a:rPr>
              <a:t> </a:t>
            </a:r>
            <a:r>
              <a:rPr lang="en-US" sz="4800" b="1" dirty="0" smtClean="0">
                <a:solidFill>
                  <a:srgbClr val="FF33CC"/>
                </a:solidFill>
                <a:latin typeface="Euclid Symbol" charset="2"/>
                <a:cs typeface="Euclid Symbol" charset="2"/>
                <a:sym typeface="Symbol"/>
              </a:rPr>
              <a:t>&gt;</a:t>
            </a:r>
            <a:r>
              <a:rPr lang="en-US" sz="4800" dirty="0" smtClean="0">
                <a:sym typeface="Symbol"/>
              </a:rPr>
              <a:t> area under 1/(x+1) =</a:t>
            </a:r>
            <a:endParaRPr lang="en-US" sz="4800" dirty="0"/>
          </a:p>
        </p:txBody>
      </p:sp>
      <p:sp>
        <p:nvSpPr>
          <p:cNvPr id="5" name="Text Box 32"/>
          <p:cNvSpPr txBox="1">
            <a:spLocks noChangeArrowheads="1"/>
          </p:cNvSpPr>
          <p:nvPr/>
        </p:nvSpPr>
        <p:spPr bwMode="auto">
          <a:xfrm>
            <a:off x="1752600" y="144463"/>
            <a:ext cx="6784975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dirty="0">
                <a:latin typeface="Comic Sans MS" pitchFamily="66" charset="0"/>
              </a:rPr>
              <a:t>Integral estimate for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</a:rPr>
              <a:t>H</a:t>
            </a:r>
            <a:r>
              <a:rPr lang="en-US" sz="4400" baseline="-25000" dirty="0" err="1">
                <a:solidFill>
                  <a:srgbClr val="0000FF"/>
                </a:solidFill>
                <a:latin typeface="Comic Sans MS" pitchFamily="66" charset="0"/>
              </a:rPr>
              <a:t>n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graphicFrame>
        <p:nvGraphicFramePr>
          <p:cNvPr id="102403" name="Object 2"/>
          <p:cNvGraphicFramePr>
            <a:graphicFrameLocks noChangeAspect="1"/>
          </p:cNvGraphicFramePr>
          <p:nvPr/>
        </p:nvGraphicFramePr>
        <p:xfrm>
          <a:off x="787400" y="2971800"/>
          <a:ext cx="7569200" cy="1927225"/>
        </p:xfrm>
        <a:graphic>
          <a:graphicData uri="http://schemas.openxmlformats.org/presentationml/2006/ole">
            <p:oleObj spid="_x0000_s102403" name="Equation" r:id="rId4" imgW="1943100" imgH="4953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1294606" y="1212056"/>
          <a:ext cx="6554787" cy="4433888"/>
        </p:xfrm>
        <a:graphic>
          <a:graphicData uri="http://schemas.openxmlformats.org/presentationml/2006/ole">
            <p:oleObj spid="_x0000_s16386" name="Equation" r:id="rId4" imgW="1650960" imgH="11174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963613" y="1012825"/>
          <a:ext cx="7158037" cy="1863725"/>
        </p:xfrm>
        <a:graphic>
          <a:graphicData uri="http://schemas.openxmlformats.org/presentationml/2006/ole">
            <p:oleObj spid="_x0000_s103426" name="Equation" r:id="rId4" imgW="1803240" imgH="469800" progId="Equation.DSMT4">
              <p:embed/>
            </p:oleObj>
          </a:graphicData>
        </a:graphic>
      </p:graphicFrame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2168525" y="2584450"/>
          <a:ext cx="3725863" cy="1914525"/>
        </p:xfrm>
        <a:graphic>
          <a:graphicData uri="http://schemas.openxmlformats.org/presentationml/2006/ole">
            <p:oleObj spid="_x0000_s103427" name="Equation" r:id="rId5" imgW="914400" imgH="46980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17738" y="4648200"/>
            <a:ext cx="4717748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6000" dirty="0" err="1">
                <a:solidFill>
                  <a:srgbClr val="0000FF"/>
                </a:solidFill>
                <a:latin typeface="+mj-lt"/>
              </a:rPr>
              <a:t>ln</a:t>
            </a:r>
            <a:r>
              <a:rPr lang="en-US" sz="6000" dirty="0">
                <a:solidFill>
                  <a:srgbClr val="0000FF"/>
                </a:solidFill>
                <a:latin typeface="+mj-lt"/>
              </a:rPr>
              <a:t> (n+1)</a:t>
            </a:r>
            <a:r>
              <a:rPr lang="en-US" sz="600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6000" b="1" dirty="0" smtClean="0"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6000" dirty="0" smtClean="0">
                <a:solidFill>
                  <a:srgbClr val="0000FF"/>
                </a:solidFill>
                <a:latin typeface="+mj-lt"/>
                <a:sym typeface="Euclid Symbol"/>
              </a:rPr>
              <a:t> </a:t>
            </a:r>
            <a:r>
              <a:rPr lang="en-US" sz="6000" dirty="0" err="1">
                <a:solidFill>
                  <a:srgbClr val="0000FF"/>
                </a:solidFill>
                <a:latin typeface="+mj-lt"/>
                <a:sym typeface="Euclid Symbol"/>
              </a:rPr>
              <a:t>H</a:t>
            </a:r>
            <a:r>
              <a:rPr lang="en-US" sz="6000" baseline="-25000" dirty="0" err="1">
                <a:solidFill>
                  <a:srgbClr val="0000FF"/>
                </a:solidFill>
                <a:latin typeface="+mj-lt"/>
                <a:sym typeface="Euclid Symbol"/>
              </a:rPr>
              <a:t>n</a:t>
            </a:r>
            <a:endParaRPr lang="en-US" sz="6000" baseline="-25000" dirty="0">
              <a:solidFill>
                <a:srgbClr val="0000FF"/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Geometric Sum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322263" y="1566863"/>
          <a:ext cx="7354887" cy="900112"/>
        </p:xfrm>
        <a:graphic>
          <a:graphicData uri="http://schemas.openxmlformats.org/presentationml/2006/ole">
            <p:oleObj spid="_x0000_s2050" name="Equation" r:id="rId4" imgW="1968480" imgH="241200" progId="Equation.DSMT4">
              <p:embed/>
            </p:oleObj>
          </a:graphicData>
        </a:graphic>
      </p:graphicFrame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127000" y="2286000"/>
          <a:ext cx="8940800" cy="912813"/>
        </p:xfrm>
        <a:graphic>
          <a:graphicData uri="http://schemas.openxmlformats.org/presentationml/2006/ole">
            <p:oleObj spid="_x0000_s2051" name="Equation" r:id="rId5" imgW="2361960" imgH="2412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3200" smtClean="0"/>
              <a:t>          </a:t>
            </a:r>
            <a:r>
              <a:rPr lang="en-US" sz="3600" smtClean="0"/>
              <a:t>Book stacking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153400" cy="5334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 for overhang 3, need  </a:t>
            </a:r>
            <a:r>
              <a:rPr lang="en-US" sz="4000" dirty="0" err="1" smtClean="0">
                <a:solidFill>
                  <a:srgbClr val="0000FF"/>
                </a:solidFill>
              </a:rPr>
              <a:t>B</a:t>
            </a:r>
            <a:r>
              <a:rPr lang="en-US" sz="40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4000" baseline="-25000" dirty="0" smtClean="0"/>
              <a:t> </a:t>
            </a:r>
            <a:r>
              <a:rPr lang="en-US" sz="4000" b="1" dirty="0" smtClean="0">
                <a:latin typeface="Euclid Symbol" charset="2"/>
                <a:cs typeface="Euclid Symbol" charset="2"/>
                <a:sym typeface="Symbol" pitchFamily="18" charset="2"/>
              </a:rPr>
              <a:t>≥</a:t>
            </a:r>
            <a:r>
              <a:rPr lang="en-US" sz="4000" dirty="0" smtClean="0">
                <a:sym typeface="Symbol" pitchFamily="18" charset="2"/>
              </a:rPr>
              <a:t> 3</a:t>
            </a:r>
          </a:p>
          <a:p>
            <a:pPr eaLnBrk="1" hangingPunct="1">
              <a:defRPr/>
            </a:pPr>
            <a:r>
              <a:rPr lang="en-US" sz="4000" dirty="0" smtClean="0">
                <a:sym typeface="Symbol" pitchFamily="18" charset="2"/>
              </a:rPr>
              <a:t>                                   </a:t>
            </a:r>
            <a:r>
              <a:rPr lang="en-US" sz="4000" dirty="0" err="1" smtClean="0">
                <a:solidFill>
                  <a:srgbClr val="0000FF"/>
                </a:solidFill>
                <a:sym typeface="Symbol" pitchFamily="18" charset="2"/>
              </a:rPr>
              <a:t>H</a:t>
            </a:r>
            <a:r>
              <a:rPr lang="en-US" sz="4000" baseline="-25000" dirty="0" err="1" smtClean="0">
                <a:solidFill>
                  <a:srgbClr val="0000FF"/>
                </a:solidFill>
                <a:sym typeface="Symbol" pitchFamily="18" charset="2"/>
              </a:rPr>
              <a:t>n</a:t>
            </a:r>
            <a:r>
              <a:rPr lang="en-US" sz="4000" baseline="-25000" dirty="0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sz="4000" b="1" dirty="0" smtClean="0">
                <a:latin typeface="Euclid Symbol" charset="2"/>
                <a:cs typeface="Euclid Symbol" charset="2"/>
                <a:sym typeface="Symbol" pitchFamily="18" charset="2"/>
              </a:rPr>
              <a:t>≥</a:t>
            </a:r>
            <a:r>
              <a:rPr lang="en-US" sz="4000" dirty="0" smtClean="0">
                <a:sym typeface="Symbol" pitchFamily="18" charset="2"/>
              </a:rPr>
              <a:t> 6</a:t>
            </a:r>
          </a:p>
          <a:p>
            <a:pPr eaLnBrk="1" hangingPunct="1">
              <a:defRPr/>
            </a:pPr>
            <a:r>
              <a:rPr lang="en-US" sz="4000" dirty="0" smtClean="0">
                <a:sym typeface="Symbol" pitchFamily="18" charset="2"/>
              </a:rPr>
              <a:t> integral bound:     </a:t>
            </a:r>
            <a:r>
              <a:rPr lang="en-US" sz="4000" dirty="0" smtClean="0">
                <a:solidFill>
                  <a:srgbClr val="0000FF"/>
                </a:solidFill>
                <a:sym typeface="Symbol" pitchFamily="18" charset="2"/>
              </a:rPr>
              <a:t>ln(n+1)</a:t>
            </a:r>
            <a:r>
              <a:rPr lang="en-US" sz="4000" dirty="0" smtClean="0">
                <a:sym typeface="Symbol" pitchFamily="18" charset="2"/>
              </a:rPr>
              <a:t> </a:t>
            </a:r>
            <a:r>
              <a:rPr lang="en-US" sz="4000" b="1" dirty="0" smtClean="0">
                <a:latin typeface="Euclid Symbol" charset="2"/>
                <a:cs typeface="Euclid Symbol" charset="2"/>
                <a:sym typeface="Symbol" pitchFamily="18" charset="2"/>
              </a:rPr>
              <a:t>≥</a:t>
            </a:r>
            <a:r>
              <a:rPr lang="en-US" sz="4000" dirty="0" smtClean="0">
                <a:sym typeface="Symbol" pitchFamily="18" charset="2"/>
              </a:rPr>
              <a:t> 6</a:t>
            </a:r>
          </a:p>
          <a:p>
            <a:pPr marL="0" eaLnBrk="1" hangingPunct="1">
              <a:spcBef>
                <a:spcPts val="4200"/>
              </a:spcBef>
              <a:buFontTx/>
              <a:buNone/>
              <a:defRPr/>
            </a:pPr>
            <a:r>
              <a:rPr lang="en-US" sz="4000" dirty="0" smtClean="0">
                <a:sym typeface="Symbol" pitchFamily="18" charset="2"/>
              </a:rPr>
              <a:t>so </a:t>
            </a:r>
            <a:r>
              <a:rPr lang="en-US" sz="4000" dirty="0" smtClean="0">
                <a:solidFill>
                  <a:srgbClr val="00A249"/>
                </a:solidFill>
                <a:sym typeface="Symbol" pitchFamily="18" charset="2"/>
              </a:rPr>
              <a:t>ok</a:t>
            </a:r>
            <a:r>
              <a:rPr lang="en-US" sz="4000" dirty="0" smtClean="0">
                <a:solidFill>
                  <a:srgbClr val="00B050"/>
                </a:solidFill>
                <a:sym typeface="Symbol" pitchFamily="18" charset="2"/>
              </a:rPr>
              <a:t> </a:t>
            </a:r>
            <a:r>
              <a:rPr lang="en-US" sz="4000" dirty="0" smtClean="0">
                <a:sym typeface="Symbol" pitchFamily="18" charset="2"/>
              </a:rPr>
              <a:t>with </a:t>
            </a:r>
            <a:r>
              <a:rPr lang="en-US" sz="4000" dirty="0" err="1" smtClean="0">
                <a:solidFill>
                  <a:srgbClr val="0000FF"/>
                </a:solidFill>
                <a:sym typeface="Symbol" pitchFamily="18" charset="2"/>
              </a:rPr>
              <a:t>n</a:t>
            </a:r>
            <a:r>
              <a:rPr lang="en-US" sz="4000" dirty="0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sz="4000" b="1" dirty="0" smtClean="0">
                <a:latin typeface="Euclid Symbol" charset="2"/>
                <a:cs typeface="Euclid Symbol" charset="2"/>
                <a:sym typeface="Symbol" pitchFamily="18" charset="2"/>
              </a:rPr>
              <a:t>≥</a:t>
            </a:r>
            <a:r>
              <a:rPr lang="en-US" sz="4000" b="1" dirty="0" smtClean="0">
                <a:latin typeface=""/>
                <a:cs typeface=""/>
                <a:sym typeface="Symbol" pitchFamily="18" charset="2"/>
              </a:rPr>
              <a:t> ⎡</a:t>
            </a:r>
            <a:r>
              <a:rPr lang="en-US" sz="4000" dirty="0" smtClean="0">
                <a:latin typeface="Comic Sans MS"/>
                <a:cs typeface="Comic Sans MS"/>
                <a:sym typeface="Symbol" pitchFamily="18" charset="2"/>
              </a:rPr>
              <a:t>e</a:t>
            </a:r>
            <a:r>
              <a:rPr lang="en-US" sz="4000" baseline="30000" dirty="0" smtClean="0">
                <a:latin typeface="Comic Sans MS"/>
                <a:cs typeface="Comic Sans MS"/>
                <a:sym typeface="Symbol" pitchFamily="18" charset="2"/>
              </a:rPr>
              <a:t>6</a:t>
            </a:r>
            <a:r>
              <a:rPr lang="en-US" sz="4000" dirty="0" smtClean="0">
                <a:latin typeface="Comic Sans MS"/>
                <a:cs typeface="Comic Sans MS"/>
                <a:sym typeface="Symbol" pitchFamily="18" charset="2"/>
              </a:rPr>
              <a:t>-1</a:t>
            </a:r>
            <a:r>
              <a:rPr lang="en-US" sz="4000" b="1" dirty="0" smtClean="0">
                <a:latin typeface=""/>
                <a:cs typeface=""/>
                <a:sym typeface="Symbol" pitchFamily="18" charset="2"/>
              </a:rPr>
              <a:t>⎤</a:t>
            </a:r>
            <a:r>
              <a:rPr lang="en-US" sz="4000" dirty="0" smtClean="0">
                <a:latin typeface=""/>
                <a:cs typeface=""/>
                <a:sym typeface="Symbol" pitchFamily="18" charset="2"/>
              </a:rPr>
              <a:t> </a:t>
            </a:r>
            <a:r>
              <a:rPr lang="en-US" sz="4000" dirty="0" smtClean="0">
                <a:sym typeface="Symbol" pitchFamily="18" charset="2"/>
              </a:rPr>
              <a:t>= 403 books</a:t>
            </a:r>
          </a:p>
          <a:p>
            <a:pPr eaLnBrk="1" hangingPunct="1">
              <a:buFontTx/>
              <a:buNone/>
              <a:defRPr/>
            </a:pPr>
            <a:r>
              <a:rPr lang="en-US" sz="4000" dirty="0" smtClean="0"/>
              <a:t> </a:t>
            </a:r>
            <a:r>
              <a:rPr lang="en-US" sz="4400" dirty="0" smtClean="0"/>
              <a:t>actually calculate </a:t>
            </a:r>
            <a:r>
              <a:rPr lang="en-US" sz="4400" dirty="0" err="1" smtClean="0">
                <a:solidFill>
                  <a:srgbClr val="0000FF"/>
                </a:solidFill>
                <a:sym typeface="Symbol" pitchFamily="18" charset="2"/>
              </a:rPr>
              <a:t>H</a:t>
            </a:r>
            <a:r>
              <a:rPr lang="en-US" sz="4400" baseline="-25000" dirty="0" err="1" smtClean="0">
                <a:solidFill>
                  <a:srgbClr val="0000FF"/>
                </a:solidFill>
                <a:sym typeface="Symbol" pitchFamily="18" charset="2"/>
              </a:rPr>
              <a:t>n</a:t>
            </a:r>
            <a:r>
              <a:rPr lang="en-US" sz="4400" dirty="0" smtClean="0">
                <a:sym typeface="Symbol" pitchFamily="18" charset="2"/>
              </a:rPr>
              <a:t>:</a:t>
            </a:r>
          </a:p>
          <a:p>
            <a:pPr algn="ctr" eaLnBrk="1" hangingPunct="1">
              <a:buFontTx/>
              <a:buNone/>
              <a:defRPr/>
            </a:pP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227</a:t>
            </a:r>
            <a:r>
              <a:rPr lang="en-US" sz="4400" dirty="0" smtClean="0">
                <a:solidFill>
                  <a:srgbClr val="006600"/>
                </a:solidFill>
              </a:rPr>
              <a:t> </a:t>
            </a:r>
            <a:r>
              <a:rPr lang="en-US" sz="4400" dirty="0" smtClean="0"/>
              <a:t>books are enough.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Book stacking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2500" y="1600200"/>
            <a:ext cx="7239000" cy="3657600"/>
          </a:xfrm>
        </p:spPr>
        <p:txBody>
          <a:bodyPr/>
          <a:lstStyle/>
          <a:p>
            <a:pPr eaLnBrk="1" hangingPunct="1"/>
            <a:r>
              <a:rPr lang="en-US" sz="6000" dirty="0" err="1" smtClean="0">
                <a:solidFill>
                  <a:srgbClr val="0000FF"/>
                </a:solidFill>
              </a:rPr>
              <a:t>H</a:t>
            </a:r>
            <a:r>
              <a:rPr lang="en-US" sz="60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→∞</a:t>
            </a:r>
            <a:r>
              <a:rPr lang="en-US" sz="6000" dirty="0" smtClean="0">
                <a:sym typeface="Symbol" pitchFamily="18" charset="2"/>
              </a:rPr>
              <a:t> as</a:t>
            </a:r>
            <a:r>
              <a:rPr lang="en-US" sz="6000" i="1" dirty="0" smtClean="0">
                <a:sym typeface="Symbol" pitchFamily="18" charset="2"/>
              </a:rPr>
              <a:t> </a:t>
            </a:r>
            <a:r>
              <a:rPr lang="en-US" sz="6000" dirty="0" err="1" smtClean="0">
                <a:solidFill>
                  <a:srgbClr val="0000FF"/>
                </a:solidFill>
                <a:sym typeface="Symbol" pitchFamily="18" charset="2"/>
              </a:rPr>
              <a:t>n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→∞</a:t>
            </a:r>
            <a:r>
              <a:rPr lang="en-US" sz="6000" dirty="0" smtClean="0">
                <a:sym typeface="Symbol" pitchFamily="18" charset="2"/>
              </a:rPr>
              <a:t>,</a:t>
            </a:r>
          </a:p>
          <a:p>
            <a:pPr eaLnBrk="1" hangingPunct="1">
              <a:buFontTx/>
              <a:buNone/>
            </a:pPr>
            <a:r>
              <a:rPr lang="en-US" sz="6000" dirty="0" smtClean="0">
                <a:sym typeface="Symbol" pitchFamily="18" charset="2"/>
              </a:rPr>
              <a:t>so </a:t>
            </a:r>
            <a:r>
              <a:rPr lang="en-US" sz="6000" dirty="0" smtClean="0">
                <a:solidFill>
                  <a:schemeClr val="tx2"/>
                </a:solidFill>
                <a:sym typeface="Symbol" pitchFamily="18" charset="2"/>
              </a:rPr>
              <a:t>overhang can be</a:t>
            </a:r>
          </a:p>
          <a:p>
            <a:pPr eaLnBrk="1" hangingPunct="1">
              <a:buFontTx/>
              <a:buNone/>
            </a:pPr>
            <a:r>
              <a:rPr lang="en-US" sz="6000" dirty="0" smtClean="0">
                <a:solidFill>
                  <a:srgbClr val="00A249"/>
                </a:solidFill>
                <a:sym typeface="Symbol" pitchFamily="18" charset="2"/>
              </a:rPr>
              <a:t>as big as desired</a:t>
            </a:r>
            <a:r>
              <a:rPr lang="en-US" sz="6000" dirty="0" smtClean="0">
                <a:solidFill>
                  <a:schemeClr val="tx2"/>
                </a:solidFill>
                <a:sym typeface="Symbol" pitchFamily="18" charset="2"/>
              </a:rPr>
              <a:t>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CD case past the edge</a:t>
            </a:r>
          </a:p>
        </p:txBody>
      </p:sp>
      <p:pic>
        <p:nvPicPr>
          <p:cNvPr id="67588" name="Picture 2" descr="C:\42\F07\CD-stack-pics\00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371600"/>
            <a:ext cx="5588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124200" y="6215063"/>
            <a:ext cx="2971800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100" dirty="0">
                <a:latin typeface="+mj-lt"/>
              </a:rPr>
              <a:t>see 6.042 Spring02 demo page for credits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CD cases over the edge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228600" y="5410200"/>
            <a:ext cx="8686800" cy="1447800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smtClean="0"/>
              <a:t>43 cases high --top 4 cases completely off the table --1.8 or 1.9 case-lengths</a:t>
            </a:r>
          </a:p>
        </p:txBody>
      </p:sp>
      <p:pic>
        <p:nvPicPr>
          <p:cNvPr id="68613" name="Picture 2" descr="C:\42\F07\CD-stack-pics\00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25600" y="838200"/>
            <a:ext cx="5892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stack of 43 CD’s</a:t>
            </a:r>
          </a:p>
        </p:txBody>
      </p:sp>
      <p:pic>
        <p:nvPicPr>
          <p:cNvPr id="69636" name="Picture 2" descr="C:\42\F07\CD-stack-pics\00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1428750"/>
            <a:ext cx="5410200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stack of 43 CD’s</a:t>
            </a:r>
          </a:p>
        </p:txBody>
      </p:sp>
      <p:pic>
        <p:nvPicPr>
          <p:cNvPr id="71684" name="Picture 2" descr="C:\42\F07\CD-stack-pics\00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1295400"/>
            <a:ext cx="5588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124200" y="6215063"/>
            <a:ext cx="2971800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100" dirty="0">
                <a:latin typeface="+mj-lt"/>
              </a:rPr>
              <a:t>see 6.042 Spring02 demo page for credits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don’t sneeze</a:t>
            </a:r>
          </a:p>
        </p:txBody>
      </p:sp>
      <p:pic>
        <p:nvPicPr>
          <p:cNvPr id="72708" name="Picture 2" descr="C:\42\F07\CD-stack-pics\011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752600" y="1295400"/>
            <a:ext cx="5486400" cy="41148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2266950" y="1352550"/>
            <a:ext cx="566738" cy="46878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2844800" y="3540125"/>
            <a:ext cx="566738" cy="25114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3411538" y="4168775"/>
            <a:ext cx="566737" cy="1881188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3976688" y="4516438"/>
            <a:ext cx="566737" cy="15319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4543425" y="4724400"/>
            <a:ext cx="566738" cy="1327150"/>
          </a:xfrm>
          <a:prstGeom prst="rect">
            <a:avLst/>
          </a:prstGeom>
          <a:solidFill>
            <a:srgbClr val="CC66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5108575" y="4838700"/>
            <a:ext cx="566738" cy="1211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5675313" y="4927600"/>
            <a:ext cx="566737" cy="112077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6240463" y="4991100"/>
            <a:ext cx="566737" cy="1055688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mic Sans MS" pitchFamily="66" charset="0"/>
            </a:endParaRPr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2108200" y="6115050"/>
            <a:ext cx="4973638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0    1     2    3    4    5     6    7    8 </a:t>
            </a:r>
          </a:p>
        </p:txBody>
      </p:sp>
      <p:sp>
        <p:nvSpPr>
          <p:cNvPr id="54284" name="Freeform 12"/>
          <p:cNvSpPr>
            <a:spLocks/>
          </p:cNvSpPr>
          <p:nvPr/>
        </p:nvSpPr>
        <p:spPr bwMode="auto">
          <a:xfrm>
            <a:off x="2835275" y="1352550"/>
            <a:ext cx="5241925" cy="3708400"/>
          </a:xfrm>
          <a:custGeom>
            <a:avLst/>
            <a:gdLst>
              <a:gd name="T0" fmla="*/ 0 w 3302"/>
              <a:gd name="T1" fmla="*/ 0 h 2336"/>
              <a:gd name="T2" fmla="*/ 2147483647 w 3302"/>
              <a:gd name="T3" fmla="*/ 2147483647 h 2336"/>
              <a:gd name="T4" fmla="*/ 2147483647 w 3302"/>
              <a:gd name="T5" fmla="*/ 2147483647 h 2336"/>
              <a:gd name="T6" fmla="*/ 2147483647 w 3302"/>
              <a:gd name="T7" fmla="*/ 2147483647 h 2336"/>
              <a:gd name="T8" fmla="*/ 2147483647 w 3302"/>
              <a:gd name="T9" fmla="*/ 2147483647 h 2336"/>
              <a:gd name="T10" fmla="*/ 2147483647 w 3302"/>
              <a:gd name="T11" fmla="*/ 2147483647 h 2336"/>
              <a:gd name="T12" fmla="*/ 2147483647 w 3302"/>
              <a:gd name="T13" fmla="*/ 2147483647 h 2336"/>
              <a:gd name="T14" fmla="*/ 2147483647 w 3302"/>
              <a:gd name="T15" fmla="*/ 2147483647 h 2336"/>
              <a:gd name="T16" fmla="*/ 2147483647 w 3302"/>
              <a:gd name="T17" fmla="*/ 2147483647 h 23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302"/>
              <a:gd name="T28" fmla="*/ 0 h 2336"/>
              <a:gd name="T29" fmla="*/ 3302 w 3302"/>
              <a:gd name="T30" fmla="*/ 2336 h 23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302" h="2336">
                <a:moveTo>
                  <a:pt x="0" y="0"/>
                </a:moveTo>
                <a:cubicBezTo>
                  <a:pt x="119" y="538"/>
                  <a:pt x="238" y="1076"/>
                  <a:pt x="357" y="1371"/>
                </a:cubicBezTo>
                <a:cubicBezTo>
                  <a:pt x="476" y="1666"/>
                  <a:pt x="595" y="1665"/>
                  <a:pt x="714" y="1768"/>
                </a:cubicBezTo>
                <a:cubicBezTo>
                  <a:pt x="833" y="1871"/>
                  <a:pt x="952" y="1929"/>
                  <a:pt x="1071" y="1987"/>
                </a:cubicBezTo>
                <a:cubicBezTo>
                  <a:pt x="1190" y="2045"/>
                  <a:pt x="1309" y="2083"/>
                  <a:pt x="1428" y="2117"/>
                </a:cubicBezTo>
                <a:cubicBezTo>
                  <a:pt x="1547" y="2151"/>
                  <a:pt x="1666" y="2168"/>
                  <a:pt x="1785" y="2190"/>
                </a:cubicBezTo>
                <a:cubicBezTo>
                  <a:pt x="1904" y="2212"/>
                  <a:pt x="2023" y="2231"/>
                  <a:pt x="2142" y="2247"/>
                </a:cubicBezTo>
                <a:cubicBezTo>
                  <a:pt x="2261" y="2263"/>
                  <a:pt x="2306" y="2273"/>
                  <a:pt x="2499" y="2288"/>
                </a:cubicBezTo>
                <a:cubicBezTo>
                  <a:pt x="2692" y="2303"/>
                  <a:pt x="3162" y="2328"/>
                  <a:pt x="3302" y="2336"/>
                </a:cubicBezTo>
              </a:path>
            </a:pathLst>
          </a:custGeom>
          <a:noFill/>
          <a:ln w="19050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1981200" y="1146175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1</a:t>
            </a:r>
          </a:p>
        </p:txBody>
      </p:sp>
      <p:sp>
        <p:nvSpPr>
          <p:cNvPr id="54292" name="Freeform 20"/>
          <p:cNvSpPr>
            <a:spLocks/>
          </p:cNvSpPr>
          <p:nvPr/>
        </p:nvSpPr>
        <p:spPr bwMode="auto">
          <a:xfrm>
            <a:off x="3641725" y="3429000"/>
            <a:ext cx="1082675" cy="463550"/>
          </a:xfrm>
          <a:custGeom>
            <a:avLst/>
            <a:gdLst>
              <a:gd name="T0" fmla="*/ 2147483647 w 682"/>
              <a:gd name="T1" fmla="*/ 0 h 292"/>
              <a:gd name="T2" fmla="*/ 2147483647 w 682"/>
              <a:gd name="T3" fmla="*/ 2147483647 h 292"/>
              <a:gd name="T4" fmla="*/ 0 w 682"/>
              <a:gd name="T5" fmla="*/ 2147483647 h 292"/>
              <a:gd name="T6" fmla="*/ 0 60000 65536"/>
              <a:gd name="T7" fmla="*/ 0 60000 65536"/>
              <a:gd name="T8" fmla="*/ 0 60000 65536"/>
              <a:gd name="T9" fmla="*/ 0 w 682"/>
              <a:gd name="T10" fmla="*/ 0 h 292"/>
              <a:gd name="T11" fmla="*/ 682 w 682"/>
              <a:gd name="T12" fmla="*/ 292 h 2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2" h="292">
                <a:moveTo>
                  <a:pt x="682" y="0"/>
                </a:moveTo>
                <a:cubicBezTo>
                  <a:pt x="552" y="20"/>
                  <a:pt x="422" y="40"/>
                  <a:pt x="308" y="89"/>
                </a:cubicBezTo>
                <a:cubicBezTo>
                  <a:pt x="194" y="138"/>
                  <a:pt x="54" y="258"/>
                  <a:pt x="0" y="29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4293" name="Text Box 21"/>
          <p:cNvSpPr txBox="1">
            <a:spLocks noChangeArrowheads="1"/>
          </p:cNvSpPr>
          <p:nvPr/>
        </p:nvSpPr>
        <p:spPr bwMode="auto">
          <a:xfrm>
            <a:off x="1905000" y="3203575"/>
            <a:ext cx="339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Comic Sans MS" pitchFamily="66" charset="0"/>
              </a:rPr>
              <a:t>1</a:t>
            </a:r>
          </a:p>
          <a:p>
            <a:pPr eaLnBrk="0" hangingPunct="0"/>
            <a:r>
              <a:rPr lang="en-US" sz="2000" dirty="0">
                <a:latin typeface="Comic Sans MS" pitchFamily="66" charset="0"/>
              </a:rPr>
              <a:t>2</a:t>
            </a:r>
          </a:p>
        </p:txBody>
      </p:sp>
      <p:sp>
        <p:nvSpPr>
          <p:cNvPr id="54294" name="Text Box 22"/>
          <p:cNvSpPr txBox="1">
            <a:spLocks noChangeArrowheads="1"/>
          </p:cNvSpPr>
          <p:nvPr/>
        </p:nvSpPr>
        <p:spPr bwMode="auto">
          <a:xfrm>
            <a:off x="1905000" y="3813175"/>
            <a:ext cx="339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Comic Sans MS" pitchFamily="66" charset="0"/>
              </a:rPr>
              <a:t>1</a:t>
            </a:r>
          </a:p>
          <a:p>
            <a:pPr eaLnBrk="0" hangingPunct="0"/>
            <a:r>
              <a:rPr lang="en-US" sz="2000">
                <a:latin typeface="Comic Sans MS" pitchFamily="66" charset="0"/>
              </a:rPr>
              <a:t>3</a:t>
            </a:r>
          </a:p>
        </p:txBody>
      </p:sp>
      <p:sp>
        <p:nvSpPr>
          <p:cNvPr id="54295" name="Line 23"/>
          <p:cNvSpPr>
            <a:spLocks noChangeShapeType="1"/>
          </p:cNvSpPr>
          <p:nvPr/>
        </p:nvSpPr>
        <p:spPr bwMode="auto">
          <a:xfrm>
            <a:off x="1905000" y="4191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6" name="Line 24"/>
          <p:cNvSpPr>
            <a:spLocks noChangeShapeType="1"/>
          </p:cNvSpPr>
          <p:nvPr/>
        </p:nvSpPr>
        <p:spPr bwMode="auto">
          <a:xfrm>
            <a:off x="1905000" y="3530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8" name="Text Box 26"/>
          <p:cNvSpPr txBox="1">
            <a:spLocks noChangeArrowheads="1"/>
          </p:cNvSpPr>
          <p:nvPr/>
        </p:nvSpPr>
        <p:spPr bwMode="auto">
          <a:xfrm>
            <a:off x="2971800" y="5108575"/>
            <a:ext cx="339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Comic Sans MS" pitchFamily="66" charset="0"/>
              </a:rPr>
              <a:t>1</a:t>
            </a:r>
          </a:p>
          <a:p>
            <a:pPr eaLnBrk="0" hangingPunct="0"/>
            <a:r>
              <a:rPr lang="en-US" sz="2000">
                <a:latin typeface="Comic Sans MS" pitchFamily="66" charset="0"/>
              </a:rPr>
              <a:t>2</a:t>
            </a:r>
          </a:p>
        </p:txBody>
      </p:sp>
      <p:sp>
        <p:nvSpPr>
          <p:cNvPr id="54299" name="Line 27"/>
          <p:cNvSpPr>
            <a:spLocks noChangeShapeType="1"/>
          </p:cNvSpPr>
          <p:nvPr/>
        </p:nvSpPr>
        <p:spPr bwMode="auto">
          <a:xfrm>
            <a:off x="2971800" y="5435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00" name="Text Box 28"/>
          <p:cNvSpPr txBox="1">
            <a:spLocks noChangeArrowheads="1"/>
          </p:cNvSpPr>
          <p:nvPr/>
        </p:nvSpPr>
        <p:spPr bwMode="auto">
          <a:xfrm>
            <a:off x="2362200" y="5184775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1</a:t>
            </a:r>
          </a:p>
        </p:txBody>
      </p:sp>
      <p:sp>
        <p:nvSpPr>
          <p:cNvPr id="54301" name="Text Box 29"/>
          <p:cNvSpPr txBox="1">
            <a:spLocks noChangeArrowheads="1"/>
          </p:cNvSpPr>
          <p:nvPr/>
        </p:nvSpPr>
        <p:spPr bwMode="auto">
          <a:xfrm>
            <a:off x="3581400" y="5108575"/>
            <a:ext cx="339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Comic Sans MS" pitchFamily="66" charset="0"/>
              </a:rPr>
              <a:t>1</a:t>
            </a:r>
          </a:p>
          <a:p>
            <a:pPr eaLnBrk="0" hangingPunct="0"/>
            <a:r>
              <a:rPr lang="en-US" sz="2000">
                <a:latin typeface="Comic Sans MS" pitchFamily="66" charset="0"/>
              </a:rPr>
              <a:t>3</a:t>
            </a:r>
          </a:p>
        </p:txBody>
      </p:sp>
      <p:sp>
        <p:nvSpPr>
          <p:cNvPr id="54302" name="Line 30"/>
          <p:cNvSpPr>
            <a:spLocks noChangeShapeType="1"/>
          </p:cNvSpPr>
          <p:nvPr/>
        </p:nvSpPr>
        <p:spPr bwMode="auto">
          <a:xfrm>
            <a:off x="3581400" y="5435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62" name="Text Box 32"/>
          <p:cNvSpPr txBox="1">
            <a:spLocks noChangeArrowheads="1"/>
          </p:cNvSpPr>
          <p:nvPr/>
        </p:nvSpPr>
        <p:spPr bwMode="auto">
          <a:xfrm>
            <a:off x="1752600" y="144463"/>
            <a:ext cx="532389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dirty="0" smtClean="0">
                <a:latin typeface="Comic Sans MS" pitchFamily="66" charset="0"/>
              </a:rPr>
              <a:t>Upper bound </a:t>
            </a:r>
            <a:r>
              <a:rPr lang="en-US" sz="4400" dirty="0">
                <a:latin typeface="Comic Sans MS" pitchFamily="66" charset="0"/>
              </a:rPr>
              <a:t>for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</a:rPr>
              <a:t>H</a:t>
            </a:r>
            <a:r>
              <a:rPr lang="en-US" sz="4400" baseline="-25000" dirty="0" err="1">
                <a:solidFill>
                  <a:srgbClr val="0000FF"/>
                </a:solidFill>
                <a:latin typeface="Comic Sans MS" pitchFamily="66" charset="0"/>
              </a:rPr>
              <a:t>n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4800600" y="2651125"/>
          <a:ext cx="476250" cy="1235075"/>
        </p:xfrm>
        <a:graphic>
          <a:graphicData uri="http://schemas.openxmlformats.org/presentationml/2006/ole">
            <p:oleObj spid="_x0000_s104450" name="Equation" r:id="rId4" imgW="164880" imgH="41904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4" grpId="0" animBg="1"/>
      <p:bldP spid="5429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474" name="Object 2"/>
          <p:cNvGraphicFramePr>
            <a:graphicFrameLocks noChangeAspect="1"/>
          </p:cNvGraphicFramePr>
          <p:nvPr/>
        </p:nvGraphicFramePr>
        <p:xfrm>
          <a:off x="1981200" y="1760049"/>
          <a:ext cx="5140325" cy="3345351"/>
        </p:xfrm>
        <a:graphic>
          <a:graphicData uri="http://schemas.openxmlformats.org/presentationml/2006/ole">
            <p:oleObj spid="_x0000_s105474" name="Equation" r:id="rId4" imgW="1091880" imgH="711000" progId="Equation.DSMT4">
              <p:embed/>
            </p:oleObj>
          </a:graphicData>
        </a:graphic>
      </p:graphicFrame>
      <p:sp>
        <p:nvSpPr>
          <p:cNvPr id="7" name="Text Box 32"/>
          <p:cNvSpPr txBox="1">
            <a:spLocks noChangeArrowheads="1"/>
          </p:cNvSpPr>
          <p:nvPr/>
        </p:nvSpPr>
        <p:spPr bwMode="auto">
          <a:xfrm>
            <a:off x="1752600" y="144463"/>
            <a:ext cx="532389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dirty="0" smtClean="0">
                <a:latin typeface="Comic Sans MS" pitchFamily="66" charset="0"/>
              </a:rPr>
              <a:t>Upper bound </a:t>
            </a:r>
            <a:r>
              <a:rPr lang="en-US" sz="4400" dirty="0">
                <a:latin typeface="Comic Sans MS" pitchFamily="66" charset="0"/>
              </a:rPr>
              <a:t>for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</a:rPr>
              <a:t>H</a:t>
            </a:r>
            <a:r>
              <a:rPr lang="en-US" sz="4400" baseline="-25000" dirty="0" err="1">
                <a:solidFill>
                  <a:srgbClr val="0000FF"/>
                </a:solidFill>
                <a:latin typeface="Comic Sans MS" pitchFamily="66" charset="0"/>
              </a:rPr>
              <a:t>n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0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Asymptotic bound for </a:t>
            </a:r>
            <a:r>
              <a:rPr lang="en-US" b="0" dirty="0" err="1" smtClean="0">
                <a:solidFill>
                  <a:srgbClr val="0000FF"/>
                </a:solidFill>
              </a:rPr>
              <a:t>H</a:t>
            </a:r>
            <a:r>
              <a:rPr lang="en-US" b="0" baseline="-25000" dirty="0" err="1" smtClean="0">
                <a:solidFill>
                  <a:srgbClr val="0000FF"/>
                </a:solidFill>
              </a:rPr>
              <a:t>n</a:t>
            </a:r>
            <a:endParaRPr lang="en-US" b="0" baseline="-250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57400"/>
            <a:ext cx="8001000" cy="2743200"/>
          </a:xfrm>
        </p:spPr>
        <p:txBody>
          <a:bodyPr/>
          <a:lstStyle/>
          <a:p>
            <a:pPr algn="ctr"/>
            <a:r>
              <a:rPr lang="en-US" sz="6000" dirty="0" smtClean="0">
                <a:solidFill>
                  <a:srgbClr val="0000FF"/>
                </a:solidFill>
              </a:rPr>
              <a:t>ln(n+1) </a:t>
            </a:r>
            <a:r>
              <a:rPr lang="en-US" sz="6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6000" dirty="0" smtClean="0">
                <a:solidFill>
                  <a:srgbClr val="0000FF"/>
                </a:solidFill>
              </a:rPr>
              <a:t> </a:t>
            </a:r>
            <a:r>
              <a:rPr lang="en-US" sz="6000" dirty="0" err="1" smtClean="0">
                <a:solidFill>
                  <a:srgbClr val="0000FF"/>
                </a:solidFill>
              </a:rPr>
              <a:t>H</a:t>
            </a:r>
            <a:r>
              <a:rPr lang="en-US" sz="60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6000" dirty="0" smtClean="0">
                <a:solidFill>
                  <a:srgbClr val="0000FF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6000" dirty="0" smtClean="0">
                <a:solidFill>
                  <a:srgbClr val="0000FF"/>
                </a:solidFill>
              </a:rPr>
              <a:t> 1+ </a:t>
            </a:r>
            <a:r>
              <a:rPr lang="en-US" sz="6000" dirty="0" err="1" smtClean="0">
                <a:solidFill>
                  <a:srgbClr val="0000FF"/>
                </a:solidFill>
              </a:rPr>
              <a:t>ln(n</a:t>
            </a:r>
            <a:r>
              <a:rPr lang="en-US" sz="6000" dirty="0" smtClean="0">
                <a:solidFill>
                  <a:srgbClr val="0000FF"/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sz="6600" dirty="0" err="1" smtClean="0">
                <a:solidFill>
                  <a:srgbClr val="0000FF"/>
                </a:solidFill>
              </a:rPr>
              <a:t>H</a:t>
            </a:r>
            <a:r>
              <a:rPr lang="en-US" sz="66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6600" baseline="-25000" dirty="0" smtClean="0">
                <a:solidFill>
                  <a:srgbClr val="0000FF"/>
                </a:solidFill>
              </a:rPr>
              <a:t> </a:t>
            </a:r>
            <a:r>
              <a:rPr lang="en-US" sz="6600" dirty="0" smtClean="0">
                <a:solidFill>
                  <a:srgbClr val="FF33CC"/>
                </a:solidFill>
                <a:latin typeface="Euclid Symbol" charset="2"/>
                <a:cs typeface="Euclid Symbol" charset="2"/>
                <a:sym typeface="Symbol"/>
              </a:rPr>
              <a:t>∼</a:t>
            </a:r>
            <a:r>
              <a:rPr lang="en-US" sz="6600" dirty="0" smtClean="0">
                <a:solidFill>
                  <a:srgbClr val="FF33CC"/>
                </a:solidFill>
                <a:sym typeface="Symbol"/>
              </a:rPr>
              <a:t> </a:t>
            </a:r>
            <a:r>
              <a:rPr lang="en-US" sz="6600" dirty="0" err="1" smtClean="0">
                <a:solidFill>
                  <a:srgbClr val="0000FF"/>
                </a:solidFill>
                <a:sym typeface="Symbol"/>
              </a:rPr>
              <a:t>ln(n</a:t>
            </a:r>
            <a:r>
              <a:rPr lang="en-US" sz="6600" dirty="0" smtClean="0">
                <a:solidFill>
                  <a:srgbClr val="0000FF"/>
                </a:solidFill>
                <a:sym typeface="Symbol"/>
              </a:rPr>
              <a:t>)</a:t>
            </a:r>
            <a:endParaRPr lang="en-US" sz="6600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April 7, 2008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Geometric Sum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322263" y="1566863"/>
          <a:ext cx="7354887" cy="900112"/>
        </p:xfrm>
        <a:graphic>
          <a:graphicData uri="http://schemas.openxmlformats.org/presentationml/2006/ole">
            <p:oleObj spid="_x0000_s3074" name="Equation" r:id="rId4" imgW="1968480" imgH="241200" progId="Equation.DSMT4">
              <p:embed/>
            </p:oleObj>
          </a:graphicData>
        </a:graphic>
      </p:graphicFrame>
      <p:graphicFrame>
        <p:nvGraphicFramePr>
          <p:cNvPr id="3075" name="Object 4"/>
          <p:cNvGraphicFramePr>
            <a:graphicFrameLocks noChangeAspect="1"/>
          </p:cNvGraphicFramePr>
          <p:nvPr/>
        </p:nvGraphicFramePr>
        <p:xfrm>
          <a:off x="127000" y="2286000"/>
          <a:ext cx="8940800" cy="912813"/>
        </p:xfrm>
        <a:graphic>
          <a:graphicData uri="http://schemas.openxmlformats.org/presentationml/2006/ole">
            <p:oleObj spid="_x0000_s3075" name="Equation" r:id="rId5" imgW="2361960" imgH="241200" progId="Equation.DSMT4">
              <p:embed/>
            </p:oleObj>
          </a:graphicData>
        </a:graphic>
      </p:graphicFrame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743200" y="1524000"/>
            <a:ext cx="4495800" cy="1676400"/>
            <a:chOff x="2743200" y="1524000"/>
            <a:chExt cx="4495800" cy="1676400"/>
          </a:xfrm>
        </p:grpSpPr>
        <p:sp>
          <p:nvSpPr>
            <p:cNvPr id="3082" name="Line 7"/>
            <p:cNvSpPr>
              <a:spLocks noChangeShapeType="1"/>
            </p:cNvSpPr>
            <p:nvPr/>
          </p:nvSpPr>
          <p:spPr bwMode="auto">
            <a:xfrm flipH="1">
              <a:off x="2743200" y="15240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3" name="Line 8"/>
            <p:cNvSpPr>
              <a:spLocks noChangeShapeType="1"/>
            </p:cNvSpPr>
            <p:nvPr/>
          </p:nvSpPr>
          <p:spPr bwMode="auto">
            <a:xfrm flipH="1">
              <a:off x="4495800" y="15240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Line 9"/>
            <p:cNvSpPr>
              <a:spLocks noChangeShapeType="1"/>
            </p:cNvSpPr>
            <p:nvPr/>
          </p:nvSpPr>
          <p:spPr bwMode="auto">
            <a:xfrm flipH="1">
              <a:off x="3505200" y="15240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5" name="Line 10"/>
            <p:cNvSpPr>
              <a:spLocks noChangeShapeType="1"/>
            </p:cNvSpPr>
            <p:nvPr/>
          </p:nvSpPr>
          <p:spPr bwMode="auto">
            <a:xfrm flipH="1">
              <a:off x="7162800" y="15240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9" name="Text Box 12"/>
          <p:cNvSpPr txBox="1">
            <a:spLocks noChangeArrowheads="1"/>
          </p:cNvSpPr>
          <p:nvPr/>
        </p:nvSpPr>
        <p:spPr bwMode="auto">
          <a:xfrm>
            <a:off x="0" y="3429000"/>
            <a:ext cx="22494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dirty="0" err="1" smtClean="0">
                <a:solidFill>
                  <a:srgbClr val="3333FF"/>
                </a:solidFill>
                <a:latin typeface="Comic Sans MS" pitchFamily="66" charset="0"/>
              </a:rPr>
              <a:t>G</a:t>
            </a:r>
            <a:r>
              <a:rPr lang="en-US" sz="4400" baseline="-25000" dirty="0" err="1" smtClean="0">
                <a:solidFill>
                  <a:srgbClr val="3333FF"/>
                </a:solidFill>
                <a:latin typeface="Comic Sans MS" pitchFamily="66" charset="0"/>
              </a:rPr>
              <a:t>n</a:t>
            </a:r>
            <a:r>
              <a:rPr lang="en-US" sz="4400" dirty="0" err="1" smtClean="0">
                <a:solidFill>
                  <a:srgbClr val="3333FF"/>
                </a:solidFill>
                <a:latin typeface="Comic Sans MS" pitchFamily="66" charset="0"/>
                <a:sym typeface="Symbol" pitchFamily="18" charset="2"/>
              </a:rPr>
              <a:t>-</a:t>
            </a:r>
            <a:r>
              <a:rPr lang="en-US" sz="4400" dirty="0" err="1" smtClean="0">
                <a:solidFill>
                  <a:srgbClr val="3333FF"/>
                </a:solidFill>
                <a:latin typeface="Comic Sans MS" pitchFamily="66" charset="0"/>
              </a:rPr>
              <a:t>xG</a:t>
            </a:r>
            <a:r>
              <a:rPr lang="en-US" sz="4400" baseline="-25000" dirty="0" err="1" smtClean="0">
                <a:solidFill>
                  <a:srgbClr val="3333FF"/>
                </a:solidFill>
                <a:latin typeface="Comic Sans MS" pitchFamily="66" charset="0"/>
              </a:rPr>
              <a:t>n</a:t>
            </a:r>
            <a:r>
              <a:rPr lang="en-US" sz="4400" dirty="0">
                <a:solidFill>
                  <a:srgbClr val="3333FF"/>
                </a:solidFill>
                <a:latin typeface="Comic Sans MS" pitchFamily="66" charset="0"/>
              </a:rPr>
              <a:t>=</a:t>
            </a:r>
          </a:p>
        </p:txBody>
      </p:sp>
      <p:sp>
        <p:nvSpPr>
          <p:cNvPr id="3080" name="Line 14"/>
          <p:cNvSpPr>
            <a:spLocks noChangeShapeType="1"/>
          </p:cNvSpPr>
          <p:nvPr/>
        </p:nvSpPr>
        <p:spPr bwMode="auto">
          <a:xfrm flipV="1">
            <a:off x="257175" y="3276600"/>
            <a:ext cx="8486775" cy="1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32111" name="Text Box 15"/>
          <p:cNvSpPr txBox="1">
            <a:spLocks noChangeArrowheads="1"/>
          </p:cNvSpPr>
          <p:nvPr/>
        </p:nvSpPr>
        <p:spPr bwMode="auto">
          <a:xfrm>
            <a:off x="1981200" y="3422650"/>
            <a:ext cx="7191375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/>
              <a:t> </a:t>
            </a:r>
            <a:r>
              <a:rPr lang="en-US" sz="4800" dirty="0">
                <a:solidFill>
                  <a:srgbClr val="3333FF"/>
                </a:solidFill>
                <a:latin typeface="Comic Sans MS" pitchFamily="66" charset="0"/>
              </a:rPr>
              <a:t>1 </a:t>
            </a:r>
            <a:r>
              <a:rPr lang="en-US" sz="4800" dirty="0">
                <a:latin typeface="Comic Sans MS" pitchFamily="66" charset="0"/>
              </a:rPr>
              <a:t>                          </a:t>
            </a:r>
            <a:r>
              <a:rPr lang="en-US" sz="4800" dirty="0" smtClean="0">
                <a:solidFill>
                  <a:srgbClr val="3333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3333FF"/>
                </a:solidFill>
                <a:latin typeface="Comic Sans MS" pitchFamily="66" charset="0"/>
                <a:sym typeface="Symbol" pitchFamily="18" charset="2"/>
              </a:rPr>
              <a:t>-</a:t>
            </a:r>
            <a:r>
              <a:rPr lang="en-US" sz="4800" dirty="0" smtClean="0">
                <a:solidFill>
                  <a:srgbClr val="3333FF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3333FF"/>
                </a:solidFill>
                <a:latin typeface="Comic Sans MS" pitchFamily="66" charset="0"/>
              </a:rPr>
              <a:t>x</a:t>
            </a:r>
            <a:r>
              <a:rPr lang="en-US" sz="4800" baseline="30000" dirty="0">
                <a:solidFill>
                  <a:srgbClr val="3333FF"/>
                </a:solidFill>
                <a:latin typeface="Comic Sans MS" pitchFamily="66" charset="0"/>
              </a:rPr>
              <a:t>n+1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" grpId="0"/>
      <p:bldP spid="3080" grpId="0" animBg="1"/>
      <p:bldP spid="1321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4775" y="152400"/>
            <a:ext cx="6550025" cy="9906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CC00FF"/>
                </a:solidFill>
              </a:rPr>
              <a:t>Asymptotic Equivalence</a:t>
            </a:r>
          </a:p>
        </p:txBody>
      </p:sp>
      <p:graphicFrame>
        <p:nvGraphicFramePr>
          <p:cNvPr id="157699" name="Object 3"/>
          <p:cNvGraphicFramePr>
            <a:graphicFrameLocks noChangeAspect="1"/>
          </p:cNvGraphicFramePr>
          <p:nvPr/>
        </p:nvGraphicFramePr>
        <p:xfrm>
          <a:off x="1905000" y="2895600"/>
          <a:ext cx="5251450" cy="2286000"/>
        </p:xfrm>
        <a:graphic>
          <a:graphicData uri="http://schemas.openxmlformats.org/presentationml/2006/ole">
            <p:oleObj spid="_x0000_s24578" name="Equation" r:id="rId4" imgW="1104840" imgH="482400" progId="Equation.DSMT4">
              <p:embed/>
            </p:oleObj>
          </a:graphicData>
        </a:graphic>
      </p:graphicFrame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457200" y="1447800"/>
            <a:ext cx="6705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6000" i="1">
                <a:latin typeface="Comic Sans MS" pitchFamily="66" charset="0"/>
              </a:rPr>
              <a:t>Def:</a:t>
            </a:r>
            <a:r>
              <a:rPr lang="en-US" sz="6600">
                <a:solidFill>
                  <a:srgbClr val="0033CC"/>
                </a:solidFill>
                <a:latin typeface="Comic Sans MS" pitchFamily="66" charset="0"/>
              </a:rPr>
              <a:t>  f(n)</a:t>
            </a:r>
            <a:r>
              <a:rPr lang="en-US" sz="6600">
                <a:latin typeface="Comic Sans MS" pitchFamily="66" charset="0"/>
              </a:rPr>
              <a:t> </a:t>
            </a:r>
            <a:r>
              <a:rPr lang="en-US" sz="6600" b="1">
                <a:solidFill>
                  <a:srgbClr val="FF00FF"/>
                </a:solidFill>
                <a:latin typeface="Comic Sans MS" pitchFamily="66" charset="0"/>
              </a:rPr>
              <a:t>~</a:t>
            </a:r>
            <a:r>
              <a:rPr lang="en-US" sz="6600">
                <a:latin typeface="Comic Sans MS" pitchFamily="66" charset="0"/>
              </a:rPr>
              <a:t> </a:t>
            </a:r>
            <a:r>
              <a:rPr lang="en-US" sz="6600">
                <a:solidFill>
                  <a:srgbClr val="0033CC"/>
                </a:solidFill>
                <a:latin typeface="Comic Sans MS" pitchFamily="66" charset="0"/>
              </a:rPr>
              <a:t>g(n) </a:t>
            </a:r>
            <a:endParaRPr lang="en-US" sz="5400">
              <a:solidFill>
                <a:srgbClr val="0033CC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7800" y="228600"/>
            <a:ext cx="75438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Asymptotic Equivalence 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~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92933" y="1090613"/>
            <a:ext cx="7415813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lvl="0"/>
            <a:r>
              <a:rPr lang="en-US" sz="4800" i="1" dirty="0">
                <a:latin typeface="+mj-lt"/>
              </a:rPr>
              <a:t>Example</a:t>
            </a:r>
            <a:r>
              <a:rPr lang="en-US" sz="4800" i="1" dirty="0" smtClean="0">
                <a:latin typeface="+mj-lt"/>
              </a:rPr>
              <a:t>: </a:t>
            </a:r>
            <a:r>
              <a:rPr lang="en-US" sz="6000" dirty="0" smtClean="0">
                <a:solidFill>
                  <a:srgbClr val="000099"/>
                </a:solidFill>
                <a:latin typeface="+mj-lt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+mj-lt"/>
              </a:rPr>
              <a:t>(n</a:t>
            </a:r>
            <a:r>
              <a:rPr lang="en-US" sz="6000" baseline="30000" dirty="0" smtClean="0">
                <a:solidFill>
                  <a:srgbClr val="0000FF"/>
                </a:solidFill>
                <a:latin typeface="+mj-lt"/>
              </a:rPr>
              <a:t>2</a:t>
            </a:r>
            <a:r>
              <a:rPr lang="en-US" sz="6000" dirty="0" smtClean="0">
                <a:solidFill>
                  <a:srgbClr val="0000FF"/>
                </a:solidFill>
                <a:latin typeface="+mj-lt"/>
              </a:rPr>
              <a:t> + n) </a:t>
            </a:r>
            <a:r>
              <a:rPr lang="en-US" sz="6000" b="1" kern="0" dirty="0" smtClean="0">
                <a:solidFill>
                  <a:srgbClr val="FF33CC"/>
                </a:solidFill>
                <a:latin typeface="+mj-lt"/>
              </a:rPr>
              <a:t>~</a:t>
            </a:r>
            <a:r>
              <a:rPr lang="en-US" sz="6000" b="1" kern="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6000" kern="0" dirty="0" smtClean="0">
                <a:solidFill>
                  <a:srgbClr val="0000FF"/>
                </a:solidFill>
                <a:latin typeface="+mj-lt"/>
              </a:rPr>
              <a:t>n</a:t>
            </a:r>
            <a:r>
              <a:rPr lang="en-US" sz="6000" b="1" kern="0" baseline="30000" dirty="0" smtClean="0">
                <a:solidFill>
                  <a:srgbClr val="0000FF"/>
                </a:solidFill>
                <a:latin typeface="+mj-lt"/>
              </a:rPr>
              <a:t>2</a:t>
            </a:r>
            <a:endParaRPr lang="en-US" sz="6000" baseline="30000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2590800"/>
            <a:ext cx="115288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+mj-lt"/>
              </a:rPr>
              <a:t>pf</a:t>
            </a:r>
            <a:r>
              <a:rPr lang="en-US" i="1" dirty="0" smtClean="0">
                <a:latin typeface="+mj-lt"/>
              </a:rPr>
              <a:t>: </a:t>
            </a:r>
            <a:endParaRPr lang="en-US" i="1" dirty="0">
              <a:latin typeface="+mj-lt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762000" y="2971800"/>
          <a:ext cx="7524206" cy="2057400"/>
        </p:xfrm>
        <a:graphic>
          <a:graphicData uri="http://schemas.openxmlformats.org/presentationml/2006/ole">
            <p:oleObj spid="_x0000_s100354" name="Equation" r:id="rId4" imgW="1625400" imgH="4442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800"/>
              <a:t>Team Problems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1676400"/>
            <a:ext cx="8915400" cy="3581400"/>
          </a:xfrm>
        </p:spPr>
        <p:txBody>
          <a:bodyPr/>
          <a:lstStyle/>
          <a:p>
            <a:pPr algn="ctr" eaLnBrk="1" hangingPunct="1"/>
            <a:r>
              <a:rPr lang="en-US" sz="8800" dirty="0" err="1" smtClean="0"/>
              <a:t>MiniQuiz</a:t>
            </a:r>
            <a:endParaRPr lang="en-US" sz="8800" dirty="0" smtClean="0"/>
          </a:p>
          <a:p>
            <a:pPr algn="ctr" eaLnBrk="1" hangingPunct="1"/>
            <a:r>
              <a:rPr lang="en-US" sz="8800" dirty="0" smtClean="0"/>
              <a:t>then </a:t>
            </a:r>
            <a:r>
              <a:rPr lang="en-US" sz="8800" dirty="0" err="1" smtClean="0"/>
              <a:t>Probs</a:t>
            </a:r>
            <a:r>
              <a:rPr lang="en-US" sz="8800" dirty="0" smtClean="0"/>
              <a:t> 1&amp;2</a:t>
            </a:r>
            <a:endParaRPr lang="en-US" sz="8800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800"/>
              <a:t>Team Problems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1295400"/>
            <a:ext cx="8915400" cy="4495800"/>
          </a:xfrm>
        </p:spPr>
        <p:txBody>
          <a:bodyPr/>
          <a:lstStyle/>
          <a:p>
            <a:pPr algn="ctr" eaLnBrk="1" hangingPunct="1"/>
            <a:r>
              <a:rPr lang="en-US" sz="12700" dirty="0"/>
              <a:t>Problems</a:t>
            </a:r>
          </a:p>
          <a:p>
            <a:pPr algn="ctr" eaLnBrk="1" hangingPunct="1"/>
            <a:r>
              <a:rPr lang="en-US" sz="12700" dirty="0" smtClean="0"/>
              <a:t>1―2</a:t>
            </a:r>
            <a:endParaRPr lang="en-US" sz="12700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latin typeface="Comic Sans MS" pitchFamily="66" charset="0"/>
              </a:rPr>
              <a:t>Closed form for 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n!</a:t>
            </a:r>
          </a:p>
        </p:txBody>
      </p:sp>
      <p:graphicFrame>
        <p:nvGraphicFramePr>
          <p:cNvPr id="19458" name="Object 4"/>
          <p:cNvGraphicFramePr>
            <a:graphicFrameLocks noChangeAspect="1"/>
          </p:cNvGraphicFramePr>
          <p:nvPr/>
        </p:nvGraphicFramePr>
        <p:xfrm>
          <a:off x="1260475" y="838200"/>
          <a:ext cx="6623050" cy="1501775"/>
        </p:xfrm>
        <a:graphic>
          <a:graphicData uri="http://schemas.openxmlformats.org/presentationml/2006/ole">
            <p:oleObj spid="_x0000_s145410" name="Equation" r:id="rId4" imgW="1904760" imgH="431640" progId="Equation.DSMT4">
              <p:embed/>
            </p:oleObj>
          </a:graphicData>
        </a:graphic>
      </p:graphicFrame>
      <p:sp>
        <p:nvSpPr>
          <p:cNvPr id="164869" name="Rectangle 5"/>
          <p:cNvSpPr>
            <a:spLocks noChangeArrowheads="1"/>
          </p:cNvSpPr>
          <p:nvPr/>
        </p:nvSpPr>
        <p:spPr bwMode="auto">
          <a:xfrm>
            <a:off x="609600" y="2362200"/>
            <a:ext cx="7848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3600" dirty="0" smtClean="0">
                <a:latin typeface="Comic Sans MS" pitchFamily="66" charset="0"/>
              </a:rPr>
              <a:t>Turn </a:t>
            </a:r>
            <a:r>
              <a:rPr lang="en-US" sz="3600" dirty="0">
                <a:latin typeface="Comic Sans MS" pitchFamily="66" charset="0"/>
              </a:rPr>
              <a:t>product into a </a:t>
            </a:r>
            <a:r>
              <a:rPr lang="en-US" sz="3600" dirty="0">
                <a:solidFill>
                  <a:srgbClr val="008000"/>
                </a:solidFill>
                <a:latin typeface="Comic Sans MS" pitchFamily="66" charset="0"/>
              </a:rPr>
              <a:t>sum</a:t>
            </a:r>
            <a:r>
              <a:rPr lang="en-US" sz="3600" dirty="0">
                <a:latin typeface="Comic Sans MS" pitchFamily="66" charset="0"/>
              </a:rPr>
              <a:t> taking logs:</a:t>
            </a:r>
          </a:p>
          <a:p>
            <a:pPr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(n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!)   </a:t>
            </a:r>
            <a:r>
              <a:rPr lang="en-US" sz="4000" dirty="0">
                <a:latin typeface="Comic Sans MS" pitchFamily="66" charset="0"/>
              </a:rPr>
              <a:t>=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( 1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·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·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3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···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(n – 1)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·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n )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</a:t>
            </a:r>
            <a:r>
              <a:rPr lang="en-US" sz="4000" dirty="0">
                <a:latin typeface="Comic Sans MS" pitchFamily="66" charset="0"/>
              </a:rPr>
              <a:t>=</a:t>
            </a:r>
          </a:p>
          <a:p>
            <a:pPr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 1 + 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 2 +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· · ·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 + 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(n – 1) + 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(n)</a:t>
            </a:r>
          </a:p>
        </p:txBody>
      </p:sp>
      <p:graphicFrame>
        <p:nvGraphicFramePr>
          <p:cNvPr id="164870" name="Object 6"/>
          <p:cNvGraphicFramePr>
            <a:graphicFrameLocks noChangeAspect="1"/>
          </p:cNvGraphicFramePr>
          <p:nvPr/>
        </p:nvGraphicFramePr>
        <p:xfrm>
          <a:off x="3485356" y="4343400"/>
          <a:ext cx="2173287" cy="1573231"/>
        </p:xfrm>
        <a:graphic>
          <a:graphicData uri="http://schemas.openxmlformats.org/presentationml/2006/ole">
            <p:oleObj spid="_x0000_s145411" name="Equation" r:id="rId5" imgW="596880" imgH="43164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9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434975" y="1123950"/>
            <a:ext cx="68294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  <a:defRPr/>
            </a:pPr>
            <a:r>
              <a:rPr lang="en-US" sz="4000" dirty="0">
                <a:latin typeface="+mj-lt"/>
              </a:rPr>
              <a:t>Integral Method to bound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046288" y="3306763"/>
            <a:ext cx="6070600" cy="2614612"/>
            <a:chOff x="1289" y="2083"/>
            <a:chExt cx="3824" cy="1647"/>
          </a:xfrm>
        </p:grpSpPr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1321" y="2083"/>
              <a:ext cx="3774" cy="1647"/>
              <a:chOff x="1321" y="2083"/>
              <a:chExt cx="3774" cy="1647"/>
            </a:xfrm>
          </p:grpSpPr>
          <p:sp>
            <p:nvSpPr>
              <p:cNvPr id="21543" name="Text Box 8"/>
              <p:cNvSpPr txBox="1">
                <a:spLocks noChangeArrowheads="1"/>
              </p:cNvSpPr>
              <p:nvPr/>
            </p:nvSpPr>
            <p:spPr bwMode="auto">
              <a:xfrm>
                <a:off x="3372" y="3096"/>
                <a:ext cx="560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800">
                    <a:latin typeface="+mj-lt"/>
                  </a:rPr>
                  <a:t>…</a:t>
                </a:r>
              </a:p>
            </p:txBody>
          </p:sp>
          <p:sp>
            <p:nvSpPr>
              <p:cNvPr id="21544" name="Rectangle 9"/>
              <p:cNvSpPr>
                <a:spLocks noChangeArrowheads="1"/>
              </p:cNvSpPr>
              <p:nvPr/>
            </p:nvSpPr>
            <p:spPr bwMode="auto">
              <a:xfrm>
                <a:off x="1321" y="3259"/>
                <a:ext cx="480" cy="471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>
                  <a:latin typeface="+mj-lt"/>
                </a:endParaRPr>
              </a:p>
            </p:txBody>
          </p:sp>
          <p:sp>
            <p:nvSpPr>
              <p:cNvPr id="21545" name="Rectangle 10"/>
              <p:cNvSpPr>
                <a:spLocks noChangeArrowheads="1"/>
              </p:cNvSpPr>
              <p:nvPr/>
            </p:nvSpPr>
            <p:spPr bwMode="auto">
              <a:xfrm>
                <a:off x="2258" y="2705"/>
                <a:ext cx="470" cy="1025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>
                  <a:latin typeface="+mj-lt"/>
                </a:endParaRPr>
              </a:p>
            </p:txBody>
          </p:sp>
          <p:sp>
            <p:nvSpPr>
              <p:cNvPr id="21546" name="Rectangle 11"/>
              <p:cNvSpPr>
                <a:spLocks noChangeArrowheads="1"/>
              </p:cNvSpPr>
              <p:nvPr/>
            </p:nvSpPr>
            <p:spPr bwMode="auto">
              <a:xfrm>
                <a:off x="2732" y="2513"/>
                <a:ext cx="470" cy="1217"/>
              </a:xfrm>
              <a:prstGeom prst="rect">
                <a:avLst/>
              </a:prstGeom>
              <a:solidFill>
                <a:srgbClr val="CC66FF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>
                  <a:latin typeface="+mj-lt"/>
                </a:endParaRPr>
              </a:p>
            </p:txBody>
          </p:sp>
          <p:sp>
            <p:nvSpPr>
              <p:cNvPr id="21547" name="Rectangle 12"/>
              <p:cNvSpPr>
                <a:spLocks noChangeArrowheads="1"/>
              </p:cNvSpPr>
              <p:nvPr/>
            </p:nvSpPr>
            <p:spPr bwMode="auto">
              <a:xfrm>
                <a:off x="4155" y="2164"/>
                <a:ext cx="470" cy="156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>
                  <a:latin typeface="+mj-lt"/>
                </a:endParaRPr>
              </a:p>
            </p:txBody>
          </p:sp>
          <p:sp>
            <p:nvSpPr>
              <p:cNvPr id="21548" name="Rectangle 13"/>
              <p:cNvSpPr>
                <a:spLocks noChangeArrowheads="1"/>
              </p:cNvSpPr>
              <p:nvPr/>
            </p:nvSpPr>
            <p:spPr bwMode="auto">
              <a:xfrm>
                <a:off x="4625" y="2083"/>
                <a:ext cx="470" cy="16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>
                  <a:latin typeface="+mj-lt"/>
                </a:endParaRPr>
              </a:p>
            </p:txBody>
          </p:sp>
          <p:sp>
            <p:nvSpPr>
              <p:cNvPr id="21549" name="Rectangle 14"/>
              <p:cNvSpPr>
                <a:spLocks noChangeArrowheads="1"/>
              </p:cNvSpPr>
              <p:nvPr/>
            </p:nvSpPr>
            <p:spPr bwMode="auto">
              <a:xfrm>
                <a:off x="1802" y="2921"/>
                <a:ext cx="454" cy="809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>
                  <a:latin typeface="+mj-lt"/>
                </a:endParaRPr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1289" y="2611"/>
              <a:ext cx="3824" cy="1009"/>
              <a:chOff x="1289" y="2611"/>
              <a:chExt cx="3824" cy="1009"/>
            </a:xfrm>
          </p:grpSpPr>
          <p:sp>
            <p:nvSpPr>
              <p:cNvPr id="3" name="Rectangle 16"/>
              <p:cNvSpPr>
                <a:spLocks noChangeArrowheads="1"/>
              </p:cNvSpPr>
              <p:nvPr/>
            </p:nvSpPr>
            <p:spPr bwMode="auto">
              <a:xfrm>
                <a:off x="1289" y="3290"/>
                <a:ext cx="50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800">
                    <a:latin typeface="+mj-lt"/>
                  </a:rPr>
                  <a:t>ln 2</a:t>
                </a:r>
              </a:p>
            </p:txBody>
          </p:sp>
          <p:sp>
            <p:nvSpPr>
              <p:cNvPr id="4" name="Rectangle 17"/>
              <p:cNvSpPr>
                <a:spLocks noChangeArrowheads="1"/>
              </p:cNvSpPr>
              <p:nvPr/>
            </p:nvSpPr>
            <p:spPr bwMode="auto">
              <a:xfrm>
                <a:off x="1786" y="3132"/>
                <a:ext cx="50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800">
                    <a:latin typeface="+mj-lt"/>
                  </a:rPr>
                  <a:t>ln 3</a:t>
                </a:r>
              </a:p>
            </p:txBody>
          </p:sp>
          <p:sp>
            <p:nvSpPr>
              <p:cNvPr id="21539" name="Rectangle 18"/>
              <p:cNvSpPr>
                <a:spLocks noChangeArrowheads="1"/>
              </p:cNvSpPr>
              <p:nvPr/>
            </p:nvSpPr>
            <p:spPr bwMode="auto">
              <a:xfrm>
                <a:off x="2275" y="3028"/>
                <a:ext cx="50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800">
                    <a:latin typeface="+mj-lt"/>
                  </a:rPr>
                  <a:t>ln 4</a:t>
                </a:r>
              </a:p>
            </p:txBody>
          </p:sp>
          <p:sp>
            <p:nvSpPr>
              <p:cNvPr id="21540" name="Rectangle 19"/>
              <p:cNvSpPr>
                <a:spLocks noChangeArrowheads="1"/>
              </p:cNvSpPr>
              <p:nvPr/>
            </p:nvSpPr>
            <p:spPr bwMode="auto">
              <a:xfrm>
                <a:off x="2727" y="2868"/>
                <a:ext cx="50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800">
                    <a:latin typeface="+mj-lt"/>
                  </a:rPr>
                  <a:t>ln 5</a:t>
                </a:r>
              </a:p>
            </p:txBody>
          </p:sp>
          <p:sp>
            <p:nvSpPr>
              <p:cNvPr id="21541" name="Rectangle 20"/>
              <p:cNvSpPr>
                <a:spLocks noChangeArrowheads="1"/>
              </p:cNvSpPr>
              <p:nvPr/>
            </p:nvSpPr>
            <p:spPr bwMode="auto">
              <a:xfrm>
                <a:off x="4165" y="2611"/>
                <a:ext cx="430" cy="6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800" dirty="0" err="1">
                    <a:latin typeface="+mj-lt"/>
                  </a:rPr>
                  <a:t>ln</a:t>
                </a:r>
                <a:r>
                  <a:rPr lang="en-US" sz="2800" dirty="0">
                    <a:latin typeface="+mj-lt"/>
                  </a:rPr>
                  <a:t> </a:t>
                </a:r>
              </a:p>
              <a:p>
                <a:pPr algn="ctr">
                  <a:defRPr/>
                </a:pPr>
                <a:r>
                  <a:rPr lang="en-US" sz="2800" dirty="0">
                    <a:solidFill>
                      <a:srgbClr val="0033CC"/>
                    </a:solidFill>
                    <a:latin typeface="+mj-lt"/>
                  </a:rPr>
                  <a:t>n</a:t>
                </a:r>
                <a:r>
                  <a:rPr lang="en-US" sz="2800" dirty="0">
                    <a:latin typeface="+mj-lt"/>
                  </a:rPr>
                  <a:t>-1</a:t>
                </a:r>
              </a:p>
            </p:txBody>
          </p:sp>
          <p:sp>
            <p:nvSpPr>
              <p:cNvPr id="21542" name="Rectangle 21"/>
              <p:cNvSpPr>
                <a:spLocks noChangeArrowheads="1"/>
              </p:cNvSpPr>
              <p:nvPr/>
            </p:nvSpPr>
            <p:spPr bwMode="auto">
              <a:xfrm>
                <a:off x="4631" y="2724"/>
                <a:ext cx="48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800" dirty="0" err="1">
                    <a:latin typeface="+mj-lt"/>
                  </a:rPr>
                  <a:t>ln</a:t>
                </a:r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dirty="0">
                    <a:solidFill>
                      <a:srgbClr val="0033CC"/>
                    </a:solidFill>
                    <a:latin typeface="+mj-lt"/>
                  </a:rPr>
                  <a:t>n</a:t>
                </a:r>
              </a:p>
            </p:txBody>
          </p:sp>
        </p:grp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531813" y="2047875"/>
            <a:ext cx="7937500" cy="4629150"/>
            <a:chOff x="335" y="1290"/>
            <a:chExt cx="5000" cy="2916"/>
          </a:xfrm>
        </p:grpSpPr>
        <p:sp>
          <p:nvSpPr>
            <p:cNvPr id="21519" name="Line 23"/>
            <p:cNvSpPr>
              <a:spLocks noChangeShapeType="1"/>
            </p:cNvSpPr>
            <p:nvPr/>
          </p:nvSpPr>
          <p:spPr bwMode="auto">
            <a:xfrm flipV="1">
              <a:off x="918" y="1290"/>
              <a:ext cx="0" cy="29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1520" name="Line 24"/>
            <p:cNvSpPr>
              <a:spLocks noChangeShapeType="1"/>
            </p:cNvSpPr>
            <p:nvPr/>
          </p:nvSpPr>
          <p:spPr bwMode="auto">
            <a:xfrm>
              <a:off x="335" y="3730"/>
              <a:ext cx="5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1521" name="Rectangle 25"/>
            <p:cNvSpPr>
              <a:spLocks noChangeArrowheads="1"/>
            </p:cNvSpPr>
            <p:nvPr/>
          </p:nvSpPr>
          <p:spPr bwMode="auto">
            <a:xfrm>
              <a:off x="461" y="3015"/>
              <a:ext cx="44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ln 2</a:t>
              </a:r>
            </a:p>
          </p:txBody>
        </p:sp>
        <p:sp>
          <p:nvSpPr>
            <p:cNvPr id="21522" name="Rectangle 26"/>
            <p:cNvSpPr>
              <a:spLocks noChangeArrowheads="1"/>
            </p:cNvSpPr>
            <p:nvPr/>
          </p:nvSpPr>
          <p:spPr bwMode="auto">
            <a:xfrm>
              <a:off x="461" y="2692"/>
              <a:ext cx="44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ln 3</a:t>
              </a:r>
            </a:p>
          </p:txBody>
        </p:sp>
        <p:sp>
          <p:nvSpPr>
            <p:cNvPr id="21523" name="Rectangle 27"/>
            <p:cNvSpPr>
              <a:spLocks noChangeArrowheads="1"/>
            </p:cNvSpPr>
            <p:nvPr/>
          </p:nvSpPr>
          <p:spPr bwMode="auto">
            <a:xfrm>
              <a:off x="461" y="2472"/>
              <a:ext cx="44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ln 4</a:t>
              </a:r>
            </a:p>
          </p:txBody>
        </p:sp>
        <p:sp>
          <p:nvSpPr>
            <p:cNvPr id="21524" name="Rectangle 28"/>
            <p:cNvSpPr>
              <a:spLocks noChangeArrowheads="1"/>
            </p:cNvSpPr>
            <p:nvPr/>
          </p:nvSpPr>
          <p:spPr bwMode="auto">
            <a:xfrm>
              <a:off x="461" y="2267"/>
              <a:ext cx="44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ln 5</a:t>
              </a:r>
            </a:p>
          </p:txBody>
        </p:sp>
        <p:sp>
          <p:nvSpPr>
            <p:cNvPr id="21525" name="Rectangle 29"/>
            <p:cNvSpPr>
              <a:spLocks noChangeArrowheads="1"/>
            </p:cNvSpPr>
            <p:nvPr/>
          </p:nvSpPr>
          <p:spPr bwMode="auto">
            <a:xfrm>
              <a:off x="478" y="1869"/>
              <a:ext cx="43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 dirty="0" err="1">
                  <a:latin typeface="+mj-lt"/>
                </a:rPr>
                <a:t>ln</a:t>
              </a:r>
              <a:r>
                <a:rPr lang="en-US" sz="2400" dirty="0">
                  <a:latin typeface="+mj-lt"/>
                </a:rPr>
                <a:t> </a:t>
              </a:r>
              <a:r>
                <a:rPr lang="en-US" sz="2400" dirty="0">
                  <a:solidFill>
                    <a:srgbClr val="0033CC"/>
                  </a:solidFill>
                  <a:latin typeface="+mj-lt"/>
                </a:rPr>
                <a:t>n</a:t>
              </a:r>
            </a:p>
          </p:txBody>
        </p:sp>
        <p:sp>
          <p:nvSpPr>
            <p:cNvPr id="21526" name="Rectangle 30"/>
            <p:cNvSpPr>
              <a:spLocks noChangeArrowheads="1"/>
            </p:cNvSpPr>
            <p:nvPr/>
          </p:nvSpPr>
          <p:spPr bwMode="auto">
            <a:xfrm>
              <a:off x="1662" y="3763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2</a:t>
              </a:r>
            </a:p>
          </p:txBody>
        </p:sp>
        <p:sp>
          <p:nvSpPr>
            <p:cNvPr id="21527" name="Rectangle 31"/>
            <p:cNvSpPr>
              <a:spLocks noChangeArrowheads="1"/>
            </p:cNvSpPr>
            <p:nvPr/>
          </p:nvSpPr>
          <p:spPr bwMode="auto">
            <a:xfrm>
              <a:off x="2121" y="3763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3</a:t>
              </a:r>
            </a:p>
          </p:txBody>
        </p:sp>
        <p:sp>
          <p:nvSpPr>
            <p:cNvPr id="21528" name="Rectangle 32"/>
            <p:cNvSpPr>
              <a:spLocks noChangeArrowheads="1"/>
            </p:cNvSpPr>
            <p:nvPr/>
          </p:nvSpPr>
          <p:spPr bwMode="auto">
            <a:xfrm>
              <a:off x="1226" y="3763"/>
              <a:ext cx="20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1</a:t>
              </a:r>
            </a:p>
          </p:txBody>
        </p:sp>
        <p:sp>
          <p:nvSpPr>
            <p:cNvPr id="21529" name="Rectangle 33"/>
            <p:cNvSpPr>
              <a:spLocks noChangeArrowheads="1"/>
            </p:cNvSpPr>
            <p:nvPr/>
          </p:nvSpPr>
          <p:spPr bwMode="auto">
            <a:xfrm>
              <a:off x="2612" y="3763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4</a:t>
              </a:r>
            </a:p>
          </p:txBody>
        </p:sp>
        <p:sp>
          <p:nvSpPr>
            <p:cNvPr id="21530" name="Rectangle 34"/>
            <p:cNvSpPr>
              <a:spLocks noChangeArrowheads="1"/>
            </p:cNvSpPr>
            <p:nvPr/>
          </p:nvSpPr>
          <p:spPr bwMode="auto">
            <a:xfrm>
              <a:off x="3075" y="3763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5</a:t>
              </a:r>
            </a:p>
          </p:txBody>
        </p:sp>
        <p:sp>
          <p:nvSpPr>
            <p:cNvPr id="21531" name="Rectangle 35"/>
            <p:cNvSpPr>
              <a:spLocks noChangeArrowheads="1"/>
            </p:cNvSpPr>
            <p:nvPr/>
          </p:nvSpPr>
          <p:spPr bwMode="auto">
            <a:xfrm>
              <a:off x="3943" y="3763"/>
              <a:ext cx="42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 dirty="0">
                  <a:solidFill>
                    <a:srgbClr val="0033CC"/>
                  </a:solidFill>
                  <a:latin typeface="+mj-lt"/>
                </a:rPr>
                <a:t>n</a:t>
              </a:r>
              <a:r>
                <a:rPr lang="en-US" sz="2400" dirty="0">
                  <a:latin typeface="+mj-lt"/>
                </a:rPr>
                <a:t>–2</a:t>
              </a:r>
            </a:p>
          </p:txBody>
        </p:sp>
        <p:sp>
          <p:nvSpPr>
            <p:cNvPr id="21532" name="Rectangle 36"/>
            <p:cNvSpPr>
              <a:spLocks noChangeArrowheads="1"/>
            </p:cNvSpPr>
            <p:nvPr/>
          </p:nvSpPr>
          <p:spPr bwMode="auto">
            <a:xfrm>
              <a:off x="4425" y="3763"/>
              <a:ext cx="4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 dirty="0">
                  <a:solidFill>
                    <a:srgbClr val="0033CC"/>
                  </a:solidFill>
                  <a:latin typeface="+mj-lt"/>
                </a:rPr>
                <a:t>n</a:t>
              </a:r>
              <a:r>
                <a:rPr lang="en-US" sz="2400" dirty="0">
                  <a:latin typeface="+mj-lt"/>
                </a:rPr>
                <a:t>–1</a:t>
              </a:r>
            </a:p>
          </p:txBody>
        </p:sp>
        <p:sp>
          <p:nvSpPr>
            <p:cNvPr id="21533" name="Rectangle 37"/>
            <p:cNvSpPr>
              <a:spLocks noChangeArrowheads="1"/>
            </p:cNvSpPr>
            <p:nvPr/>
          </p:nvSpPr>
          <p:spPr bwMode="auto">
            <a:xfrm>
              <a:off x="4984" y="3763"/>
              <a:ext cx="21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 dirty="0">
                  <a:solidFill>
                    <a:srgbClr val="0033CC"/>
                  </a:solidFill>
                  <a:latin typeface="+mj-lt"/>
                </a:rPr>
                <a:t>n</a:t>
              </a:r>
            </a:p>
          </p:txBody>
        </p:sp>
        <p:sp>
          <p:nvSpPr>
            <p:cNvPr id="21534" name="Rectangle 38"/>
            <p:cNvSpPr>
              <a:spLocks noChangeArrowheads="1"/>
            </p:cNvSpPr>
            <p:nvPr/>
          </p:nvSpPr>
          <p:spPr bwMode="auto">
            <a:xfrm>
              <a:off x="581" y="1986"/>
              <a:ext cx="291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3200" dirty="0">
                  <a:latin typeface="+mj-lt"/>
                </a:rPr>
                <a:t>…</a:t>
              </a:r>
              <a:endParaRPr lang="en-US" sz="2400" dirty="0">
                <a:latin typeface="+mj-lt"/>
              </a:endParaRPr>
            </a:p>
          </p:txBody>
        </p:sp>
      </p:grpSp>
      <p:grpSp>
        <p:nvGrpSpPr>
          <p:cNvPr id="9" name="Group 49"/>
          <p:cNvGrpSpPr>
            <a:grpSpLocks/>
          </p:cNvGrpSpPr>
          <p:nvPr/>
        </p:nvGrpSpPr>
        <p:grpSpPr bwMode="auto">
          <a:xfrm>
            <a:off x="1543050" y="2879725"/>
            <a:ext cx="7329488" cy="2997200"/>
            <a:chOff x="1543050" y="2879725"/>
            <a:chExt cx="7329488" cy="2997200"/>
          </a:xfrm>
        </p:grpSpPr>
        <p:sp>
          <p:nvSpPr>
            <p:cNvPr id="21513" name="Line 40"/>
            <p:cNvSpPr>
              <a:spLocks noChangeShapeType="1"/>
            </p:cNvSpPr>
            <p:nvPr/>
          </p:nvSpPr>
          <p:spPr bwMode="auto">
            <a:xfrm>
              <a:off x="3219450" y="3730625"/>
              <a:ext cx="852488" cy="276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800">
                <a:latin typeface="+mj-lt"/>
              </a:endParaRPr>
            </a:p>
          </p:txBody>
        </p:sp>
        <p:sp>
          <p:nvSpPr>
            <p:cNvPr id="7" name="Text Box 41"/>
            <p:cNvSpPr txBox="1">
              <a:spLocks noChangeArrowheads="1"/>
            </p:cNvSpPr>
            <p:nvPr/>
          </p:nvSpPr>
          <p:spPr bwMode="auto">
            <a:xfrm>
              <a:off x="1828800" y="3205163"/>
              <a:ext cx="1279525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800" dirty="0" err="1">
                  <a:latin typeface="+mj-lt"/>
                </a:rPr>
                <a:t>ln</a:t>
              </a:r>
              <a:r>
                <a:rPr lang="en-US" sz="2800" dirty="0">
                  <a:latin typeface="+mj-lt"/>
                </a:rPr>
                <a:t>(x+1)</a:t>
              </a:r>
            </a:p>
          </p:txBody>
        </p:sp>
        <p:sp>
          <p:nvSpPr>
            <p:cNvPr id="21515" name="Line 42"/>
            <p:cNvSpPr>
              <a:spLocks noChangeShapeType="1"/>
            </p:cNvSpPr>
            <p:nvPr/>
          </p:nvSpPr>
          <p:spPr bwMode="auto">
            <a:xfrm>
              <a:off x="4956175" y="3405188"/>
              <a:ext cx="852488" cy="276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800">
                <a:latin typeface="+mj-lt"/>
              </a:endParaRPr>
            </a:p>
          </p:txBody>
        </p:sp>
        <p:sp>
          <p:nvSpPr>
            <p:cNvPr id="21516" name="Text Box 43"/>
            <p:cNvSpPr txBox="1">
              <a:spLocks noChangeArrowheads="1"/>
            </p:cNvSpPr>
            <p:nvPr/>
          </p:nvSpPr>
          <p:spPr bwMode="auto">
            <a:xfrm>
              <a:off x="3900488" y="2879725"/>
              <a:ext cx="944562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800" dirty="0" err="1">
                  <a:latin typeface="+mj-lt"/>
                </a:rPr>
                <a:t>ln</a:t>
              </a:r>
              <a:r>
                <a:rPr lang="en-US" sz="2800" dirty="0">
                  <a:latin typeface="+mj-lt"/>
                </a:rPr>
                <a:t>(x)</a:t>
              </a:r>
            </a:p>
          </p:txBody>
        </p:sp>
        <p:sp>
          <p:nvSpPr>
            <p:cNvPr id="21517" name="Freeform 44"/>
            <p:cNvSpPr>
              <a:spLocks/>
            </p:cNvSpPr>
            <p:nvPr/>
          </p:nvSpPr>
          <p:spPr bwMode="auto">
            <a:xfrm>
              <a:off x="1543050" y="3178175"/>
              <a:ext cx="6635750" cy="2686050"/>
            </a:xfrm>
            <a:custGeom>
              <a:avLst/>
              <a:gdLst>
                <a:gd name="T0" fmla="*/ 0 w 4180"/>
                <a:gd name="T1" fmla="*/ 1692 h 1692"/>
                <a:gd name="T2" fmla="*/ 348 w 4180"/>
                <a:gd name="T3" fmla="*/ 1308 h 1692"/>
                <a:gd name="T4" fmla="*/ 704 w 4180"/>
                <a:gd name="T5" fmla="*/ 996 h 1692"/>
                <a:gd name="T6" fmla="*/ 1060 w 4180"/>
                <a:gd name="T7" fmla="*/ 796 h 1692"/>
                <a:gd name="T8" fmla="*/ 1416 w 4180"/>
                <a:gd name="T9" fmla="*/ 644 h 1692"/>
                <a:gd name="T10" fmla="*/ 1772 w 4180"/>
                <a:gd name="T11" fmla="*/ 512 h 1692"/>
                <a:gd name="T12" fmla="*/ 2132 w 4180"/>
                <a:gd name="T13" fmla="*/ 392 h 1692"/>
                <a:gd name="T14" fmla="*/ 2492 w 4180"/>
                <a:gd name="T15" fmla="*/ 284 h 1692"/>
                <a:gd name="T16" fmla="*/ 2856 w 4180"/>
                <a:gd name="T17" fmla="*/ 204 h 1692"/>
                <a:gd name="T18" fmla="*/ 3616 w 4180"/>
                <a:gd name="T19" fmla="*/ 56 h 1692"/>
                <a:gd name="T20" fmla="*/ 4180 w 4180"/>
                <a:gd name="T21" fmla="*/ 0 h 16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180"/>
                <a:gd name="T34" fmla="*/ 0 h 1692"/>
                <a:gd name="T35" fmla="*/ 4180 w 4180"/>
                <a:gd name="T36" fmla="*/ 1692 h 169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180" h="1692">
                  <a:moveTo>
                    <a:pt x="0" y="1692"/>
                  </a:moveTo>
                  <a:cubicBezTo>
                    <a:pt x="115" y="1558"/>
                    <a:pt x="231" y="1424"/>
                    <a:pt x="348" y="1308"/>
                  </a:cubicBezTo>
                  <a:cubicBezTo>
                    <a:pt x="465" y="1192"/>
                    <a:pt x="585" y="1081"/>
                    <a:pt x="704" y="996"/>
                  </a:cubicBezTo>
                  <a:cubicBezTo>
                    <a:pt x="823" y="911"/>
                    <a:pt x="941" y="855"/>
                    <a:pt x="1060" y="796"/>
                  </a:cubicBezTo>
                  <a:cubicBezTo>
                    <a:pt x="1179" y="737"/>
                    <a:pt x="1297" y="691"/>
                    <a:pt x="1416" y="644"/>
                  </a:cubicBezTo>
                  <a:cubicBezTo>
                    <a:pt x="1535" y="597"/>
                    <a:pt x="1653" y="554"/>
                    <a:pt x="1772" y="512"/>
                  </a:cubicBezTo>
                  <a:cubicBezTo>
                    <a:pt x="1891" y="470"/>
                    <a:pt x="2012" y="430"/>
                    <a:pt x="2132" y="392"/>
                  </a:cubicBezTo>
                  <a:cubicBezTo>
                    <a:pt x="2252" y="354"/>
                    <a:pt x="2371" y="315"/>
                    <a:pt x="2492" y="284"/>
                  </a:cubicBezTo>
                  <a:cubicBezTo>
                    <a:pt x="2613" y="253"/>
                    <a:pt x="2669" y="242"/>
                    <a:pt x="2856" y="204"/>
                  </a:cubicBezTo>
                  <a:cubicBezTo>
                    <a:pt x="3043" y="166"/>
                    <a:pt x="3395" y="90"/>
                    <a:pt x="3616" y="56"/>
                  </a:cubicBezTo>
                  <a:cubicBezTo>
                    <a:pt x="3837" y="22"/>
                    <a:pt x="4008" y="11"/>
                    <a:pt x="418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800">
                <a:latin typeface="+mj-lt"/>
              </a:endParaRPr>
            </a:p>
          </p:txBody>
        </p:sp>
        <p:sp>
          <p:nvSpPr>
            <p:cNvPr id="21518" name="Freeform 45"/>
            <p:cNvSpPr>
              <a:spLocks/>
            </p:cNvSpPr>
            <p:nvPr/>
          </p:nvSpPr>
          <p:spPr bwMode="auto">
            <a:xfrm>
              <a:off x="2236788" y="3190875"/>
              <a:ext cx="6635750" cy="2686050"/>
            </a:xfrm>
            <a:custGeom>
              <a:avLst/>
              <a:gdLst>
                <a:gd name="T0" fmla="*/ 0 w 4180"/>
                <a:gd name="T1" fmla="*/ 1692 h 1692"/>
                <a:gd name="T2" fmla="*/ 348 w 4180"/>
                <a:gd name="T3" fmla="*/ 1308 h 1692"/>
                <a:gd name="T4" fmla="*/ 704 w 4180"/>
                <a:gd name="T5" fmla="*/ 996 h 1692"/>
                <a:gd name="T6" fmla="*/ 1060 w 4180"/>
                <a:gd name="T7" fmla="*/ 796 h 1692"/>
                <a:gd name="T8" fmla="*/ 1416 w 4180"/>
                <a:gd name="T9" fmla="*/ 644 h 1692"/>
                <a:gd name="T10" fmla="*/ 1772 w 4180"/>
                <a:gd name="T11" fmla="*/ 512 h 1692"/>
                <a:gd name="T12" fmla="*/ 2132 w 4180"/>
                <a:gd name="T13" fmla="*/ 392 h 1692"/>
                <a:gd name="T14" fmla="*/ 2492 w 4180"/>
                <a:gd name="T15" fmla="*/ 284 h 1692"/>
                <a:gd name="T16" fmla="*/ 2856 w 4180"/>
                <a:gd name="T17" fmla="*/ 204 h 1692"/>
                <a:gd name="T18" fmla="*/ 3616 w 4180"/>
                <a:gd name="T19" fmla="*/ 56 h 1692"/>
                <a:gd name="T20" fmla="*/ 4180 w 4180"/>
                <a:gd name="T21" fmla="*/ 0 h 16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180"/>
                <a:gd name="T34" fmla="*/ 0 h 1692"/>
                <a:gd name="T35" fmla="*/ 4180 w 4180"/>
                <a:gd name="T36" fmla="*/ 1692 h 169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180" h="1692">
                  <a:moveTo>
                    <a:pt x="0" y="1692"/>
                  </a:moveTo>
                  <a:cubicBezTo>
                    <a:pt x="115" y="1558"/>
                    <a:pt x="231" y="1424"/>
                    <a:pt x="348" y="1308"/>
                  </a:cubicBezTo>
                  <a:cubicBezTo>
                    <a:pt x="465" y="1192"/>
                    <a:pt x="585" y="1081"/>
                    <a:pt x="704" y="996"/>
                  </a:cubicBezTo>
                  <a:cubicBezTo>
                    <a:pt x="823" y="911"/>
                    <a:pt x="941" y="855"/>
                    <a:pt x="1060" y="796"/>
                  </a:cubicBezTo>
                  <a:cubicBezTo>
                    <a:pt x="1179" y="737"/>
                    <a:pt x="1297" y="691"/>
                    <a:pt x="1416" y="644"/>
                  </a:cubicBezTo>
                  <a:cubicBezTo>
                    <a:pt x="1535" y="597"/>
                    <a:pt x="1653" y="554"/>
                    <a:pt x="1772" y="512"/>
                  </a:cubicBezTo>
                  <a:cubicBezTo>
                    <a:pt x="1891" y="470"/>
                    <a:pt x="2012" y="430"/>
                    <a:pt x="2132" y="392"/>
                  </a:cubicBezTo>
                  <a:cubicBezTo>
                    <a:pt x="2252" y="354"/>
                    <a:pt x="2371" y="315"/>
                    <a:pt x="2492" y="284"/>
                  </a:cubicBezTo>
                  <a:cubicBezTo>
                    <a:pt x="2613" y="253"/>
                    <a:pt x="2669" y="242"/>
                    <a:pt x="2856" y="204"/>
                  </a:cubicBezTo>
                  <a:cubicBezTo>
                    <a:pt x="3043" y="166"/>
                    <a:pt x="3395" y="90"/>
                    <a:pt x="3616" y="56"/>
                  </a:cubicBezTo>
                  <a:cubicBezTo>
                    <a:pt x="3837" y="22"/>
                    <a:pt x="4008" y="11"/>
                    <a:pt x="418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800">
                <a:latin typeface="+mj-lt"/>
              </a:endParaRPr>
            </a:p>
          </p:txBody>
        </p:sp>
      </p:grpSp>
      <p:graphicFrame>
        <p:nvGraphicFramePr>
          <p:cNvPr id="20482" name="Object 47"/>
          <p:cNvGraphicFramePr>
            <a:graphicFrameLocks noChangeAspect="1"/>
          </p:cNvGraphicFramePr>
          <p:nvPr/>
        </p:nvGraphicFramePr>
        <p:xfrm>
          <a:off x="6875463" y="915988"/>
          <a:ext cx="1658937" cy="1446212"/>
        </p:xfrm>
        <a:graphic>
          <a:graphicData uri="http://schemas.openxmlformats.org/presentationml/2006/ole">
            <p:oleObj spid="_x0000_s147458" name="Equation" r:id="rId4" imgW="495000" imgH="431640" progId="Equation.DSMT4">
              <p:embed/>
            </p:oleObj>
          </a:graphicData>
        </a:graphic>
      </p:graphicFrame>
      <p:sp>
        <p:nvSpPr>
          <p:cNvPr id="5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Comic Sans MS" pitchFamily="66" charset="0"/>
              </a:rPr>
              <a:t>Closed form for 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n!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556" name="Object 4"/>
          <p:cNvGraphicFramePr>
            <a:graphicFrameLocks noChangeAspect="1"/>
          </p:cNvGraphicFramePr>
          <p:nvPr/>
        </p:nvGraphicFramePr>
        <p:xfrm>
          <a:off x="838200" y="1281113"/>
          <a:ext cx="5832475" cy="3519487"/>
        </p:xfrm>
        <a:graphic>
          <a:graphicData uri="http://schemas.openxmlformats.org/presentationml/2006/ole">
            <p:oleObj spid="_x0000_s149506" name="Equation" r:id="rId4" imgW="1600200" imgH="965160" progId="Equation.DSMT4">
              <p:embed/>
            </p:oleObj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654050" y="1335088"/>
          <a:ext cx="7727950" cy="3313112"/>
        </p:xfrm>
        <a:graphic>
          <a:graphicData uri="http://schemas.openxmlformats.org/presentationml/2006/ole">
            <p:oleObj spid="_x0000_s149507" name="Equation" r:id="rId5" imgW="2070000" imgH="888840" progId="Equation.DSMT4">
              <p:embed/>
            </p:oleObj>
          </a:graphicData>
        </a:graphic>
      </p:graphicFrame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878013" y="4533900"/>
            <a:ext cx="5437187" cy="2019300"/>
            <a:chOff x="1878728" y="4457700"/>
            <a:chExt cx="5588872" cy="2171700"/>
          </a:xfrm>
        </p:grpSpPr>
        <p:graphicFrame>
          <p:nvGraphicFramePr>
            <p:cNvPr id="21508" name="Object 7"/>
            <p:cNvGraphicFramePr>
              <a:graphicFrameLocks noChangeAspect="1"/>
            </p:cNvGraphicFramePr>
            <p:nvPr/>
          </p:nvGraphicFramePr>
          <p:xfrm>
            <a:off x="2840038" y="4991100"/>
            <a:ext cx="4627562" cy="1638300"/>
          </p:xfrm>
          <a:graphic>
            <a:graphicData uri="http://schemas.openxmlformats.org/presentationml/2006/ole">
              <p:oleObj spid="_x0000_s149508" name="Equation" r:id="rId6" imgW="1218960" imgH="431640" progId="Equation.DSMT4">
                <p:embed/>
              </p:oleObj>
            </a:graphicData>
          </a:graphic>
        </p:graphicFrame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878728" y="4457700"/>
              <a:ext cx="3226044" cy="800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i="1" dirty="0">
                  <a:latin typeface="+mj-lt"/>
                </a:rPr>
                <a:t>reminder:</a:t>
              </a:r>
            </a:p>
          </p:txBody>
        </p:sp>
      </p:grp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Comic Sans MS" pitchFamily="66" charset="0"/>
              </a:rPr>
              <a:t>Closed form for 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n!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>
            <p:ph sz="half" idx="4294967295"/>
          </p:nvPr>
        </p:nvGraphicFramePr>
        <p:xfrm>
          <a:off x="0" y="1066800"/>
          <a:ext cx="7562850" cy="1905000"/>
        </p:xfrm>
        <a:graphic>
          <a:graphicData uri="http://schemas.openxmlformats.org/presentationml/2006/ole">
            <p:oleObj spid="_x0000_s151554" name="Equation" r:id="rId4" imgW="1714320" imgH="431640" progId="Equation.DSMT4">
              <p:embed/>
            </p:oleObj>
          </a:graphicData>
        </a:graphic>
      </p:graphicFrame>
      <p:graphicFrame>
        <p:nvGraphicFramePr>
          <p:cNvPr id="171013" name="Object 5"/>
          <p:cNvGraphicFramePr>
            <a:graphicFrameLocks noChangeAspect="1"/>
          </p:cNvGraphicFramePr>
          <p:nvPr>
            <p:ph sz="half" idx="4294967295"/>
          </p:nvPr>
        </p:nvGraphicFramePr>
        <p:xfrm>
          <a:off x="2130425" y="3886200"/>
          <a:ext cx="4883150" cy="2203450"/>
        </p:xfrm>
        <a:graphic>
          <a:graphicData uri="http://schemas.openxmlformats.org/presentationml/2006/ole">
            <p:oleObj spid="_x0000_s151555" name="Equation" r:id="rId5" imgW="1041120" imgH="469800" progId="Equation.DSMT4">
              <p:embed/>
            </p:oleObj>
          </a:graphicData>
        </a:graphic>
      </p:graphicFrame>
      <p:sp>
        <p:nvSpPr>
          <p:cNvPr id="225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000" smtClean="0">
                <a:latin typeface="Comic Sans MS" pitchFamily="66" charset="0"/>
              </a:rPr>
              <a:t>Closed form for </a:t>
            </a:r>
            <a:r>
              <a:rPr lang="en-US" sz="4000" smtClean="0">
                <a:solidFill>
                  <a:srgbClr val="0033CC"/>
                </a:solidFill>
                <a:latin typeface="Comic Sans MS" pitchFamily="66" charset="0"/>
              </a:rPr>
              <a:t>n!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3451225" y="3260725"/>
            <a:ext cx="18415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4000"/>
          </a:p>
        </p:txBody>
      </p:sp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504825" y="2955925"/>
            <a:ext cx="4905375" cy="8302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800">
                <a:latin typeface="Comic Sans MS" pitchFamily="66" charset="0"/>
              </a:rPr>
              <a:t>exponentiating:</a:t>
            </a:r>
            <a:endParaRPr lang="en-US" sz="4800" baseline="3000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675" name="Object 3"/>
          <p:cNvGraphicFramePr>
            <a:graphicFrameLocks noChangeAspect="1"/>
          </p:cNvGraphicFramePr>
          <p:nvPr/>
        </p:nvGraphicFramePr>
        <p:xfrm>
          <a:off x="1935163" y="2157413"/>
          <a:ext cx="5172075" cy="2543175"/>
        </p:xfrm>
        <a:graphic>
          <a:graphicData uri="http://schemas.openxmlformats.org/presentationml/2006/ole">
            <p:oleObj spid="_x0000_s153602" name="Equation" r:id="rId4" imgW="1054100" imgH="520700" progId="Equation.DSMT4">
              <p:embed/>
            </p:oleObj>
          </a:graphicData>
        </a:graphic>
      </p:graphicFrame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479425" y="1379538"/>
            <a:ext cx="7445375" cy="8302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>
                <a:latin typeface="+mj-lt"/>
              </a:rPr>
              <a:t>A precise approximation:</a:t>
            </a: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2133600" y="228600"/>
            <a:ext cx="6019800" cy="7699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400" b="1" dirty="0" err="1">
                <a:solidFill>
                  <a:schemeClr val="tx2"/>
                </a:solidFill>
                <a:latin typeface="+mj-lt"/>
              </a:rPr>
              <a:t>Stirling’s</a:t>
            </a:r>
            <a:r>
              <a:rPr lang="en-US" sz="4400" b="1" dirty="0">
                <a:solidFill>
                  <a:schemeClr val="tx2"/>
                </a:solidFill>
                <a:latin typeface="+mj-lt"/>
              </a:rPr>
              <a:t> Formula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19200" y="2209800"/>
            <a:ext cx="6553200" cy="2590800"/>
          </a:xfrm>
          <a:prstGeom prst="rect">
            <a:avLst/>
          </a:prstGeom>
          <a:noFill/>
          <a:ln w="31750" algn="ctr">
            <a:solidFill>
              <a:srgbClr val="FF33CC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7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Geometric Sum</a:t>
            </a: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322263" y="1566863"/>
          <a:ext cx="7354887" cy="900112"/>
        </p:xfrm>
        <a:graphic>
          <a:graphicData uri="http://schemas.openxmlformats.org/presentationml/2006/ole">
            <p:oleObj spid="_x0000_s4098" name="Equation" r:id="rId4" imgW="1968480" imgH="241200" progId="Equation.DSMT4">
              <p:embed/>
            </p:oleObj>
          </a:graphicData>
        </a:graphic>
      </p:graphicFrame>
      <p:graphicFrame>
        <p:nvGraphicFramePr>
          <p:cNvPr id="4099" name="Object 4"/>
          <p:cNvGraphicFramePr>
            <a:graphicFrameLocks noChangeAspect="1"/>
          </p:cNvGraphicFramePr>
          <p:nvPr/>
        </p:nvGraphicFramePr>
        <p:xfrm>
          <a:off x="127000" y="2286000"/>
          <a:ext cx="8940800" cy="912813"/>
        </p:xfrm>
        <a:graphic>
          <a:graphicData uri="http://schemas.openxmlformats.org/presentationml/2006/ole">
            <p:oleObj spid="_x0000_s4099" name="Equation" r:id="rId5" imgW="2361960" imgH="241200" progId="Equation.DSMT4">
              <p:embed/>
            </p:oleObj>
          </a:graphicData>
        </a:graphic>
      </p:graphicFrame>
      <p:sp>
        <p:nvSpPr>
          <p:cNvPr id="4103" name="Text Box 10"/>
          <p:cNvSpPr txBox="1">
            <a:spLocks noChangeArrowheads="1"/>
          </p:cNvSpPr>
          <p:nvPr/>
        </p:nvSpPr>
        <p:spPr bwMode="auto">
          <a:xfrm>
            <a:off x="0" y="3429000"/>
            <a:ext cx="22494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dirty="0" err="1" smtClean="0">
                <a:solidFill>
                  <a:srgbClr val="3333FF"/>
                </a:solidFill>
                <a:latin typeface="Comic Sans MS" pitchFamily="66" charset="0"/>
              </a:rPr>
              <a:t>G</a:t>
            </a:r>
            <a:r>
              <a:rPr lang="en-US" sz="4400" baseline="-25000" dirty="0" err="1" smtClean="0">
                <a:solidFill>
                  <a:srgbClr val="3333FF"/>
                </a:solidFill>
                <a:latin typeface="Comic Sans MS" pitchFamily="66" charset="0"/>
              </a:rPr>
              <a:t>n</a:t>
            </a:r>
            <a:r>
              <a:rPr lang="en-US" sz="4400" dirty="0" err="1" smtClean="0">
                <a:solidFill>
                  <a:srgbClr val="3333FF"/>
                </a:solidFill>
                <a:latin typeface="Comic Sans MS" pitchFamily="66" charset="0"/>
                <a:sym typeface="Symbol" pitchFamily="18" charset="2"/>
              </a:rPr>
              <a:t>-</a:t>
            </a:r>
            <a:r>
              <a:rPr lang="en-US" sz="4400" dirty="0" err="1" smtClean="0">
                <a:solidFill>
                  <a:srgbClr val="3333FF"/>
                </a:solidFill>
                <a:latin typeface="Comic Sans MS" pitchFamily="66" charset="0"/>
              </a:rPr>
              <a:t>xG</a:t>
            </a:r>
            <a:r>
              <a:rPr lang="en-US" sz="4400" baseline="-25000" dirty="0" err="1" smtClean="0">
                <a:solidFill>
                  <a:srgbClr val="3333FF"/>
                </a:solidFill>
                <a:latin typeface="Comic Sans MS" pitchFamily="66" charset="0"/>
              </a:rPr>
              <a:t>n</a:t>
            </a:r>
            <a:r>
              <a:rPr lang="en-US" sz="4400" dirty="0">
                <a:solidFill>
                  <a:srgbClr val="3333FF"/>
                </a:solidFill>
                <a:latin typeface="Comic Sans MS" pitchFamily="66" charset="0"/>
              </a:rPr>
              <a:t>=</a:t>
            </a:r>
          </a:p>
        </p:txBody>
      </p:sp>
      <p:grpSp>
        <p:nvGrpSpPr>
          <p:cNvPr id="4104" name="Group 11"/>
          <p:cNvGrpSpPr>
            <a:grpSpLocks/>
          </p:cNvGrpSpPr>
          <p:nvPr/>
        </p:nvGrpSpPr>
        <p:grpSpPr bwMode="auto">
          <a:xfrm>
            <a:off x="257175" y="3276600"/>
            <a:ext cx="8486775" cy="969963"/>
            <a:chOff x="162" y="2064"/>
            <a:chExt cx="5346" cy="611"/>
          </a:xfrm>
        </p:grpSpPr>
        <p:sp>
          <p:nvSpPr>
            <p:cNvPr id="4111" name="Line 12"/>
            <p:cNvSpPr>
              <a:spLocks noChangeShapeType="1"/>
            </p:cNvSpPr>
            <p:nvPr/>
          </p:nvSpPr>
          <p:spPr bwMode="auto">
            <a:xfrm flipV="1">
              <a:off x="162" y="2064"/>
              <a:ext cx="5346" cy="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2" name="Text Box 13"/>
            <p:cNvSpPr txBox="1">
              <a:spLocks noChangeArrowheads="1"/>
            </p:cNvSpPr>
            <p:nvPr/>
          </p:nvSpPr>
          <p:spPr bwMode="auto">
            <a:xfrm>
              <a:off x="1248" y="2156"/>
              <a:ext cx="1425" cy="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800" dirty="0"/>
                <a:t> </a:t>
              </a:r>
              <a:r>
                <a:rPr lang="en-US" sz="4800" dirty="0">
                  <a:solidFill>
                    <a:srgbClr val="3333FF"/>
                  </a:solidFill>
                  <a:latin typeface="Comic Sans MS" pitchFamily="66" charset="0"/>
                </a:rPr>
                <a:t>1</a:t>
              </a:r>
              <a:r>
                <a:rPr lang="en-US" sz="4800" dirty="0" smtClean="0">
                  <a:solidFill>
                    <a:srgbClr val="3333FF"/>
                  </a:solidFill>
                  <a:latin typeface="Comic Sans MS" pitchFamily="66" charset="0"/>
                </a:rPr>
                <a:t> </a:t>
              </a:r>
              <a:r>
                <a:rPr lang="en-US" sz="4800" dirty="0" smtClean="0">
                  <a:solidFill>
                    <a:srgbClr val="3333FF"/>
                  </a:solidFill>
                  <a:latin typeface="Comic Sans MS" pitchFamily="66" charset="0"/>
                  <a:sym typeface="Symbol" pitchFamily="18" charset="2"/>
                </a:rPr>
                <a:t>-</a:t>
              </a:r>
              <a:r>
                <a:rPr lang="en-US" sz="4800" i="1" dirty="0" smtClean="0">
                  <a:solidFill>
                    <a:srgbClr val="3333FF"/>
                  </a:solidFill>
                  <a:latin typeface="Comic Sans MS" pitchFamily="66" charset="0"/>
                </a:rPr>
                <a:t> </a:t>
              </a:r>
              <a:r>
                <a:rPr lang="en-US" sz="4800" dirty="0">
                  <a:solidFill>
                    <a:srgbClr val="3333FF"/>
                  </a:solidFill>
                  <a:latin typeface="Comic Sans MS" pitchFamily="66" charset="0"/>
                </a:rPr>
                <a:t>x</a:t>
              </a:r>
              <a:r>
                <a:rPr lang="en-US" sz="4800" baseline="30000" dirty="0">
                  <a:solidFill>
                    <a:srgbClr val="3333FF"/>
                  </a:solidFill>
                  <a:latin typeface="Comic Sans MS" pitchFamily="66" charset="0"/>
                </a:rPr>
                <a:t>n+1</a:t>
              </a:r>
            </a:p>
          </p:txBody>
        </p:sp>
      </p:grpSp>
      <p:graphicFrame>
        <p:nvGraphicFramePr>
          <p:cNvPr id="133134" name="Object 14"/>
          <p:cNvGraphicFramePr>
            <a:graphicFrameLocks noChangeAspect="1"/>
          </p:cNvGraphicFramePr>
          <p:nvPr/>
        </p:nvGraphicFramePr>
        <p:xfrm>
          <a:off x="2486025" y="4486275"/>
          <a:ext cx="3806825" cy="1849438"/>
        </p:xfrm>
        <a:graphic>
          <a:graphicData uri="http://schemas.openxmlformats.org/presentationml/2006/ole">
            <p:oleObj spid="_x0000_s4100" name="Equation" r:id="rId6" imgW="939600" imgH="457200" progId="Equation.DSMT4">
              <p:embed/>
            </p:oleObj>
          </a:graphicData>
        </a:graphic>
      </p:graphicFrame>
      <p:sp>
        <p:nvSpPr>
          <p:cNvPr id="133135" name="Rectangle 15"/>
          <p:cNvSpPr>
            <a:spLocks noChangeArrowheads="1"/>
          </p:cNvSpPr>
          <p:nvPr/>
        </p:nvSpPr>
        <p:spPr bwMode="auto">
          <a:xfrm>
            <a:off x="2362200" y="4357688"/>
            <a:ext cx="4141788" cy="2119312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grpSp>
        <p:nvGrpSpPr>
          <p:cNvPr id="4106" name="Group 16"/>
          <p:cNvGrpSpPr>
            <a:grpSpLocks/>
          </p:cNvGrpSpPr>
          <p:nvPr/>
        </p:nvGrpSpPr>
        <p:grpSpPr bwMode="auto">
          <a:xfrm>
            <a:off x="2743200" y="1524000"/>
            <a:ext cx="4495800" cy="1676400"/>
            <a:chOff x="2743200" y="1524000"/>
            <a:chExt cx="4495800" cy="1676400"/>
          </a:xfrm>
        </p:grpSpPr>
        <p:sp>
          <p:nvSpPr>
            <p:cNvPr id="4107" name="Line 7"/>
            <p:cNvSpPr>
              <a:spLocks noChangeShapeType="1"/>
            </p:cNvSpPr>
            <p:nvPr/>
          </p:nvSpPr>
          <p:spPr bwMode="auto">
            <a:xfrm flipH="1">
              <a:off x="2743200" y="15240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8" name="Line 8"/>
            <p:cNvSpPr>
              <a:spLocks noChangeShapeType="1"/>
            </p:cNvSpPr>
            <p:nvPr/>
          </p:nvSpPr>
          <p:spPr bwMode="auto">
            <a:xfrm flipH="1">
              <a:off x="4495800" y="15240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9" name="Line 9"/>
            <p:cNvSpPr>
              <a:spLocks noChangeShapeType="1"/>
            </p:cNvSpPr>
            <p:nvPr/>
          </p:nvSpPr>
          <p:spPr bwMode="auto">
            <a:xfrm flipH="1">
              <a:off x="3505200" y="15240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0" name="Line 10"/>
            <p:cNvSpPr>
              <a:spLocks noChangeShapeType="1"/>
            </p:cNvSpPr>
            <p:nvPr/>
          </p:nvSpPr>
          <p:spPr bwMode="auto">
            <a:xfrm flipH="1">
              <a:off x="7162800" y="15240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Geometric Series</a:t>
            </a:r>
          </a:p>
        </p:txBody>
      </p:sp>
      <p:graphicFrame>
        <p:nvGraphicFramePr>
          <p:cNvPr id="5122" name="Object 12"/>
          <p:cNvGraphicFramePr>
            <a:graphicFrameLocks noChangeAspect="1"/>
          </p:cNvGraphicFramePr>
          <p:nvPr/>
        </p:nvGraphicFramePr>
        <p:xfrm>
          <a:off x="912959" y="2590800"/>
          <a:ext cx="7392841" cy="985838"/>
        </p:xfrm>
        <a:graphic>
          <a:graphicData uri="http://schemas.openxmlformats.org/presentationml/2006/ole">
            <p:oleObj spid="_x0000_s5122" name="Equation" r:id="rId4" imgW="1714320" imgH="228600" progId="Equation.DSMT4">
              <p:embed/>
            </p:oleObj>
          </a:graphicData>
        </a:graphic>
      </p:graphicFrame>
      <p:sp>
        <p:nvSpPr>
          <p:cNvPr id="5126" name="Text Box 14"/>
          <p:cNvSpPr txBox="1">
            <a:spLocks noChangeArrowheads="1"/>
          </p:cNvSpPr>
          <p:nvPr/>
        </p:nvSpPr>
        <p:spPr bwMode="auto">
          <a:xfrm>
            <a:off x="228600" y="1524000"/>
            <a:ext cx="855875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5400" dirty="0" smtClean="0">
                <a:latin typeface="Comic Sans MS" pitchFamily="66" charset="0"/>
              </a:rPr>
              <a:t>a </a:t>
            </a:r>
            <a:r>
              <a:rPr lang="en-US" sz="5400" i="1" dirty="0" smtClean="0">
                <a:latin typeface="Comic Sans MS" pitchFamily="66" charset="0"/>
              </a:rPr>
              <a:t>series</a:t>
            </a: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is an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infinite</a:t>
            </a:r>
            <a:r>
              <a:rPr lang="en-US" sz="5400" dirty="0" smtClean="0">
                <a:solidFill>
                  <a:schemeClr val="hlink"/>
                </a:solidFill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sum</a:t>
            </a:r>
            <a:r>
              <a:rPr lang="en-US" dirty="0">
                <a:latin typeface="Comic Sans MS" pitchFamily="66" charset="0"/>
              </a:rPr>
              <a:t>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914400" y="3429000"/>
          <a:ext cx="1709738" cy="1854200"/>
        </p:xfrm>
        <a:graphic>
          <a:graphicData uri="http://schemas.openxmlformats.org/presentationml/2006/ole">
            <p:oleObj spid="_x0000_s5127" name="Equation" r:id="rId5" imgW="457200" imgH="49500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666999" y="3657600"/>
          <a:ext cx="4706471" cy="1600200"/>
        </p:xfrm>
        <a:graphic>
          <a:graphicData uri="http://schemas.openxmlformats.org/presentationml/2006/ole">
            <p:oleObj spid="_x0000_s5128" name="Equation" r:id="rId6" imgW="1269720" imgH="4316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Infinite Geometric Series</a:t>
            </a:r>
          </a:p>
        </p:txBody>
      </p:sp>
      <p:graphicFrame>
        <p:nvGraphicFramePr>
          <p:cNvPr id="6146" name="Object 6"/>
          <p:cNvGraphicFramePr>
            <a:graphicFrameLocks noChangeAspect="1"/>
          </p:cNvGraphicFramePr>
          <p:nvPr/>
        </p:nvGraphicFramePr>
        <p:xfrm>
          <a:off x="388938" y="3124200"/>
          <a:ext cx="8366125" cy="1952625"/>
        </p:xfrm>
        <a:graphic>
          <a:graphicData uri="http://schemas.openxmlformats.org/presentationml/2006/ole">
            <p:oleObj spid="_x0000_s6146" name="Equation" r:id="rId4" imgW="1955520" imgH="457200" progId="Equation.DSMT4">
              <p:embed/>
            </p:oleObj>
          </a:graphicData>
        </a:graphic>
      </p:graphicFrame>
      <p:graphicFrame>
        <p:nvGraphicFramePr>
          <p:cNvPr id="6147" name="Object 7"/>
          <p:cNvGraphicFramePr>
            <a:graphicFrameLocks noChangeAspect="1"/>
          </p:cNvGraphicFramePr>
          <p:nvPr/>
        </p:nvGraphicFramePr>
        <p:xfrm>
          <a:off x="2514600" y="1219200"/>
          <a:ext cx="3806825" cy="1849438"/>
        </p:xfrm>
        <a:graphic>
          <a:graphicData uri="http://schemas.openxmlformats.org/presentationml/2006/ole">
            <p:oleObj spid="_x0000_s6147" name="Equation" r:id="rId5" imgW="939600" imgH="4572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Infinite Geometric Series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667000" y="3922713"/>
            <a:ext cx="37623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5600" dirty="0">
                <a:latin typeface="Comic Sans MS" pitchFamily="66" charset="0"/>
              </a:rPr>
              <a:t>for </a:t>
            </a:r>
            <a:r>
              <a:rPr lang="en-US" sz="5600" dirty="0">
                <a:solidFill>
                  <a:srgbClr val="3333FF"/>
                </a:solidFill>
                <a:latin typeface="Comic Sans MS" pitchFamily="66" charset="0"/>
              </a:rPr>
              <a:t>|x|</a:t>
            </a:r>
            <a:r>
              <a:rPr lang="en-US" sz="5600" dirty="0">
                <a:latin typeface="Comic Sans MS" pitchFamily="66" charset="0"/>
              </a:rPr>
              <a:t> </a:t>
            </a:r>
            <a:r>
              <a:rPr lang="en-US" sz="5600" b="1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5600" b="1" dirty="0">
                <a:latin typeface="Comic Sans MS" pitchFamily="66" charset="0"/>
              </a:rPr>
              <a:t> </a:t>
            </a:r>
            <a:r>
              <a:rPr lang="en-US" sz="5600" dirty="0">
                <a:solidFill>
                  <a:srgbClr val="3333FF"/>
                </a:solidFill>
                <a:latin typeface="Comic Sans MS" pitchFamily="66" charset="0"/>
              </a:rPr>
              <a:t>1</a:t>
            </a:r>
          </a:p>
        </p:txBody>
      </p:sp>
      <p:graphicFrame>
        <p:nvGraphicFramePr>
          <p:cNvPr id="7170" name="Object 6"/>
          <p:cNvGraphicFramePr>
            <a:graphicFrameLocks noChangeAspect="1"/>
          </p:cNvGraphicFramePr>
          <p:nvPr/>
        </p:nvGraphicFramePr>
        <p:xfrm>
          <a:off x="2819400" y="1295400"/>
          <a:ext cx="3370263" cy="2190750"/>
        </p:xfrm>
        <a:graphic>
          <a:graphicData uri="http://schemas.openxmlformats.org/presentationml/2006/ole">
            <p:oleObj spid="_x0000_s7170" name="Equation" r:id="rId4" imgW="761760" imgH="495000" progId="Equation.DSMT4">
              <p:embed/>
            </p:oleObj>
          </a:graphicData>
        </a:graphic>
      </p:graphicFrame>
      <p:sp>
        <p:nvSpPr>
          <p:cNvPr id="7174" name="Rectangle 7"/>
          <p:cNvSpPr>
            <a:spLocks noChangeArrowheads="1"/>
          </p:cNvSpPr>
          <p:nvPr/>
        </p:nvSpPr>
        <p:spPr bwMode="auto">
          <a:xfrm>
            <a:off x="1676400" y="1295400"/>
            <a:ext cx="5715000" cy="2438400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/>
      <p:bldP spid="717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3900" y="2057400"/>
            <a:ext cx="7696200" cy="2743200"/>
          </a:xfrm>
        </p:spPr>
        <p:txBody>
          <a:bodyPr/>
          <a:lstStyle/>
          <a:p>
            <a:pPr eaLnBrk="1" hangingPunct="1"/>
            <a:r>
              <a:rPr lang="en-US" sz="6600" dirty="0" smtClean="0"/>
              <a:t>Harmonic Sums, Integral Method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slides}\pagestyle{empty}&#10;\begin{document}&#10;&#10;\end{document}&#10;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2556</TotalTime>
  <Words>935</Words>
  <Application>Microsoft Macintosh PowerPoint</Application>
  <PresentationFormat>On-screen Show (4:3)</PresentationFormat>
  <Paragraphs>264</Paragraphs>
  <Slides>48</Slides>
  <Notes>48</Notes>
  <HiddenSlides>21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Comic Sans MS</vt:lpstr>
      <vt:lpstr>Euclid Symbol</vt:lpstr>
      <vt:lpstr>cmsy10</vt:lpstr>
      <vt:lpstr>Default Design</vt:lpstr>
      <vt:lpstr>Equation</vt:lpstr>
      <vt:lpstr>Slide 1</vt:lpstr>
      <vt:lpstr>Slide 2</vt:lpstr>
      <vt:lpstr>Geometric Sum</vt:lpstr>
      <vt:lpstr>Geometric Sum</vt:lpstr>
      <vt:lpstr>Geometric Sum</vt:lpstr>
      <vt:lpstr>Geometric Series</vt:lpstr>
      <vt:lpstr>Infinite Geometric Series</vt:lpstr>
      <vt:lpstr>Infinite Geometric Series</vt:lpstr>
      <vt:lpstr>Harmonic Sums, Integral Method</vt:lpstr>
      <vt:lpstr>Book Stacking</vt:lpstr>
      <vt:lpstr>Book Stacking</vt:lpstr>
      <vt:lpstr>Book Stacking</vt:lpstr>
      <vt:lpstr>Book Stacking</vt:lpstr>
      <vt:lpstr>Book Stacking </vt:lpstr>
      <vt:lpstr>n books</vt:lpstr>
      <vt:lpstr>n books</vt:lpstr>
      <vt:lpstr>n books</vt:lpstr>
      <vt:lpstr>n books</vt:lpstr>
      <vt:lpstr>n+1 books</vt:lpstr>
      <vt:lpstr>Slide 20</vt:lpstr>
      <vt:lpstr>Slide 21</vt:lpstr>
      <vt:lpstr>Slide 22</vt:lpstr>
      <vt:lpstr>n+1 books</vt:lpstr>
      <vt:lpstr>Slide 24</vt:lpstr>
      <vt:lpstr>Slide 25</vt:lpstr>
      <vt:lpstr>Slide 26</vt:lpstr>
      <vt:lpstr>Slide 27</vt:lpstr>
      <vt:lpstr>Slide 28</vt:lpstr>
      <vt:lpstr>Slide 29</vt:lpstr>
      <vt:lpstr>          Book stacking</vt:lpstr>
      <vt:lpstr>Book stacking</vt:lpstr>
      <vt:lpstr>CD case past the edge</vt:lpstr>
      <vt:lpstr>CD cases over the edge</vt:lpstr>
      <vt:lpstr>stack of 43 CD’s</vt:lpstr>
      <vt:lpstr>stack of 43 CD’s</vt:lpstr>
      <vt:lpstr>don’t sneeze</vt:lpstr>
      <vt:lpstr>Slide 37</vt:lpstr>
      <vt:lpstr>Slide 38</vt:lpstr>
      <vt:lpstr>Asymptotic bound for Hn</vt:lpstr>
      <vt:lpstr>Asymptotic Equivalence</vt:lpstr>
      <vt:lpstr>Slide 41</vt:lpstr>
      <vt:lpstr>Team Problems</vt:lpstr>
      <vt:lpstr>Team Problems</vt:lpstr>
      <vt:lpstr>Closed form for n!</vt:lpstr>
      <vt:lpstr>Closed form for n!</vt:lpstr>
      <vt:lpstr>Closed form for n!</vt:lpstr>
      <vt:lpstr>Closed form for n!</vt:lpstr>
      <vt:lpstr>Slide 48</vt:lpstr>
    </vt:vector>
  </TitlesOfParts>
  <Company>MIT CSAIL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Meyer</cp:lastModifiedBy>
  <cp:revision>369</cp:revision>
  <cp:lastPrinted>2009-10-28T21:12:10Z</cp:lastPrinted>
  <dcterms:created xsi:type="dcterms:W3CDTF">2010-03-31T04:00:18Z</dcterms:created>
  <dcterms:modified xsi:type="dcterms:W3CDTF">2010-03-31T04:01:15Z</dcterms:modified>
</cp:coreProperties>
</file>