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notesSlides/notesSlide32.xml" ContentType="application/vnd.openxmlformats-officedocument.presentationml.notesSlide+xml"/>
  <Override PartName="/ppt/embeddings/oleObject14.bin" ContentType="application/vnd.openxmlformats-officedocument.oleObject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4"/>
  </p:notesMasterIdLst>
  <p:handoutMasterIdLst>
    <p:handoutMasterId r:id="rId45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62" r:id="rId15"/>
    <p:sldId id="415" r:id="rId16"/>
    <p:sldId id="465" r:id="rId17"/>
    <p:sldId id="426" r:id="rId18"/>
    <p:sldId id="436" r:id="rId19"/>
    <p:sldId id="437" r:id="rId20"/>
    <p:sldId id="438" r:id="rId21"/>
    <p:sldId id="434" r:id="rId22"/>
    <p:sldId id="443" r:id="rId23"/>
    <p:sldId id="464" r:id="rId24"/>
    <p:sldId id="445" r:id="rId25"/>
    <p:sldId id="446" r:id="rId26"/>
    <p:sldId id="460" r:id="rId27"/>
    <p:sldId id="412" r:id="rId28"/>
    <p:sldId id="459" r:id="rId29"/>
    <p:sldId id="447" r:id="rId30"/>
    <p:sldId id="448" r:id="rId31"/>
    <p:sldId id="449" r:id="rId32"/>
    <p:sldId id="450" r:id="rId33"/>
    <p:sldId id="466" r:id="rId34"/>
    <p:sldId id="452" r:id="rId35"/>
    <p:sldId id="453" r:id="rId36"/>
    <p:sldId id="454" r:id="rId37"/>
    <p:sldId id="455" r:id="rId38"/>
    <p:sldId id="430" r:id="rId39"/>
    <p:sldId id="431" r:id="rId40"/>
    <p:sldId id="432" r:id="rId41"/>
    <p:sldId id="433" r:id="rId42"/>
    <p:sldId id="427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12" d="100"/>
          <a:sy n="112" d="100"/>
        </p:scale>
        <p:origin x="-1120" y="-9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2012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5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239690" y="912813"/>
            <a:ext cx="6926410" cy="1216025"/>
            <a:chOff x="1158875" y="912813"/>
            <a:chExt cx="6926410" cy="1216025"/>
          </a:xfrm>
        </p:grpSpPr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04350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86" name="Equation" r:id="rId6" imgW="520700" imgH="304800" progId="Equation.DSMT4">
                    <p:embed/>
                  </p:oleObj>
                </mc:Choice>
                <mc:Fallback>
                  <p:oleObj name="Equation" r:id="rId6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TextBox 77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879626"/>
                </p:ext>
              </p:extLst>
            </p:nvPr>
          </p:nvGraphicFramePr>
          <p:xfrm>
            <a:off x="5754835" y="912813"/>
            <a:ext cx="2330450" cy="12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87" name="Equation" r:id="rId8" imgW="584200" imgH="304800" progId="Equation.DSMT4">
                    <p:embed/>
                  </p:oleObj>
                </mc:Choice>
                <mc:Fallback>
                  <p:oleObj name="Equation" r:id="rId8" imgW="5842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835" y="912813"/>
                          <a:ext cx="2330450" cy="1216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63648"/>
              </p:ext>
            </p:extLst>
          </p:nvPr>
        </p:nvGraphicFramePr>
        <p:xfrm>
          <a:off x="6080579" y="189955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8" name="Equation" r:id="rId10" imgW="584200" imgH="304800" progId="Equation.DSMT4">
                  <p:embed/>
                </p:oleObj>
              </mc:Choice>
              <mc:Fallback>
                <p:oleObj name="Equation" r:id="rId10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579" y="189955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8"/>
            <a:ext cx="4039901" cy="2654776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39690" y="962025"/>
            <a:ext cx="4385721" cy="1147763"/>
            <a:chOff x="1158875" y="962025"/>
            <a:chExt cx="4385721" cy="1147763"/>
          </a:xfrm>
        </p:grpSpPr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992557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4" imgW="520700" imgH="304800" progId="Equation.DSMT4">
                    <p:embed/>
                  </p:oleObj>
                </mc:Choice>
                <mc:Fallback>
                  <p:oleObj name="Equation" r:id="rId4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</p:grpSp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18208"/>
              </p:ext>
            </p:extLst>
          </p:nvPr>
        </p:nvGraphicFramePr>
        <p:xfrm>
          <a:off x="6057900" y="193357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584200" imgH="304800" progId="Equation.DSMT4">
                  <p:embed/>
                </p:oleObj>
              </mc:Choice>
              <mc:Fallback>
                <p:oleObj name="Equation" r:id="rId6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3357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35297"/>
              </p:ext>
            </p:extLst>
          </p:nvPr>
        </p:nvGraphicFramePr>
        <p:xfrm>
          <a:off x="5835650" y="912813"/>
          <a:ext cx="23304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8" imgW="584200" imgH="304800" progId="Equation.DSMT4">
                  <p:embed/>
                </p:oleObj>
              </mc:Choice>
              <mc:Fallback>
                <p:oleObj name="Equation" r:id="rId8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912813"/>
                        <a:ext cx="233045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19463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62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7700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75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OR  </a:t>
            </a:r>
            <a:r>
              <a:rPr lang="en-US" sz="4000" dirty="0"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valid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</a:t>
            </a:r>
            <a:r>
              <a:rPr lang="en-US" dirty="0" smtClean="0"/>
              <a:t>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24392"/>
            <a:ext cx="90160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latin typeface="Comic Sans MS" pitchFamily="66" charset="0"/>
              </a:rPr>
              <a:t>check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 can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check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4400" dirty="0" smtClean="0">
                <a:latin typeface="Comic Sans MS" pitchFamily="66" charset="0"/>
              </a:rPr>
              <a:t>. So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SAT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err="1" smtClean="0">
                <a:latin typeface="Comic Sans MS" pitchFamily="66" charset="0"/>
              </a:rPr>
              <a:t>polytime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           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 is too.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algebra and </a:t>
            </a:r>
            <a:r>
              <a:rPr lang="en-US" sz="5400" dirty="0" smtClean="0">
                <a:latin typeface="Comic Sans MS" pitchFamily="66" charset="0"/>
              </a:rPr>
              <a:t>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</a:t>
            </a:r>
            <a:r>
              <a:rPr lang="en-US" sz="4000" dirty="0" smtClean="0"/>
              <a:t>Validity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8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9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</a:t>
            </a:r>
            <a:r>
              <a:rPr lang="en-US" sz="6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→</a:t>
            </a:r>
            <a:r>
              <a:rPr lang="en-US" sz="6000" dirty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 ::= A</a:t>
            </a:r>
          </a:p>
          <a:p>
            <a:r>
              <a:rPr lang="en-US" sz="4400" dirty="0" smtClean="0">
                <a:solidFill>
                  <a:srgbClr val="006600"/>
                </a:solidFill>
              </a:rPr>
              <a:t>    				  Q ::= </a:t>
            </a:r>
            <a:r>
              <a:rPr lang="en-US" sz="4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4400" dirty="0" smtClean="0">
                <a:solidFill>
                  <a:srgbClr val="006600"/>
                </a:solidFill>
              </a:rPr>
              <a:t>A</a:t>
            </a:r>
            <a:r>
              <a:rPr lang="en-US" sz="4400" dirty="0">
                <a:solidFill>
                  <a:srgbClr val="00660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>
                <a:solidFill>
                  <a:srgbClr val="006600"/>
                </a:solidFill>
              </a:rPr>
              <a:t>)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2423" y="3149608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r>
              <a:rPr lang="en-US" sz="5400" dirty="0" smtClean="0">
                <a:solidFill>
                  <a:srgbClr val="006600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>
                <a:solidFill>
                  <a:srgbClr val="006600"/>
                </a:solidFill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</a:t>
              </a:r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32687" y="4876299"/>
            <a:ext cx="248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kern="0" dirty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(A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A)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13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</a:t>
            </a:r>
            <a:r>
              <a:rPr lang="en-US" sz="4800" dirty="0" smtClean="0"/>
              <a:t>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  <a:sym typeface="Euclid Symbol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</a:t>
            </a:r>
            <a:r>
              <a:rPr lang="en-US" sz="4800" dirty="0" smtClean="0">
                <a:latin typeface="Comic Sans MS" pitchFamily="66" charset="0"/>
              </a:rPr>
              <a:t>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</a:t>
            </a:r>
            <a:r>
              <a:rPr lang="en-US" sz="4800" dirty="0" smtClean="0">
                <a:latin typeface="Comic Sans MS" pitchFamily="66" charset="0"/>
              </a:rPr>
              <a:t>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6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7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2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3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1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41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1—4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</a:t>
            </a:r>
            <a:r>
              <a:rPr lang="en-US" sz="4400" dirty="0" smtClean="0">
                <a:latin typeface="Comic Sans MS" pitchFamily="66" charset="0"/>
              </a:rPr>
              <a:t>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</a:t>
            </a:r>
            <a:r>
              <a:rPr lang="en-US" sz="4400" dirty="0" smtClean="0">
                <a:latin typeface="Comic Sans MS" pitchFamily="66" charset="0"/>
              </a:rPr>
              <a:t>P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6678</TotalTime>
  <Words>1394</Words>
  <Application>Microsoft Macintosh PowerPoint</Application>
  <PresentationFormat>On-screen Show (4:3)</PresentationFormat>
  <Paragraphs>435</Paragraphs>
  <Slides>41</Slides>
  <Notes>34</Notes>
  <HiddenSlides>10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6.042 Lecture Template</vt:lpstr>
      <vt:lpstr>1_6.042 Lecture Template</vt:lpstr>
      <vt:lpstr>Equation</vt:lpstr>
      <vt:lpstr>MathType 6.0 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Definition of 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Definition of IFF</vt:lpstr>
      <vt:lpstr>SAT versus VALID</vt:lpstr>
      <vt:lpstr>Proving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588</cp:revision>
  <dcterms:created xsi:type="dcterms:W3CDTF">2011-02-09T15:01:58Z</dcterms:created>
  <dcterms:modified xsi:type="dcterms:W3CDTF">2012-02-13T01:42:19Z</dcterms:modified>
</cp:coreProperties>
</file>