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7" r:id="rId3"/>
    <p:sldId id="259" r:id="rId4"/>
    <p:sldId id="260" r:id="rId5"/>
    <p:sldId id="309" r:id="rId6"/>
    <p:sldId id="359" r:id="rId7"/>
    <p:sldId id="321" r:id="rId8"/>
    <p:sldId id="353" r:id="rId9"/>
    <p:sldId id="355" r:id="rId10"/>
    <p:sldId id="347" r:id="rId11"/>
    <p:sldId id="356" r:id="rId12"/>
    <p:sldId id="264" r:id="rId13"/>
    <p:sldId id="357" r:id="rId14"/>
    <p:sldId id="354" r:id="rId15"/>
    <p:sldId id="288" r:id="rId16"/>
    <p:sldId id="358" r:id="rId17"/>
    <p:sldId id="319" r:id="rId18"/>
    <p:sldId id="320" r:id="rId19"/>
    <p:sldId id="308" r:id="rId20"/>
    <p:sldId id="298" r:id="rId21"/>
    <p:sldId id="342" r:id="rId22"/>
    <p:sldId id="289" r:id="rId23"/>
    <p:sldId id="302" r:id="rId24"/>
    <p:sldId id="26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168"/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3253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32" y="488"/>
      </p:cViewPr>
      <p:guideLst>
        <p:guide orient="horz" pos="2153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48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3646" y="6553200"/>
            <a:ext cx="192035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1A73EFA4-934B-46B6-8A35-CA4AC71579D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18197" y="6553200"/>
            <a:ext cx="1725803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51636" y="6553200"/>
            <a:ext cx="169236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6238" y="6553200"/>
            <a:ext cx="14777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77297" y="6553200"/>
            <a:ext cx="1866704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78C0C621-E49A-4FC7-9AD5-C988A78785E2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2293" y="6553200"/>
            <a:ext cx="1661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ore.doverpublications.com/0486203352.html" TargetMode="External"/><Relationship Id="rId3" Type="http://schemas.openxmlformats.org/officeDocument/2006/relationships/hyperlink" Target="https://en.m.wikipedia.org/wiki/Missing_square_puzz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5981" y="6553200"/>
            <a:ext cx="154802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PROOFS, 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68143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3" name="Equation" r:id="rId4" imgW="635000" imgH="444500" progId="Equation.DSMT4">
                  <p:embed/>
                </p:oleObj>
              </mc:Choice>
              <mc:Fallback>
                <p:oleObj name="Equation" r:id="rId4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Cool </a:t>
            </a:r>
            <a:r>
              <a:rPr lang="en-US" dirty="0" smtClean="0">
                <a:solidFill>
                  <a:schemeClr val="tx1"/>
                </a:solidFill>
              </a:rPr>
              <a:t>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0463" y="1928813"/>
            <a:ext cx="2635250" cy="1503362"/>
            <a:chOff x="2430463" y="1928813"/>
            <a:chExt cx="2635250" cy="1503362"/>
          </a:xfrm>
          <a:solidFill>
            <a:srgbClr val="FF6168"/>
          </a:solidFill>
        </p:grpSpPr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6168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62204" y="1905000"/>
            <a:ext cx="1605553" cy="1564648"/>
            <a:chOff x="2798444" y="1900210"/>
            <a:chExt cx="2656037" cy="1529469"/>
          </a:xfrm>
          <a:solidFill>
            <a:schemeClr val="accent1">
              <a:lumMod val="75000"/>
            </a:schemeClr>
          </a:solidFill>
        </p:grpSpPr>
        <p:sp>
          <p:nvSpPr>
            <p:cNvPr id="25" name="AutoShape 78"/>
            <p:cNvSpPr>
              <a:spLocks noChangeArrowheads="1"/>
            </p:cNvSpPr>
            <p:nvPr/>
          </p:nvSpPr>
          <p:spPr bwMode="auto">
            <a:xfrm rot="16200000">
              <a:off x="3364392" y="1334262"/>
              <a:ext cx="1503362" cy="2635257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AutoShape 79"/>
            <p:cNvSpPr>
              <a:spLocks noChangeArrowheads="1"/>
            </p:cNvSpPr>
            <p:nvPr/>
          </p:nvSpPr>
          <p:spPr bwMode="auto">
            <a:xfrm rot="5400000">
              <a:off x="3385173" y="1360370"/>
              <a:ext cx="1503362" cy="2635255"/>
            </a:xfrm>
            <a:prstGeom prst="rtTriangl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51876" y="5168900"/>
            <a:ext cx="341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b="1" dirty="0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&amp; 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4800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26701" y="6553200"/>
            <a:ext cx="161730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0F5DA7-E64F-4D07-8D9B-A445C7617EFD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Bogus Picture Proofs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   proofintro.I.</a:t>
            </a:r>
            <a:fld id="{1CDF22EC-3157-477E-AA23-4E375917539F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7484" y="1337370"/>
            <a:ext cx="86522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Comic Sans MS"/>
                <a:cs typeface="Comic Sans MS"/>
              </a:rPr>
              <a:t>Lots of good examples,</a:t>
            </a:r>
          </a:p>
          <a:p>
            <a:pPr algn="l"/>
            <a:r>
              <a:rPr lang="en-US" sz="4000" dirty="0" smtClean="0">
                <a:latin typeface="Comic Sans MS"/>
                <a:cs typeface="Comic Sans MS"/>
              </a:rPr>
              <a:t>for example: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Gardner, Martin</a:t>
            </a:r>
          </a:p>
          <a:p>
            <a:pPr algn="l"/>
            <a:r>
              <a:rPr lang="en-US" sz="3600" i="1" dirty="0" smtClean="0">
                <a:latin typeface="Arial"/>
                <a:cs typeface="Arial"/>
              </a:rPr>
              <a:t>  Mathematics</a:t>
            </a:r>
            <a:r>
              <a:rPr lang="en-US" sz="3600" i="1" dirty="0">
                <a:latin typeface="Arial"/>
                <a:cs typeface="Arial"/>
              </a:rPr>
              <a:t>, Magic and </a:t>
            </a:r>
            <a:r>
              <a:rPr lang="en-US" sz="3600" i="1" dirty="0" smtClean="0">
                <a:latin typeface="Arial"/>
                <a:cs typeface="Arial"/>
              </a:rPr>
              <a:t>Mystery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(</a:t>
            </a:r>
            <a:r>
              <a:rPr lang="en-US" sz="3600" dirty="0">
                <a:latin typeface="Arial"/>
                <a:cs typeface="Arial"/>
              </a:rPr>
              <a:t>Dover, 1956, 12 + </a:t>
            </a:r>
            <a:r>
              <a:rPr lang="en-US" sz="3600" dirty="0" smtClean="0">
                <a:latin typeface="Arial"/>
                <a:cs typeface="Arial"/>
              </a:rPr>
              <a:t>176)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2400" dirty="0" smtClean="0">
                <a:latin typeface="Comic Sans MS"/>
                <a:cs typeface="Comic Sans MS"/>
              </a:rPr>
              <a:t>     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http</a:t>
            </a:r>
            <a:r>
              <a:rPr lang="en-US" sz="2400" dirty="0">
                <a:latin typeface="Comic Sans MS"/>
                <a:cs typeface="Comic Sans MS"/>
                <a:hlinkClick r:id="rId2"/>
              </a:rPr>
              <a:t>://store.doverpublications.com/0486203352.html</a:t>
            </a:r>
            <a:endParaRPr lang="en-US" sz="2400" dirty="0">
              <a:latin typeface="Comic Sans MS"/>
              <a:cs typeface="Comic Sans MS"/>
            </a:endParaRPr>
          </a:p>
          <a:p>
            <a:pPr algn="l"/>
            <a:r>
              <a:rPr lang="en-US" sz="2800" dirty="0" smtClean="0">
                <a:latin typeface="Comic Sans MS"/>
                <a:cs typeface="Comic Sans MS"/>
              </a:rPr>
              <a:t>or </a:t>
            </a:r>
            <a:r>
              <a:rPr lang="en-US" sz="2400" dirty="0" smtClean="0">
                <a:latin typeface="Comic Sans MS"/>
                <a:cs typeface="Comic Sans MS"/>
                <a:hlinkClick r:id="rId3"/>
              </a:rPr>
              <a:t>https</a:t>
            </a:r>
            <a:r>
              <a:rPr lang="en-US" sz="2400" dirty="0">
                <a:latin typeface="Comic Sans MS"/>
                <a:cs typeface="Comic Sans MS"/>
                <a:hlinkClick r:id="rId3"/>
              </a:rPr>
              <a:t>://en.m.wikipedia.org/wiki/Missing_square_puzzle</a:t>
            </a:r>
            <a:endParaRPr lang="en-US" sz="4000" dirty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03000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45263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2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77408" y="6553200"/>
            <a:ext cx="166659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0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796" y="5448300"/>
            <a:ext cx="355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</a:rPr>
              <a:t>c</a:t>
            </a:r>
            <a:r>
              <a:rPr lang="en-US" sz="4800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>
                <a:solidFill>
                  <a:srgbClr val="E2E2FF">
                    <a:lumMod val="50000"/>
                  </a:srgb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square</a:t>
            </a:r>
            <a:endParaRPr lang="en-US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8862003">
            <a:off x="3366815" y="3352155"/>
            <a:ext cx="367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b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177255">
            <a:off x="3320249" y="4088786"/>
            <a:ext cx="384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a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3759200" y="2616200"/>
            <a:ext cx="571500" cy="105410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0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5CB97D2-D080-404C-B886-E9A46F89541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3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1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6953</TotalTime>
  <Words>711</Words>
  <Application>Microsoft Macintosh PowerPoint</Application>
  <PresentationFormat>On-screen Show (4:3)</PresentationFormat>
  <Paragraphs>206</Paragraphs>
  <Slides>24</Slides>
  <Notes>22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More Bogus Picture Proofs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513</cp:revision>
  <cp:lastPrinted>2015-09-20T21:37:45Z</cp:lastPrinted>
  <dcterms:created xsi:type="dcterms:W3CDTF">2011-02-02T02:45:17Z</dcterms:created>
  <dcterms:modified xsi:type="dcterms:W3CDTF">2015-10-24T02:34:13Z</dcterms:modified>
</cp:coreProperties>
</file>