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7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9.xml" ContentType="application/vnd.openxmlformats-officedocument.presentationml.tags+xml"/>
  <Override PartName="/ppt/notesSlides/notesSlide20.xml" ContentType="application/vnd.openxmlformats-officedocument.presentationml.notesSlide+xml"/>
  <Override PartName="/ppt/tags/tag10.xml" ContentType="application/vnd.openxmlformats-officedocument.presentationml.tags+xml"/>
  <Override PartName="/ppt/notesSlides/notesSlide21.xml" ContentType="application/vnd.openxmlformats-officedocument.presentationml.notesSlide+xml"/>
  <Override PartName="/ppt/tags/tag11.xml" ContentType="application/vnd.openxmlformats-officedocument.presentationml.tags+xml"/>
  <Override PartName="/ppt/notesSlides/notesSlide22.xml" ContentType="application/vnd.openxmlformats-officedocument.presentationml.notesSlide+xml"/>
  <Override PartName="/ppt/tags/tag12.xml" ContentType="application/vnd.openxmlformats-officedocument.presentationml.tags+xml"/>
  <Override PartName="/ppt/notesSlides/notesSlide23.xml" ContentType="application/vnd.openxmlformats-officedocument.presentationml.notesSlide+xml"/>
  <Override PartName="/ppt/tags/tag13.xml" ContentType="application/vnd.openxmlformats-officedocument.presentationml.tags+xml"/>
  <Override PartName="/ppt/notesSlides/notesSlide24.xml" ContentType="application/vnd.openxmlformats-officedocument.presentationml.notesSlide+xml"/>
  <Override PartName="/ppt/tags/tag14.xml" ContentType="application/vnd.openxmlformats-officedocument.presentationml.tags+xml"/>
  <Override PartName="/ppt/notesSlides/notesSlide25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15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6.xml" ContentType="application/vnd.openxmlformats-officedocument.presentationml.tags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297" r:id="rId2"/>
    <p:sldId id="306" r:id="rId3"/>
    <p:sldId id="314" r:id="rId4"/>
    <p:sldId id="310" r:id="rId5"/>
    <p:sldId id="317" r:id="rId6"/>
    <p:sldId id="318" r:id="rId7"/>
    <p:sldId id="319" r:id="rId8"/>
    <p:sldId id="345" r:id="rId9"/>
    <p:sldId id="321" r:id="rId10"/>
    <p:sldId id="343" r:id="rId11"/>
    <p:sldId id="344" r:id="rId12"/>
    <p:sldId id="326" r:id="rId13"/>
    <p:sldId id="327" r:id="rId14"/>
    <p:sldId id="328" r:id="rId15"/>
    <p:sldId id="346" r:id="rId16"/>
    <p:sldId id="334" r:id="rId17"/>
    <p:sldId id="335" r:id="rId18"/>
    <p:sldId id="336" r:id="rId19"/>
    <p:sldId id="348" r:id="rId20"/>
    <p:sldId id="349" r:id="rId21"/>
    <p:sldId id="347" r:id="rId22"/>
    <p:sldId id="364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3" r:id="rId34"/>
    <p:sldId id="361" r:id="rId35"/>
  </p:sldIdLst>
  <p:sldSz cx="9144000" cy="6858000" type="screen4x3"/>
  <p:notesSz cx="7315200" cy="9601200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3399"/>
    <a:srgbClr val="E45ECA"/>
    <a:srgbClr val="F74BE3"/>
    <a:srgbClr val="33CC33"/>
    <a:srgbClr val="9751CB"/>
    <a:srgbClr val="F5FCFD"/>
    <a:srgbClr val="E9F8FB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858" autoAdjust="0"/>
    <p:restoredTop sz="94549" autoAdjust="0"/>
  </p:normalViewPr>
  <p:slideViewPr>
    <p:cSldViewPr snapToGrid="0" showGuides="1">
      <p:cViewPr>
        <p:scale>
          <a:sx n="150" d="100"/>
          <a:sy n="150" d="100"/>
        </p:scale>
        <p:origin x="-1112" y="-28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3.xml"/><Relationship Id="rId2" Type="http://schemas.openxmlformats.org/officeDocument/2006/relationships/slide" Target="slides/slide24.xml"/><Relationship Id="rId3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71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11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12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13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14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16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17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18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19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648B7-73BB-40FF-9632-1146E47CB030}" type="slidenum">
              <a:rPr lang="en-US"/>
              <a:pPr/>
              <a:t>20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21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2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648B7-73BB-40FF-9632-1146E47CB030}" type="slidenum">
              <a:rPr lang="en-US"/>
              <a:pPr/>
              <a:t>22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89390-A4EC-48EF-BF91-B75BA0D72483}" type="slidenum">
              <a:rPr lang="en-US"/>
              <a:pPr/>
              <a:t>23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24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25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26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27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28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29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30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31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3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6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7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795851" y="6515100"/>
            <a:ext cx="12973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 3W.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9236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22, 2012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64" r:id="rId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7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5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tags" Target="../tags/tag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231841" y="1803665"/>
            <a:ext cx="8680318" cy="324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6600" kern="0" dirty="0" smtClean="0">
                <a:solidFill>
                  <a:schemeClr val="tx2"/>
                </a:solidFill>
                <a:latin typeface="Comic Sans MS" pitchFamily="66" charset="0"/>
              </a:rPr>
              <a:t>Relational Mapping</a:t>
            </a:r>
          </a:p>
          <a:p>
            <a:pPr algn="ctr">
              <a:defRPr/>
            </a:pP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Properties</a:t>
            </a:r>
          </a:p>
          <a:p>
            <a:pPr algn="ctr">
              <a:defRPr/>
            </a:pPr>
            <a:r>
              <a:rPr lang="en-US" sz="6600" kern="0" dirty="0" smtClean="0">
                <a:solidFill>
                  <a:schemeClr val="tx2"/>
                </a:solidFill>
                <a:latin typeface="Comic Sans MS" pitchFamily="66" charset="0"/>
              </a:rPr>
              <a:t>(Archery</a:t>
            </a:r>
            <a:r>
              <a:rPr lang="en-US" sz="6600" kern="0" dirty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)</a:t>
            </a:r>
            <a:endParaRPr lang="en-US" sz="6600" kern="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1" y="1739900"/>
            <a:ext cx="7988300" cy="4356100"/>
          </a:xfrm>
        </p:spPr>
        <p:txBody>
          <a:bodyPr/>
          <a:lstStyle/>
          <a:p>
            <a:endParaRPr lang="en-US" sz="4400" dirty="0"/>
          </a:p>
          <a:p>
            <a:r>
              <a:rPr lang="en-US" sz="4400" dirty="0">
                <a:solidFill>
                  <a:srgbClr val="0000FF"/>
                </a:solidFill>
              </a:rPr>
              <a:t>domain(g)</a:t>
            </a:r>
            <a:r>
              <a:rPr lang="en-US" sz="4400" dirty="0"/>
              <a:t> = </a:t>
            </a:r>
            <a:r>
              <a:rPr lang="en-US" sz="4400" dirty="0">
                <a:solidFill>
                  <a:srgbClr val="0000FF"/>
                </a:solidFill>
              </a:rPr>
              <a:t>all pairs of </a:t>
            </a:r>
            <a:r>
              <a:rPr lang="en-US" sz="4400" dirty="0" err="1">
                <a:solidFill>
                  <a:srgbClr val="0000FF"/>
                </a:solidFill>
              </a:rPr>
              <a:t>reals</a:t>
            </a:r>
            <a:endParaRPr lang="en-US" sz="4400" dirty="0">
              <a:solidFill>
                <a:srgbClr val="0000FF"/>
              </a:solidFill>
            </a:endParaRPr>
          </a:p>
          <a:p>
            <a:r>
              <a:rPr lang="en-US" sz="4400" dirty="0" err="1">
                <a:solidFill>
                  <a:srgbClr val="0000FF"/>
                </a:solidFill>
              </a:rPr>
              <a:t>codomain</a:t>
            </a:r>
            <a:r>
              <a:rPr lang="en-US" sz="4400" dirty="0">
                <a:solidFill>
                  <a:srgbClr val="0000FF"/>
                </a:solidFill>
              </a:rPr>
              <a:t>(g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= </a:t>
            </a:r>
            <a:r>
              <a:rPr lang="en-US" sz="4400" dirty="0">
                <a:solidFill>
                  <a:srgbClr val="0000FF"/>
                </a:solidFill>
              </a:rPr>
              <a:t>all </a:t>
            </a:r>
            <a:r>
              <a:rPr lang="en-US" sz="4400" dirty="0" err="1">
                <a:solidFill>
                  <a:srgbClr val="0000FF"/>
                </a:solidFill>
              </a:rPr>
              <a:t>reals</a:t>
            </a:r>
            <a:endParaRPr lang="en-US" sz="4400" dirty="0">
              <a:solidFill>
                <a:srgbClr val="0000FF"/>
              </a:solidFill>
            </a:endParaRPr>
          </a:p>
          <a:p>
            <a:r>
              <a:rPr lang="en-US" sz="4400" dirty="0"/>
              <a:t>But </a:t>
            </a:r>
            <a:r>
              <a:rPr lang="en-US" sz="4400" dirty="0">
                <a:solidFill>
                  <a:srgbClr val="0000FF"/>
                </a:solidFill>
              </a:rPr>
              <a:t>g</a:t>
            </a:r>
            <a:r>
              <a:rPr lang="en-US" sz="4400" dirty="0"/>
              <a:t> is </a:t>
            </a:r>
            <a:r>
              <a:rPr lang="en-US" sz="4400" dirty="0" smtClean="0">
                <a:solidFill>
                  <a:srgbClr val="FF0000"/>
                </a:solidFill>
              </a:rPr>
              <a:t>not total</a:t>
            </a:r>
            <a:r>
              <a:rPr lang="en-US" sz="4400" dirty="0" smtClean="0"/>
              <a:t>:</a:t>
            </a:r>
            <a:endParaRPr lang="en-US" sz="4400" dirty="0"/>
          </a:p>
          <a:p>
            <a:r>
              <a:rPr lang="en-US" sz="4400" dirty="0"/>
              <a:t>     </a:t>
            </a:r>
            <a:r>
              <a:rPr lang="en-US" sz="4400" dirty="0" smtClean="0">
                <a:solidFill>
                  <a:srgbClr val="0000FF"/>
                </a:solidFill>
              </a:rPr>
              <a:t>g(</a:t>
            </a:r>
            <a:r>
              <a:rPr lang="en-US" sz="4400" dirty="0" err="1" smtClean="0">
                <a:solidFill>
                  <a:srgbClr val="0000FF"/>
                </a:solidFill>
              </a:rPr>
              <a:t>r,r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not defined</a:t>
            </a:r>
            <a:endParaRPr lang="en-US" sz="4400" dirty="0">
              <a:solidFill>
                <a:srgbClr val="0000FF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366725"/>
              </p:ext>
            </p:extLst>
          </p:nvPr>
        </p:nvGraphicFramePr>
        <p:xfrm>
          <a:off x="2206625" y="604838"/>
          <a:ext cx="4733925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1104900" imgH="508000" progId="Equation.DSMT4">
                  <p:embed/>
                </p:oleObj>
              </mc:Choice>
              <mc:Fallback>
                <p:oleObj name="Equation" r:id="rId5" imgW="11049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6625" y="604838"/>
                        <a:ext cx="4733925" cy="217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426140"/>
              </p:ext>
            </p:extLst>
          </p:nvPr>
        </p:nvGraphicFramePr>
        <p:xfrm>
          <a:off x="2458199" y="177802"/>
          <a:ext cx="4188140" cy="96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7" imgW="939800" imgH="215900" progId="Equation.DSMT4">
                  <p:embed/>
                </p:oleObj>
              </mc:Choice>
              <mc:Fallback>
                <p:oleObj name="Equation" r:id="rId7" imgW="939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8199" y="177802"/>
                        <a:ext cx="4188140" cy="96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50743754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3200" y="2743215"/>
            <a:ext cx="8712200" cy="3683000"/>
          </a:xfrm>
        </p:spPr>
        <p:txBody>
          <a:bodyPr/>
          <a:lstStyle/>
          <a:p>
            <a:r>
              <a:rPr lang="en-US" sz="4400" dirty="0" smtClean="0"/>
              <a:t>where 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, g </a:t>
            </a:r>
            <a:r>
              <a:rPr lang="en-US" sz="4400" dirty="0" smtClean="0">
                <a:solidFill>
                  <a:srgbClr val="000000"/>
                </a:solidFill>
              </a:rPr>
              <a:t>have the</a:t>
            </a:r>
            <a:endParaRPr lang="en-US" sz="4400" dirty="0" smtClean="0">
              <a:solidFill>
                <a:srgbClr val="A60FB7"/>
              </a:solidFill>
            </a:endParaRPr>
          </a:p>
          <a:p>
            <a:r>
              <a:rPr lang="en-US" sz="4400" dirty="0" smtClean="0">
                <a:solidFill>
                  <a:srgbClr val="9751CB"/>
                </a:solidFill>
              </a:rPr>
              <a:t>same graph, different domains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</a:rPr>
              <a:t>g</a:t>
            </a:r>
            <a:r>
              <a:rPr lang="en-US" sz="5400" baseline="-25000" dirty="0">
                <a:solidFill>
                  <a:srgbClr val="0000FF"/>
                </a:solidFill>
              </a:rPr>
              <a:t>0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total</a:t>
            </a:r>
          </a:p>
          <a:p>
            <a:endParaRPr lang="en-US" sz="4400" dirty="0" smtClean="0">
              <a:solidFill>
                <a:srgbClr val="9751CB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806499"/>
              </p:ext>
            </p:extLst>
          </p:nvPr>
        </p:nvGraphicFramePr>
        <p:xfrm>
          <a:off x="1947491" y="626521"/>
          <a:ext cx="4918975" cy="211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26" name="Equation" r:id="rId5" imgW="1181100" imgH="508000" progId="Equation.DSMT4">
                  <p:embed/>
                </p:oleObj>
              </mc:Choice>
              <mc:Fallback>
                <p:oleObj name="Equation" r:id="rId5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7491" y="626521"/>
                        <a:ext cx="4918975" cy="211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494331"/>
              </p:ext>
            </p:extLst>
          </p:nvPr>
        </p:nvGraphicFramePr>
        <p:xfrm>
          <a:off x="2940057" y="82556"/>
          <a:ext cx="3198848" cy="1246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27" name="Equation" r:id="rId7" imgW="749300" imgH="292100" progId="Equation.DSMT4">
                  <p:embed/>
                </p:oleObj>
              </mc:Choice>
              <mc:Fallback>
                <p:oleObj name="Equation" r:id="rId7" imgW="749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40057" y="82556"/>
                        <a:ext cx="3198848" cy="1246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779263"/>
              </p:ext>
            </p:extLst>
          </p:nvPr>
        </p:nvGraphicFramePr>
        <p:xfrm>
          <a:off x="2198160" y="2565410"/>
          <a:ext cx="6615640" cy="1293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28" name="Equation" r:id="rId9" imgW="1689100" imgH="330200" progId="Equation.3">
                  <p:embed/>
                </p:oleObj>
              </mc:Choice>
              <mc:Fallback>
                <p:oleObj name="Equation" r:id="rId9" imgW="16891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98160" y="2565410"/>
                        <a:ext cx="6615640" cy="1293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76453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0976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60" name="AutoShape 10"/>
          <p:cNvCxnSpPr>
            <a:cxnSpLocks noChangeShapeType="1"/>
            <a:stCxn id="41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61" name="Oval 21"/>
          <p:cNvSpPr>
            <a:spLocks noChangeArrowheads="1"/>
          </p:cNvSpPr>
          <p:nvPr/>
        </p:nvSpPr>
        <p:spPr bwMode="auto">
          <a:xfrm>
            <a:off x="7021576" y="3054604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 thruBlk="1"/>
      </p:transition>
    </mc:Choice>
    <mc:Fallback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143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60" name="AutoShape 10"/>
          <p:cNvCxnSpPr>
            <a:cxnSpLocks noChangeShapeType="1"/>
            <a:stCxn id="41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61" name="Oval 21"/>
          <p:cNvSpPr>
            <a:spLocks noChangeArrowheads="1"/>
          </p:cNvSpPr>
          <p:nvPr/>
        </p:nvSpPr>
        <p:spPr bwMode="auto">
          <a:xfrm>
            <a:off x="7021576" y="3054604"/>
            <a:ext cx="157163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143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60" name="AutoShape 10"/>
          <p:cNvCxnSpPr>
            <a:cxnSpLocks noChangeShapeType="1"/>
            <a:stCxn id="41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710267"/>
            <a:ext cx="6522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R is a surjection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15520" y="245534"/>
            <a:ext cx="4555063" cy="1007533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endParaRPr 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136575"/>
              </p:ext>
            </p:extLst>
          </p:nvPr>
        </p:nvGraphicFramePr>
        <p:xfrm>
          <a:off x="2497666" y="2725082"/>
          <a:ext cx="3922183" cy="2039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48" name="Equation" r:id="rId3" imgW="635000" imgH="330200" progId="Equation.DSMT4">
                  <p:embed/>
                </p:oleObj>
              </mc:Choice>
              <mc:Fallback>
                <p:oleObj name="Equation" r:id="rId3" imgW="6350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7666" y="2725082"/>
                        <a:ext cx="3922183" cy="2039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37625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66811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25400">
            <a:solidFill>
              <a:srgbClr val="FF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64687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25400">
            <a:solidFill>
              <a:srgbClr val="FF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64687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433163" y="2048392"/>
            <a:ext cx="2198733" cy="4140200"/>
            <a:chOff x="6474133" y="1966452"/>
            <a:chExt cx="2198733" cy="4140200"/>
          </a:xfrm>
        </p:grpSpPr>
        <p:grpSp>
          <p:nvGrpSpPr>
            <p:cNvPr id="3" name="Group 2"/>
            <p:cNvGrpSpPr/>
            <p:nvPr/>
          </p:nvGrpSpPr>
          <p:grpSpPr>
            <a:xfrm>
              <a:off x="6474133" y="1966452"/>
              <a:ext cx="2198733" cy="4140200"/>
              <a:chOff x="6441358" y="2072968"/>
              <a:chExt cx="2198733" cy="4140200"/>
            </a:xfrm>
          </p:grpSpPr>
          <p:sp>
            <p:nvSpPr>
              <p:cNvPr id="154648" name="Oval 24"/>
              <p:cNvSpPr>
                <a:spLocks noChangeArrowheads="1"/>
              </p:cNvSpPr>
              <p:nvPr/>
            </p:nvSpPr>
            <p:spPr bwMode="auto">
              <a:xfrm>
                <a:off x="6441358" y="2072968"/>
                <a:ext cx="1295400" cy="4140200"/>
              </a:xfrm>
              <a:prstGeom prst="ellipse">
                <a:avLst/>
              </a:prstGeom>
              <a:solidFill>
                <a:srgbClr val="F0A6E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32" name="Text Box 23"/>
              <p:cNvSpPr txBox="1">
                <a:spLocks noChangeArrowheads="1"/>
              </p:cNvSpPr>
              <p:nvPr/>
            </p:nvSpPr>
            <p:spPr bwMode="auto">
              <a:xfrm>
                <a:off x="7921625" y="3411538"/>
                <a:ext cx="718466" cy="11079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600" dirty="0">
                    <a:solidFill>
                      <a:srgbClr val="0000FF"/>
                    </a:solidFill>
                    <a:latin typeface="Comic Sans MS" pitchFamily="66" charset="0"/>
                    <a:cs typeface="Comic Sans MS"/>
                  </a:rPr>
                  <a:t>B</a:t>
                </a:r>
              </a:p>
            </p:txBody>
          </p:sp>
        </p:grpSp>
        <p:sp>
          <p:nvSpPr>
            <p:cNvPr id="154642" name="Oval 18"/>
            <p:cNvSpPr>
              <a:spLocks noChangeArrowheads="1"/>
            </p:cNvSpPr>
            <p:nvPr/>
          </p:nvSpPr>
          <p:spPr bwMode="auto">
            <a:xfrm>
              <a:off x="6890775" y="2585884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4" name="Oval 20"/>
            <p:cNvSpPr>
              <a:spLocks noChangeArrowheads="1"/>
            </p:cNvSpPr>
            <p:nvPr/>
          </p:nvSpPr>
          <p:spPr bwMode="auto">
            <a:xfrm>
              <a:off x="6979675" y="4147984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5" name="Oval 21"/>
            <p:cNvSpPr>
              <a:spLocks noChangeArrowheads="1"/>
            </p:cNvSpPr>
            <p:nvPr/>
          </p:nvSpPr>
          <p:spPr bwMode="auto">
            <a:xfrm>
              <a:off x="7170175" y="3563784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6" name="Oval 22"/>
            <p:cNvSpPr>
              <a:spLocks noChangeArrowheads="1"/>
            </p:cNvSpPr>
            <p:nvPr/>
          </p:nvSpPr>
          <p:spPr bwMode="auto">
            <a:xfrm>
              <a:off x="7195575" y="4884584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7" name="Oval 23"/>
            <p:cNvSpPr>
              <a:spLocks noChangeArrowheads="1"/>
            </p:cNvSpPr>
            <p:nvPr/>
          </p:nvSpPr>
          <p:spPr bwMode="auto">
            <a:xfrm>
              <a:off x="7182875" y="5608484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3396" y="2095500"/>
            <a:ext cx="1938804" cy="3860800"/>
            <a:chOff x="423396" y="2095500"/>
            <a:chExt cx="1938804" cy="3860800"/>
          </a:xfrm>
        </p:grpSpPr>
        <p:grpSp>
          <p:nvGrpSpPr>
            <p:cNvPr id="2" name="Group 1"/>
            <p:cNvGrpSpPr/>
            <p:nvPr/>
          </p:nvGrpSpPr>
          <p:grpSpPr>
            <a:xfrm>
              <a:off x="423396" y="2095500"/>
              <a:ext cx="1938804" cy="3860800"/>
              <a:chOff x="423396" y="2095500"/>
              <a:chExt cx="1938804" cy="3860800"/>
            </a:xfrm>
          </p:grpSpPr>
          <p:sp>
            <p:nvSpPr>
              <p:cNvPr id="154643" name="Oval 19"/>
              <p:cNvSpPr>
                <a:spLocks noChangeArrowheads="1"/>
              </p:cNvSpPr>
              <p:nvPr/>
            </p:nvSpPr>
            <p:spPr bwMode="auto">
              <a:xfrm>
                <a:off x="1270000" y="2095500"/>
                <a:ext cx="1092200" cy="3860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31" name="Text Box 22"/>
              <p:cNvSpPr txBox="1">
                <a:spLocks noChangeArrowheads="1"/>
              </p:cNvSpPr>
              <p:nvPr/>
            </p:nvSpPr>
            <p:spPr bwMode="auto">
              <a:xfrm>
                <a:off x="423396" y="3348040"/>
                <a:ext cx="803425" cy="11079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6600" dirty="0">
                    <a:solidFill>
                      <a:srgbClr val="0000FF"/>
                    </a:solidFill>
                    <a:latin typeface="Comic Sans MS" pitchFamily="66" charset="0"/>
                    <a:cs typeface="Comic Sans MS"/>
                  </a:rPr>
                  <a:t>A</a:t>
                </a:r>
              </a:p>
            </p:txBody>
          </p:sp>
        </p:grpSp>
        <p:sp>
          <p:nvSpPr>
            <p:cNvPr id="154638" name="Oval 14"/>
            <p:cNvSpPr>
              <a:spLocks noChangeArrowheads="1"/>
            </p:cNvSpPr>
            <p:nvPr/>
          </p:nvSpPr>
          <p:spPr bwMode="auto">
            <a:xfrm>
              <a:off x="1701800" y="3175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39" name="Oval 15"/>
            <p:cNvSpPr>
              <a:spLocks noChangeArrowheads="1"/>
            </p:cNvSpPr>
            <p:nvPr/>
          </p:nvSpPr>
          <p:spPr bwMode="auto">
            <a:xfrm>
              <a:off x="1705432" y="39061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0" name="Oval 16"/>
            <p:cNvSpPr>
              <a:spLocks noChangeArrowheads="1"/>
            </p:cNvSpPr>
            <p:nvPr/>
          </p:nvSpPr>
          <p:spPr bwMode="auto">
            <a:xfrm>
              <a:off x="1765300" y="46482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1" name="Oval 17"/>
            <p:cNvSpPr>
              <a:spLocks noChangeArrowheads="1"/>
            </p:cNvSpPr>
            <p:nvPr/>
          </p:nvSpPr>
          <p:spPr bwMode="auto">
            <a:xfrm>
              <a:off x="1778000" y="52197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51" name="Oval 27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</p:grp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bijection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64378" y="1439957"/>
            <a:ext cx="40639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omic Sans MS" pitchFamily="66" charset="0"/>
                <a:cs typeface="Comic Sans MS"/>
              </a:rPr>
              <a:t>exactly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out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4902014" y="1428004"/>
            <a:ext cx="35782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omic Sans MS" pitchFamily="66" charset="0"/>
                <a:cs typeface="Comic Sans MS"/>
              </a:rPr>
              <a:t>exactly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1 arrow in</a:t>
            </a:r>
            <a:endParaRPr lang="en-US" sz="3200" dirty="0">
              <a:solidFill>
                <a:srgbClr val="008000"/>
              </a:solidFill>
              <a:latin typeface="Comic Sans MS" pitchFamily="66" charset="0"/>
              <a:cs typeface="Comic Sans M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49425" y="2679700"/>
            <a:ext cx="5397500" cy="3098800"/>
            <a:chOff x="1749425" y="2679700"/>
            <a:chExt cx="5397500" cy="3098800"/>
          </a:xfrm>
        </p:grpSpPr>
        <p:cxnSp>
          <p:nvCxnSpPr>
            <p:cNvPr id="154632" name="AutoShape 8"/>
            <p:cNvCxnSpPr>
              <a:cxnSpLocks noChangeShapeType="1"/>
            </p:cNvCxnSpPr>
            <p:nvPr/>
          </p:nvCxnSpPr>
          <p:spPr bwMode="auto">
            <a:xfrm>
              <a:off x="1851025" y="26797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3" name="AutoShape 9"/>
            <p:cNvCxnSpPr>
              <a:cxnSpLocks noChangeShapeType="1"/>
            </p:cNvCxnSpPr>
            <p:nvPr/>
          </p:nvCxnSpPr>
          <p:spPr bwMode="auto">
            <a:xfrm flipV="1">
              <a:off x="1749425" y="2768600"/>
              <a:ext cx="5118100" cy="5207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4" name="AutoShape 10"/>
            <p:cNvCxnSpPr>
              <a:cxnSpLocks noChangeShapeType="1"/>
            </p:cNvCxnSpPr>
            <p:nvPr/>
          </p:nvCxnSpPr>
          <p:spPr bwMode="auto">
            <a:xfrm>
              <a:off x="1851025" y="39878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6" name="AutoShape 12"/>
            <p:cNvCxnSpPr>
              <a:cxnSpLocks noChangeShapeType="1"/>
            </p:cNvCxnSpPr>
            <p:nvPr/>
          </p:nvCxnSpPr>
          <p:spPr bwMode="auto">
            <a:xfrm flipV="1">
              <a:off x="1851025" y="43180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5" name="AutoShape 11"/>
            <p:cNvCxnSpPr>
              <a:cxnSpLocks noChangeShapeType="1"/>
            </p:cNvCxnSpPr>
            <p:nvPr/>
          </p:nvCxnSpPr>
          <p:spPr bwMode="auto">
            <a:xfrm>
              <a:off x="1851025" y="4699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3398642" y="1900897"/>
            <a:ext cx="1787874" cy="769441"/>
            <a:chOff x="3398642" y="1900897"/>
            <a:chExt cx="1787874" cy="769441"/>
          </a:xfrm>
        </p:grpSpPr>
        <p:sp>
          <p:nvSpPr>
            <p:cNvPr id="5" name="TextBox 4"/>
            <p:cNvSpPr txBox="1"/>
            <p:nvPr/>
          </p:nvSpPr>
          <p:spPr>
            <a:xfrm>
              <a:off x="3398642" y="1900897"/>
              <a:ext cx="15098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f( ) =</a:t>
              </a:r>
            </a:p>
          </p:txBody>
        </p:sp>
        <p:sp>
          <p:nvSpPr>
            <p:cNvPr id="33" name="Oval 17"/>
            <p:cNvSpPr>
              <a:spLocks noChangeArrowheads="1"/>
            </p:cNvSpPr>
            <p:nvPr/>
          </p:nvSpPr>
          <p:spPr bwMode="auto">
            <a:xfrm>
              <a:off x="3937819" y="2225777"/>
              <a:ext cx="240891" cy="224093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34" name="Oval 22"/>
            <p:cNvSpPr>
              <a:spLocks noChangeArrowheads="1"/>
            </p:cNvSpPr>
            <p:nvPr/>
          </p:nvSpPr>
          <p:spPr bwMode="auto">
            <a:xfrm>
              <a:off x="4955458" y="2193822"/>
              <a:ext cx="231058" cy="247855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3776346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0932" y="228071"/>
            <a:ext cx="7120467" cy="999595"/>
          </a:xfrm>
        </p:spPr>
        <p:txBody>
          <a:bodyPr/>
          <a:lstStyle/>
          <a:p>
            <a:r>
              <a:rPr lang="en-US" dirty="0"/>
              <a:t>Binary relation </a:t>
            </a:r>
            <a:r>
              <a:rPr lang="en-US" dirty="0">
                <a:solidFill>
                  <a:srgbClr val="0033CC"/>
                </a:solidFill>
              </a:rPr>
              <a:t>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dirty="0">
                <a:solidFill>
                  <a:srgbClr val="0033CC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2273300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1676400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dirty="0" err="1">
                <a:latin typeface="Comic Sans MS" pitchFamily="66" charset="0"/>
              </a:rPr>
              <a:t>codomain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/>
          <p:nvPr/>
        </p:nvGrpSpPr>
        <p:grpSpPr>
          <a:xfrm>
            <a:off x="6316822" y="2394560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3" name="Group 39"/>
          <p:cNvGrpSpPr/>
          <p:nvPr/>
        </p:nvGrpSpPr>
        <p:grpSpPr>
          <a:xfrm>
            <a:off x="6305452" y="3049655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3"/>
          <p:cNvGrpSpPr/>
          <p:nvPr/>
        </p:nvGrpSpPr>
        <p:grpSpPr>
          <a:xfrm>
            <a:off x="6362321" y="3980426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6"/>
          <p:cNvGrpSpPr/>
          <p:nvPr/>
        </p:nvGrpSpPr>
        <p:grpSpPr>
          <a:xfrm>
            <a:off x="6378240" y="4953517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4"/>
          <p:cNvGrpSpPr/>
          <p:nvPr/>
        </p:nvGrpSpPr>
        <p:grpSpPr>
          <a:xfrm>
            <a:off x="2667000" y="3340100"/>
            <a:ext cx="3810000" cy="3075166"/>
            <a:chOff x="2667000" y="3340100"/>
            <a:chExt cx="3810000" cy="3075166"/>
          </a:xfrm>
        </p:grpSpPr>
        <p:grpSp>
          <p:nvGrpSpPr>
            <p:cNvPr id="7" name="Group 40"/>
            <p:cNvGrpSpPr/>
            <p:nvPr/>
          </p:nvGrpSpPr>
          <p:grpSpPr>
            <a:xfrm>
              <a:off x="2667000" y="3340100"/>
              <a:ext cx="3810000" cy="1981200"/>
              <a:chOff x="2667000" y="3340100"/>
              <a:chExt cx="3810000" cy="1981200"/>
            </a:xfrm>
          </p:grpSpPr>
          <p:sp>
            <p:nvSpPr>
              <p:cNvPr id="663564" name="Line 12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657600" cy="15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5" name="Line 13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810000" cy="19812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6" name="Line 14"/>
              <p:cNvSpPr>
                <a:spLocks noChangeShapeType="1"/>
              </p:cNvSpPr>
              <p:nvPr/>
            </p:nvSpPr>
            <p:spPr bwMode="auto">
              <a:xfrm>
                <a:off x="2760828" y="5275580"/>
                <a:ext cx="3622343" cy="4571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666143" y="5707380"/>
              <a:ext cx="1811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Comic Sans MS" pitchFamily="66" charset="0"/>
                </a:rPr>
                <a:t>arrows</a:t>
              </a:r>
              <a:endParaRPr lang="en-US" sz="4000" dirty="0">
                <a:latin typeface="Comic Sans MS" pitchFamily="66" charset="0"/>
              </a:endParaRPr>
            </a:p>
          </p:txBody>
        </p:sp>
      </p:grp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bij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19514" y="1465697"/>
            <a:ext cx="8067636" cy="448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A </a:t>
            </a:r>
            <a:r>
              <a:rPr lang="en-US" sz="6000" dirty="0" err="1" smtClean="0">
                <a:latin typeface="Comic Sans MS" pitchFamily="66" charset="0"/>
                <a:cs typeface="Comic Sans MS"/>
              </a:rPr>
              <a:t>bijection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from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=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pPr algn="ctr"/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859069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Finite</a:t>
            </a:r>
          </a:p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Cardinality</a:t>
            </a:r>
            <a:endParaRPr lang="en-US" sz="8000" kern="0" dirty="0" smtClean="0">
              <a:solidFill>
                <a:schemeClr val="tx2"/>
              </a:solidFill>
              <a:latin typeface="Comic Sans MS" pitchFamily="66" charset="0"/>
              <a:ea typeface="+mj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533032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bij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19514" y="1465697"/>
            <a:ext cx="8067636" cy="448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A </a:t>
            </a:r>
            <a:r>
              <a:rPr lang="en-US" sz="6000" dirty="0" err="1" smtClean="0">
                <a:latin typeface="Comic Sans MS" pitchFamily="66" charset="0"/>
                <a:cs typeface="Comic Sans MS"/>
              </a:rPr>
              <a:t>bijection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from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=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pPr algn="ctr"/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456092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</a:t>
            </a:r>
            <a:r>
              <a:rPr lang="en-US" dirty="0" smtClean="0">
                <a:solidFill>
                  <a:schemeClr val="tx1"/>
                </a:solidFill>
              </a:rPr>
              <a:t>e </a:t>
            </a:r>
            <a:r>
              <a:rPr lang="en-US" dirty="0">
                <a:solidFill>
                  <a:schemeClr val="tx1"/>
                </a:solidFill>
              </a:rPr>
              <a:t>of the </a:t>
            </a:r>
            <a:r>
              <a:rPr lang="en-US" dirty="0" smtClean="0">
                <a:solidFill>
                  <a:schemeClr val="tx1"/>
                </a:solidFill>
              </a:rPr>
              <a:t>power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694944" y="1536192"/>
            <a:ext cx="7754112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400" dirty="0" smtClean="0">
                <a:latin typeface="Comic Sans MS" pitchFamily="66" charset="0"/>
                <a:cs typeface="Comic Sans MS"/>
              </a:rPr>
              <a:t># subsets </a:t>
            </a:r>
            <a:r>
              <a:rPr lang="en-US" sz="4400" dirty="0">
                <a:latin typeface="Comic Sans MS" pitchFamily="66" charset="0"/>
                <a:cs typeface="Comic Sans MS"/>
              </a:rPr>
              <a:t>of 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a finite </a:t>
            </a:r>
            <a:r>
              <a:rPr lang="en-US" sz="4400" dirty="0">
                <a:latin typeface="Comic Sans MS" pitchFamily="66" charset="0"/>
                <a:cs typeface="Comic Sans MS"/>
              </a:rPr>
              <a:t>set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?</a:t>
            </a:r>
            <a:endParaRPr lang="en-US" sz="4400" dirty="0">
              <a:latin typeface="Comic Sans MS" pitchFamily="66" charset="0"/>
              <a:cs typeface="Comic Sans MS"/>
            </a:endParaRPr>
          </a:p>
          <a:p>
            <a:pPr algn="ctr"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(A)| </a:t>
            </a:r>
            <a:r>
              <a:rPr lang="en-US" sz="4000" dirty="0" smtClean="0">
                <a:latin typeface="Comic Sans MS" pitchFamily="66" charset="0"/>
                <a:cs typeface="Comic Sans MS"/>
              </a:rPr>
              <a:t>?</a:t>
            </a:r>
            <a:endParaRPr lang="en-US" sz="4000" dirty="0">
              <a:latin typeface="Comic Sans MS" pitchFamily="66" charset="0"/>
              <a:cs typeface="Comic Sans MS"/>
            </a:endParaRP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328618" y="3159188"/>
            <a:ext cx="851535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>
                <a:latin typeface="Comic Sans MS" pitchFamily="66" charset="0"/>
                <a:cs typeface="Comic Sans MS"/>
              </a:rPr>
              <a:t>for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800" dirty="0">
                <a:latin typeface="Comic Sans MS" pitchFamily="66" charset="0"/>
                <a:cs typeface="Comic Sans MS"/>
              </a:rPr>
              <a:t> 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{a, b, c}</a:t>
            </a:r>
            <a:r>
              <a:rPr lang="en-US" sz="4800" dirty="0">
                <a:latin typeface="Comic Sans MS" pitchFamily="66" charset="0"/>
                <a:cs typeface="Comic Sans MS"/>
              </a:rPr>
              <a:t>,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=</a:t>
            </a:r>
            <a:endParaRPr lang="en-US" sz="4800" dirty="0">
              <a:latin typeface="Comic Sans MS" pitchFamily="66" charset="0"/>
              <a:cs typeface="Comic Sans MS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{ </a:t>
            </a:r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Symbol" pitchFamily="18" charset="2"/>
              </a:rPr>
              <a:t>∅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Symbol" pitchFamily="18" charset="2"/>
              </a:rPr>
              <a:t>,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a,b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a,c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b,c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a,b,c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 }</a:t>
            </a:r>
            <a:endParaRPr lang="en-US" sz="48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84862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112000" cy="1092200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pow</a:t>
            </a:r>
            <a:r>
              <a:rPr lang="en-US" sz="3200" dirty="0" smtClean="0">
                <a:solidFill>
                  <a:srgbClr val="0000FF"/>
                </a:solidFill>
              </a:rPr>
              <a:t>(A) </a:t>
            </a:r>
            <a:r>
              <a:rPr lang="en-US" sz="3200" dirty="0" err="1" smtClean="0"/>
              <a:t>bijection</a:t>
            </a:r>
            <a:r>
              <a:rPr lang="en-US" sz="3200" dirty="0" smtClean="0"/>
              <a:t> to bit-strings</a:t>
            </a:r>
            <a:endParaRPr lang="en-US" sz="3200" dirty="0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389349" y="1464770"/>
            <a:ext cx="8343277" cy="82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A	: 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 {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0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1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2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3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4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</a:t>
            </a:r>
            <a:r>
              <a:rPr lang="en-US" sz="4800" dirty="0">
                <a:latin typeface="Comic Sans MS" pitchFamily="66" charset="0"/>
                <a:cs typeface="Comic Sans MS"/>
              </a:rPr>
              <a:t>…  ,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n-1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}</a:t>
            </a:r>
            <a:endParaRPr lang="en-US" sz="4800" dirty="0">
              <a:latin typeface="Comic Sans MS" pitchFamily="66" charset="0"/>
              <a:cs typeface="Comic Sans MS"/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33400" y="3101962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string:</a:t>
            </a:r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  <a:cs typeface="Comic Sans MS"/>
              </a:rPr>
              <a:t>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1    0   1   1  0   …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1</a:t>
            </a: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213217" y="2410382"/>
            <a:ext cx="87021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3600" dirty="0">
                <a:latin typeface="Comic Sans MS"/>
                <a:cs typeface="Comic Sans MS"/>
              </a:rPr>
              <a:t>	</a:t>
            </a:r>
            <a:r>
              <a:rPr lang="en-US" sz="4400" dirty="0">
                <a:latin typeface="Comic Sans MS" pitchFamily="66" charset="0"/>
                <a:cs typeface="Comic Sans MS"/>
              </a:rPr>
              <a:t>subset: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0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    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2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3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 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…  ,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n-1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228599" y="4100514"/>
            <a:ext cx="86582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this defines a </a:t>
            </a:r>
            <a:r>
              <a:rPr lang="en-US" sz="4400" dirty="0" err="1">
                <a:solidFill>
                  <a:schemeClr val="tx2"/>
                </a:solidFill>
                <a:latin typeface="Comic Sans MS" pitchFamily="66" charset="0"/>
                <a:cs typeface="Comic Sans MS"/>
              </a:rPr>
              <a:t>bijection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, 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so</a:t>
            </a:r>
          </a:p>
          <a:p>
            <a:pPr algn="ctr">
              <a:tabLst>
                <a:tab pos="1366838" algn="l"/>
              </a:tabLst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#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-bit strings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=</a:t>
            </a:r>
            <a:r>
              <a:rPr lang="en-US" sz="4800" i="1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pow(A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)|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602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4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0" autoUpdateAnimBg="0"/>
      <p:bldP spid="340999" grpId="0"/>
      <p:bldP spid="34100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806" y="304799"/>
            <a:ext cx="7696200" cy="1123167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pow(A</a:t>
            </a:r>
            <a:r>
              <a:rPr lang="en-US" sz="3200" dirty="0" smtClean="0">
                <a:solidFill>
                  <a:srgbClr val="0000FF"/>
                </a:solidFill>
              </a:rPr>
              <a:t>) </a:t>
            </a:r>
            <a:r>
              <a:rPr lang="en-US" sz="3200" dirty="0" err="1" smtClean="0"/>
              <a:t>bijection</a:t>
            </a:r>
            <a:r>
              <a:rPr lang="en-US" sz="3200" dirty="0" smtClean="0"/>
              <a:t> to</a:t>
            </a:r>
            <a:r>
              <a:rPr lang="en-US" sz="32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3200" dirty="0" smtClean="0"/>
              <a:t>bit-strings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15855" y="1720354"/>
            <a:ext cx="881541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  <a:cs typeface="Comic Sans MS"/>
              </a:rPr>
              <a:t>every computer scientist</a:t>
            </a:r>
          </a:p>
          <a:p>
            <a:r>
              <a:rPr lang="en-US" sz="5400" dirty="0" smtClean="0">
                <a:latin typeface="Comic Sans MS" pitchFamily="66" charset="0"/>
                <a:cs typeface="Comic Sans MS"/>
              </a:rPr>
              <a:t>knows #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</a:t>
            </a:r>
            <a:r>
              <a:rPr lang="en-US" sz="5400" dirty="0" smtClean="0">
                <a:latin typeface="Comic Sans MS" pitchFamily="66" charset="0"/>
                <a:cs typeface="Comic Sans MS"/>
              </a:rPr>
              <a:t>-bit strings, so</a:t>
            </a:r>
            <a:endParaRPr lang="en-US" sz="6600" i="1" dirty="0" smtClean="0">
              <a:latin typeface="Comic Sans MS" pitchFamily="66" charset="0"/>
              <a:cs typeface="Comic Sans MS"/>
            </a:endParaRPr>
          </a:p>
          <a:p>
            <a:r>
              <a:rPr lang="en-US" sz="4400" dirty="0" err="1" smtClean="0">
                <a:latin typeface="Comic Sans MS" pitchFamily="66" charset="0"/>
                <a:cs typeface="Comic Sans MS"/>
              </a:rPr>
              <a:t>Corrolary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:</a:t>
            </a:r>
          </a:p>
          <a:p>
            <a:pPr algn="ctr"/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(A)| =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endParaRPr lang="en-US" sz="7200" i="1" baseline="30000" dirty="0">
              <a:latin typeface="Comic Sans MS" pitchFamily="66" charset="0"/>
              <a:cs typeface="Comic Sans MS"/>
            </a:endParaRPr>
          </a:p>
        </p:txBody>
      </p:sp>
      <p:sp useBgFill="1">
        <p:nvSpPr>
          <p:cNvPr id="2" name="TextBox 1"/>
          <p:cNvSpPr txBox="1"/>
          <p:nvPr/>
        </p:nvSpPr>
        <p:spPr>
          <a:xfrm>
            <a:off x="7021871" y="4416345"/>
            <a:ext cx="1153681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7200" baseline="30000" dirty="0">
                <a:solidFill>
                  <a:srgbClr val="0000FF"/>
                </a:solidFill>
                <a:latin typeface="Comic Sans MS"/>
                <a:cs typeface="Comic Sans MS"/>
              </a:rPr>
              <a:t>|A</a:t>
            </a:r>
            <a:r>
              <a:rPr lang="en-US" sz="7200" baseline="30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4185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889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</a:t>
            </a:r>
            <a:r>
              <a:rPr lang="en-US" sz="4000" b="1" dirty="0" smtClean="0">
                <a:solidFill>
                  <a:srgbClr val="7030A0"/>
                </a:solidFill>
                <a:latin typeface="Comic Sans MS" pitchFamily="66" charset="0"/>
                <a:cs typeface="Comic Sans MS"/>
                <a:sym typeface="Euclid Symbol" pitchFamily="18" charset="2"/>
              </a:rPr>
              <a:t>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 &amp; </a:t>
            </a:r>
            <a:r>
              <a:rPr lang="en-US" sz="4400" dirty="0" err="1" smtClean="0">
                <a:solidFill>
                  <a:srgbClr val="0000FF"/>
                </a:solidFill>
              </a:rPr>
              <a:t>surjective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5864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out</a:t>
            </a:r>
          </a:p>
        </p:txBody>
      </p:sp>
      <p:cxnSp>
        <p:nvCxnSpPr>
          <p:cNvPr id="57" name="Straight Arrow Connector 56"/>
          <p:cNvCxnSpPr>
            <a:stCxn id="56" idx="6"/>
            <a:endCxn id="48" idx="2"/>
          </p:cNvCxnSpPr>
          <p:nvPr/>
        </p:nvCxnSpPr>
        <p:spPr>
          <a:xfrm>
            <a:off x="1864405" y="4344080"/>
            <a:ext cx="5298395" cy="72322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4277753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80" grpId="0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surj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511910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 function: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implies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#arrows.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surjection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endParaRPr lang="en-US" sz="6000" dirty="0" smtClean="0">
              <a:latin typeface="Comic Sans MS" pitchFamily="66" charset="0"/>
              <a:cs typeface="Comic Sans MS"/>
            </a:endParaRP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implies #arrows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|B|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.</a:t>
            </a:r>
            <a:endParaRPr lang="en-US" sz="6000" dirty="0">
              <a:latin typeface="Comic Sans MS" pitchFamily="66" charset="0"/>
              <a:cs typeface="Comic Sans MS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513987" y="1635063"/>
          <a:ext cx="338455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4" name="Equation" r:id="rId5" imgW="838200" imgH="203200" progId="Equation.DSMT4">
                  <p:embed/>
                </p:oleObj>
              </mc:Choice>
              <mc:Fallback>
                <p:oleObj name="Equation" r:id="rId5" imgW="838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987" y="1635063"/>
                        <a:ext cx="3384550" cy="820738"/>
                      </a:xfrm>
                      <a:prstGeom prst="rect">
                        <a:avLst/>
                      </a:prstGeom>
                      <a:solidFill>
                        <a:srgbClr val="BBBDE3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18708" y="3546963"/>
          <a:ext cx="389572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5" name="Equation" r:id="rId7" imgW="965200" imgH="203200" progId="Equation.3">
                  <p:embed/>
                </p:oleObj>
              </mc:Choice>
              <mc:Fallback>
                <p:oleObj name="Equation" r:id="rId7" imgW="965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08" y="3546963"/>
                        <a:ext cx="3895725" cy="820738"/>
                      </a:xfrm>
                      <a:prstGeom prst="rect">
                        <a:avLst/>
                      </a:prstGeom>
                      <a:solidFill>
                        <a:srgbClr val="BBBDE3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5714673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surj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378324"/>
            <a:ext cx="8402637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err="1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Surjective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function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381782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78451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6466432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grpSp>
        <p:nvGrpSpPr>
          <p:cNvPr id="4" name="Group 3"/>
          <p:cNvGrpSpPr/>
          <p:nvPr/>
        </p:nvGrpSpPr>
        <p:grpSpPr>
          <a:xfrm>
            <a:off x="3337450" y="2063137"/>
            <a:ext cx="2247900" cy="830263"/>
            <a:chOff x="3337450" y="2063137"/>
            <a:chExt cx="2247900" cy="830263"/>
          </a:xfrm>
        </p:grpSpPr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337450" y="2063137"/>
              <a:ext cx="22479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F</a:t>
              </a:r>
              <a:r>
                <a:rPr lang="en-US" sz="4800" dirty="0" smtClean="0">
                  <a:solidFill>
                    <a:srgbClr val="0000FF"/>
                  </a:solidFill>
                  <a:latin typeface="Comic Sans MS" pitchFamily="66" charset="0"/>
                </a:rPr>
                <a:t>(</a:t>
              </a:r>
              <a:r>
                <a:rPr lang="en-US" sz="4800" dirty="0" smtClean="0">
                  <a:latin typeface="Comic Sans MS" pitchFamily="66" charset="0"/>
                </a:rPr>
                <a:t> </a:t>
              </a: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)</a:t>
              </a:r>
              <a:r>
                <a:rPr lang="en-US" sz="4800" dirty="0">
                  <a:latin typeface="Comic Sans MS" pitchFamily="66" charset="0"/>
                </a:rPr>
                <a:t> =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3976686" y="2404980"/>
              <a:ext cx="246063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5022630" y="2365695"/>
              <a:ext cx="270823" cy="299184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inj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499718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total implies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#arrows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injection implies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     #arrows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|B|</a:t>
            </a:r>
            <a:endParaRPr lang="en-US" sz="6000" dirty="0">
              <a:latin typeface="Comic Sans MS" pitchFamily="66" charset="0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5014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inj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829830"/>
            <a:ext cx="855727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Total injective relation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pPr algn="ctr"/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  <a:r>
              <a:rPr lang="en-US" sz="8000" dirty="0" smtClean="0">
                <a:latin typeface="Comic Sans MS" pitchFamily="66" charset="0"/>
                <a:cs typeface="Comic Sans MS"/>
              </a:rPr>
              <a:t> </a:t>
            </a:r>
            <a:endParaRPr lang="en-US" sz="8000" dirty="0">
              <a:latin typeface="Comic Sans MS" pitchFamily="66" charset="0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56432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jection</a:t>
            </a:r>
            <a:r>
              <a:rPr lang="en-US" dirty="0" smtClean="0"/>
              <a:t>” relations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1730" y="1618189"/>
            <a:ext cx="8517467" cy="3618448"/>
          </a:xfrm>
        </p:spPr>
        <p:txBody>
          <a:bodyPr/>
          <a:lstStyle/>
          <a:p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err="1">
                <a:solidFill>
                  <a:srgbClr val="0000FF"/>
                </a:solidFill>
              </a:rPr>
              <a:t>bij</a:t>
            </a:r>
            <a:r>
              <a:rPr lang="en-US" sz="4800" dirty="0">
                <a:solidFill>
                  <a:srgbClr val="0000FF"/>
                </a:solidFill>
              </a:rPr>
              <a:t> B</a:t>
            </a:r>
            <a:r>
              <a:rPr lang="en-US" sz="4800" dirty="0"/>
              <a:t> ::= </a:t>
            </a:r>
            <a:r>
              <a:rPr lang="en-US" sz="4800" b="1" dirty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err="1">
                <a:solidFill>
                  <a:srgbClr val="0000FF"/>
                </a:solidFill>
                <a:latin typeface="Comic Sans MS"/>
              </a:rPr>
              <a:t>bijection:</a:t>
            </a:r>
            <a:r>
              <a:rPr lang="en-US" sz="4800" dirty="0" err="1">
                <a:solidFill>
                  <a:srgbClr val="0000FF"/>
                </a:solidFill>
              </a:rPr>
              <a:t>A</a:t>
            </a:r>
            <a:r>
              <a:rPr lang="en-US" sz="4800" dirty="0" err="1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>
                <a:solidFill>
                  <a:srgbClr val="0000FF"/>
                </a:solidFill>
              </a:rPr>
              <a:t>B</a:t>
            </a:r>
            <a:endParaRPr lang="en-US" sz="4800" dirty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err="1" smtClean="0">
                <a:solidFill>
                  <a:srgbClr val="0000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surj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func: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</a:endParaRPr>
          </a:p>
          <a:p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err="1" smtClean="0">
                <a:solidFill>
                  <a:srgbClr val="0000FF"/>
                </a:solidFill>
              </a:rPr>
              <a:t>inj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>
                <a:solidFill>
                  <a:srgbClr val="0000FF"/>
                </a:solidFill>
              </a:rPr>
              <a:t>B</a:t>
            </a:r>
            <a:r>
              <a:rPr lang="en-US" sz="4800" dirty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total in	j			                  </a:t>
            </a:r>
          </a:p>
          <a:p>
            <a:r>
              <a:rPr lang="en-US" sz="4800" dirty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                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relation: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  <a:latin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720889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Lemma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769730"/>
              </p:ext>
            </p:extLst>
          </p:nvPr>
        </p:nvGraphicFramePr>
        <p:xfrm>
          <a:off x="1065321" y="2455342"/>
          <a:ext cx="6369866" cy="1335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39" name="Equation" r:id="rId3" imgW="1574800" imgH="330200" progId="Equation.DSMT4">
                  <p:embed/>
                </p:oleObj>
              </mc:Choice>
              <mc:Fallback>
                <p:oleObj name="Equation" r:id="rId3" imgW="15748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5321" y="2455342"/>
                        <a:ext cx="6369866" cy="1335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496023"/>
              </p:ext>
            </p:extLst>
          </p:nvPr>
        </p:nvGraphicFramePr>
        <p:xfrm>
          <a:off x="1537876" y="1236133"/>
          <a:ext cx="5948772" cy="1310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40" name="Equation" r:id="rId5" imgW="1498600" imgH="330200" progId="Equation.DSMT4">
                  <p:embed/>
                </p:oleObj>
              </mc:Choice>
              <mc:Fallback>
                <p:oleObj name="Equation" r:id="rId5" imgW="14986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7876" y="1236133"/>
                        <a:ext cx="5948772" cy="1310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984399"/>
              </p:ext>
            </p:extLst>
          </p:nvPr>
        </p:nvGraphicFramePr>
        <p:xfrm>
          <a:off x="1263648" y="3766093"/>
          <a:ext cx="6261100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41" name="Equation" r:id="rId7" imgW="1473200" imgH="330200" progId="Equation.DSMT4">
                  <p:embed/>
                </p:oleObj>
              </mc:Choice>
              <mc:Fallback>
                <p:oleObj name="Equation" r:id="rId7" imgW="1473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63648" y="3766093"/>
                        <a:ext cx="6261100" cy="140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79571" y="5146006"/>
            <a:ext cx="4797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mic Sans MS" pitchFamily="66" charset="0"/>
                <a:cs typeface="Comic Sans MS"/>
              </a:rPr>
              <a:t>for </a:t>
            </a:r>
            <a:r>
              <a:rPr lang="en-US" sz="5400" dirty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077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“size”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14505"/>
            <a:ext cx="9144000" cy="1169691"/>
          </a:xfrm>
        </p:spPr>
        <p:txBody>
          <a:bodyPr anchor="t"/>
          <a:lstStyle/>
          <a:p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endParaRPr lang="en-US" sz="4800" dirty="0" smtClean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77032" y="1298289"/>
            <a:ext cx="8513084" cy="109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B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0" y="2267247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0" y="2352613"/>
            <a:ext cx="9144000" cy="120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|A|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|A|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|C|</a:t>
            </a:r>
            <a:endParaRPr lang="en-US" sz="4800" dirty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0" y="3316667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|A| </a:t>
            </a:r>
            <a:r>
              <a:rPr lang="en-US" sz="4800" kern="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|B|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=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endParaRPr kumimoji="0" 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0" y="3293300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A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4370" y="4264823"/>
            <a:ext cx="873525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this </a:t>
            </a:r>
            <a:r>
              <a:rPr lang="en-US" sz="5400" dirty="0" smtClean="0">
                <a:latin typeface="Comic Sans MS"/>
                <a:cs typeface="Comic Sans MS"/>
              </a:rPr>
              <a:t>last is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NOT</a:t>
            </a:r>
            <a:r>
              <a:rPr lang="en-US" sz="5400" dirty="0" smtClean="0">
                <a:latin typeface="Comic Sans MS"/>
                <a:cs typeface="Comic Sans MS"/>
              </a:rPr>
              <a:t> obvious: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Schroeder-Bernstein </a:t>
            </a:r>
            <a:r>
              <a:rPr lang="en-US" sz="5400" dirty="0" err="1" smtClean="0">
                <a:latin typeface="Comic Sans MS"/>
                <a:cs typeface="Comic Sans MS"/>
              </a:rPr>
              <a:t>Thm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559839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7" grpId="0"/>
      <p:bldP spid="9" grpId="0"/>
      <p:bldP spid="9" grpId="1"/>
      <p:bldP spid="8" grpId="0"/>
      <p:bldP spid="8" grpId="1"/>
      <p:bldP spid="10" grpId="0"/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429144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≤, ≥</a:t>
            </a:r>
            <a:r>
              <a:rPr lang="en-US" sz="3200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,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=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1 </a:t>
            </a:r>
            <a:r>
              <a:rPr lang="en-US" sz="3200" dirty="0">
                <a:latin typeface="Comic Sans MS" pitchFamily="66" charset="0"/>
              </a:rPr>
              <a:t>arrow</a:t>
            </a:r>
            <a:r>
              <a:rPr lang="en-US" sz="3200" dirty="0">
                <a:solidFill>
                  <a:srgbClr val="9933FF"/>
                </a:solidFill>
                <a:latin typeface="Comic Sans MS" pitchFamily="66" charset="0"/>
              </a:rPr>
              <a:t>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archery on relations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451260" y="1420359"/>
            <a:ext cx="3133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≤, ≥ </a:t>
            </a:r>
            <a:r>
              <a:rPr lang="en-US" sz="3200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,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=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1 </a:t>
            </a:r>
            <a:r>
              <a:rPr lang="en-US" sz="3200" dirty="0">
                <a:latin typeface="Comic Sans MS" pitchFamily="66" charset="0"/>
              </a:rPr>
              <a:t>arrow</a:t>
            </a:r>
            <a:r>
              <a:rPr lang="en-US" sz="3200" dirty="0">
                <a:solidFill>
                  <a:srgbClr val="9933FF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9933FF"/>
                </a:solidFill>
                <a:latin typeface="Comic Sans MS" pitchFamily="66" charset="0"/>
              </a:rPr>
              <a:t>in</a:t>
            </a:r>
            <a:endParaRPr lang="en-US" sz="3200" dirty="0">
              <a:solidFill>
                <a:srgbClr val="9933FF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8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32467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44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710267"/>
            <a:ext cx="4230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R is total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 smtClean="0">
              <a:latin typeface="Comic Sans MS" pitchFamily="66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166769"/>
              </p:ext>
            </p:extLst>
          </p:nvPr>
        </p:nvGraphicFramePr>
        <p:xfrm>
          <a:off x="2116666" y="2656416"/>
          <a:ext cx="4775200" cy="210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24" name="Equation" r:id="rId3" imgW="749300" imgH="330200" progId="Equation.DSMT4">
                  <p:embed/>
                </p:oleObj>
              </mc:Choice>
              <mc:Fallback>
                <p:oleObj name="Equation" r:id="rId3" imgW="7493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6666" y="2656416"/>
                        <a:ext cx="4775200" cy="210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15520" y="245534"/>
            <a:ext cx="4555063" cy="1007533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67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45174" y="1455739"/>
            <a:ext cx="46490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 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lvl="0"/>
            <a:r>
              <a:rPr lang="en-US" sz="4400" dirty="0" smtClean="0">
                <a:solidFill>
                  <a:srgbClr val="0000FF"/>
                </a:solidFill>
              </a:rPr>
              <a:t>total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rgbClr val="0000FF"/>
                </a:solidFill>
              </a:rPr>
              <a:t> function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archery</a:t>
            </a:r>
            <a:endParaRPr lang="en-US" sz="4400" dirty="0">
              <a:solidFill>
                <a:schemeClr val="tx1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436096" y="2019300"/>
            <a:ext cx="8216695" cy="4140200"/>
            <a:chOff x="436096" y="2019300"/>
            <a:chExt cx="8216695" cy="4140200"/>
          </a:xfrm>
        </p:grpSpPr>
        <p:sp>
          <p:nvSpPr>
            <p:cNvPr id="66" name="Oval 24"/>
            <p:cNvSpPr>
              <a:spLocks noChangeArrowheads="1"/>
            </p:cNvSpPr>
            <p:nvPr/>
          </p:nvSpPr>
          <p:spPr bwMode="auto">
            <a:xfrm>
              <a:off x="6527800" y="20193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5"/>
            <p:cNvSpPr>
              <a:spLocks noChangeArrowheads="1"/>
            </p:cNvSpPr>
            <p:nvPr/>
          </p:nvSpPr>
          <p:spPr bwMode="auto">
            <a:xfrm>
              <a:off x="1718132" y="38934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13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1282700" y="20828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3" name="Oval 16"/>
            <p:cNvSpPr>
              <a:spLocks noChangeArrowheads="1"/>
            </p:cNvSpPr>
            <p:nvPr/>
          </p:nvSpPr>
          <p:spPr bwMode="auto">
            <a:xfrm>
              <a:off x="1778000" y="46355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17"/>
            <p:cNvSpPr>
              <a:spLocks noChangeArrowheads="1"/>
            </p:cNvSpPr>
            <p:nvPr/>
          </p:nvSpPr>
          <p:spPr bwMode="auto">
            <a:xfrm>
              <a:off x="1790700" y="5207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436096" y="33353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83" name="Text Box 23"/>
            <p:cNvSpPr txBox="1">
              <a:spLocks noChangeArrowheads="1"/>
            </p:cNvSpPr>
            <p:nvPr/>
          </p:nvSpPr>
          <p:spPr bwMode="auto">
            <a:xfrm>
              <a:off x="7934325" y="33988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71" name="Oval 14"/>
            <p:cNvSpPr>
              <a:spLocks noChangeArrowheads="1"/>
            </p:cNvSpPr>
            <p:nvPr/>
          </p:nvSpPr>
          <p:spPr bwMode="auto">
            <a:xfrm>
              <a:off x="1714500" y="31623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18"/>
            <p:cNvSpPr>
              <a:spLocks noChangeArrowheads="1"/>
            </p:cNvSpPr>
            <p:nvPr/>
          </p:nvSpPr>
          <p:spPr bwMode="auto">
            <a:xfrm>
              <a:off x="6870700" y="26797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6959600" y="42418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7150100" y="36576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27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8"/>
            <p:cNvSpPr>
              <a:spLocks noChangeArrowheads="1"/>
            </p:cNvSpPr>
            <p:nvPr/>
          </p:nvSpPr>
          <p:spPr bwMode="auto">
            <a:xfrm>
              <a:off x="7023100" y="3158672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0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3632325" y="1508703"/>
              <a:ext cx="1732282" cy="5299639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7" name="AutoShape 8"/>
            <p:cNvCxnSpPr>
              <a:cxnSpLocks noChangeShapeType="1"/>
            </p:cNvCxnSpPr>
            <p:nvPr/>
          </p:nvCxnSpPr>
          <p:spPr bwMode="auto">
            <a:xfrm>
              <a:off x="1863725" y="2667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8" name="AutoShape 11"/>
            <p:cNvCxnSpPr>
              <a:cxnSpLocks noChangeShapeType="1"/>
            </p:cNvCxnSpPr>
            <p:nvPr/>
          </p:nvCxnSpPr>
          <p:spPr bwMode="auto">
            <a:xfrm>
              <a:off x="1863725" y="46863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9" name="AutoShape 12"/>
            <p:cNvCxnSpPr>
              <a:cxnSpLocks noChangeShapeType="1"/>
            </p:cNvCxnSpPr>
            <p:nvPr/>
          </p:nvCxnSpPr>
          <p:spPr bwMode="auto">
            <a:xfrm flipV="1">
              <a:off x="1863725" y="43053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89" name="AutoShape 9"/>
            <p:cNvCxnSpPr>
              <a:cxnSpLocks noChangeShapeType="1"/>
            </p:cNvCxnSpPr>
            <p:nvPr/>
          </p:nvCxnSpPr>
          <p:spPr bwMode="auto">
            <a:xfrm flipV="1">
              <a:off x="1898196" y="3767363"/>
              <a:ext cx="5217432" cy="192542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80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1701800" y="3902075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7175500" y="4978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23"/>
            <p:cNvSpPr>
              <a:spLocks noChangeArrowheads="1"/>
            </p:cNvSpPr>
            <p:nvPr/>
          </p:nvSpPr>
          <p:spPr bwMode="auto">
            <a:xfrm>
              <a:off x="7162800" y="5702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8"/>
            <p:cNvSpPr>
              <a:spLocks noChangeArrowheads="1"/>
            </p:cNvSpPr>
            <p:nvPr/>
          </p:nvSpPr>
          <p:spPr bwMode="auto">
            <a:xfrm>
              <a:off x="7129236" y="5379357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337450" y="2063137"/>
            <a:ext cx="2247900" cy="830263"/>
            <a:chOff x="3337450" y="2063137"/>
            <a:chExt cx="2247900" cy="830263"/>
          </a:xfrm>
        </p:grpSpPr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337450" y="2063137"/>
              <a:ext cx="22479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F</a:t>
              </a:r>
              <a:r>
                <a:rPr lang="en-US" sz="4800" dirty="0" smtClean="0">
                  <a:solidFill>
                    <a:srgbClr val="0000FF"/>
                  </a:solidFill>
                  <a:latin typeface="Comic Sans MS" pitchFamily="66" charset="0"/>
                </a:rPr>
                <a:t>(</a:t>
              </a:r>
              <a:r>
                <a:rPr lang="en-US" sz="4800" dirty="0" smtClean="0">
                  <a:latin typeface="Comic Sans MS" pitchFamily="66" charset="0"/>
                </a:rPr>
                <a:t> </a:t>
              </a: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)</a:t>
              </a:r>
              <a:r>
                <a:rPr lang="en-US" sz="4800" dirty="0">
                  <a:latin typeface="Comic Sans MS" pitchFamily="66" charset="0"/>
                </a:rPr>
                <a:t> =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3976686" y="2404980"/>
              <a:ext cx="246063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5022630" y="2365695"/>
              <a:ext cx="270823" cy="299184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1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1|20.7|15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2|35.3|43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8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29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5.2|10.5|4.1|8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3|11.9|6.8|5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30.2|8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8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5|1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8.2|1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8.2|1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.5|3.3|6.7|13.2|1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4321</TotalTime>
  <Words>718</Words>
  <Application>Microsoft Macintosh PowerPoint</Application>
  <PresentationFormat>On-screen Show (4:3)</PresentationFormat>
  <Paragraphs>190</Paragraphs>
  <Slides>34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1_Custom Design</vt:lpstr>
      <vt:lpstr>Equation</vt:lpstr>
      <vt:lpstr>PowerPoint Presentation</vt:lpstr>
      <vt:lpstr>Binary relation R from A to B</vt:lpstr>
      <vt:lpstr>function archery</vt:lpstr>
      <vt:lpstr>archery on relations </vt:lpstr>
      <vt:lpstr>total relation archery</vt:lpstr>
      <vt:lpstr>total relation archery</vt:lpstr>
      <vt:lpstr>total relation archery</vt:lpstr>
      <vt:lpstr>total relation</vt:lpstr>
      <vt:lpstr>total &amp; function archery</vt:lpstr>
      <vt:lpstr>PowerPoint Presentation</vt:lpstr>
      <vt:lpstr>PowerPoint Presentation</vt:lpstr>
      <vt:lpstr>surjection archery</vt:lpstr>
      <vt:lpstr>surjection archery</vt:lpstr>
      <vt:lpstr>surjection archery</vt:lpstr>
      <vt:lpstr>surjection</vt:lpstr>
      <vt:lpstr>injection archery </vt:lpstr>
      <vt:lpstr>injection archery </vt:lpstr>
      <vt:lpstr>injection archery </vt:lpstr>
      <vt:lpstr>bijection archery</vt:lpstr>
      <vt:lpstr>Mapping Rule (bij)</vt:lpstr>
      <vt:lpstr>PowerPoint Presentation</vt:lpstr>
      <vt:lpstr>Mapping Rule (bij)</vt:lpstr>
      <vt:lpstr>size of the power set</vt:lpstr>
      <vt:lpstr> pow(A) bijection to bit-strings</vt:lpstr>
      <vt:lpstr> pow(A) bijection to bit-strings</vt:lpstr>
      <vt:lpstr>function &amp; surjective </vt:lpstr>
      <vt:lpstr>Mapping Rule (surj)</vt:lpstr>
      <vt:lpstr>Mapping Rule (surj)</vt:lpstr>
      <vt:lpstr>injection archery </vt:lpstr>
      <vt:lpstr>Mapping Rule (inj)</vt:lpstr>
      <vt:lpstr>Mapping Rule (inj)</vt:lpstr>
      <vt:lpstr>“jection” relations</vt:lpstr>
      <vt:lpstr>Mapping Lemma</vt:lpstr>
      <vt:lpstr>Familiar “size” properties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366</cp:revision>
  <cp:lastPrinted>2012-02-20T19:04:32Z</cp:lastPrinted>
  <dcterms:created xsi:type="dcterms:W3CDTF">2011-02-14T14:12:51Z</dcterms:created>
  <dcterms:modified xsi:type="dcterms:W3CDTF">2012-02-20T19:37:21Z</dcterms:modified>
</cp:coreProperties>
</file>