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fntdata" ContentType="application/x-fontdata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257" r:id="rId2"/>
    <p:sldId id="322" r:id="rId3"/>
    <p:sldId id="297" r:id="rId4"/>
    <p:sldId id="351" r:id="rId5"/>
    <p:sldId id="352" r:id="rId6"/>
    <p:sldId id="344" r:id="rId7"/>
    <p:sldId id="316" r:id="rId8"/>
    <p:sldId id="290" r:id="rId9"/>
    <p:sldId id="319" r:id="rId10"/>
    <p:sldId id="321" r:id="rId11"/>
    <p:sldId id="320" r:id="rId12"/>
    <p:sldId id="353" r:id="rId13"/>
    <p:sldId id="354" r:id="rId14"/>
    <p:sldId id="355" r:id="rId15"/>
    <p:sldId id="358" r:id="rId16"/>
    <p:sldId id="359" r:id="rId17"/>
    <p:sldId id="347" r:id="rId18"/>
    <p:sldId id="346" r:id="rId19"/>
    <p:sldId id="323" r:id="rId20"/>
    <p:sldId id="326" r:id="rId21"/>
    <p:sldId id="329" r:id="rId22"/>
    <p:sldId id="348" r:id="rId23"/>
    <p:sldId id="349" r:id="rId24"/>
    <p:sldId id="333" r:id="rId25"/>
    <p:sldId id="350" r:id="rId26"/>
  </p:sldIdLst>
  <p:sldSz cx="9144000" cy="6858000" type="screen4x3"/>
  <p:notesSz cx="7315200" cy="9601200"/>
  <p:embeddedFontLst>
    <p:embeddedFont>
      <p:font typeface="Comic Sans MS"/>
      <p:regular r:id="rId29"/>
      <p:bold r:id="rId30"/>
    </p:embeddedFont>
    <p:embeddedFont>
      <p:font typeface="EUSM10"/>
      <p:regular r:id="rId31"/>
    </p:embeddedFont>
    <p:embeddedFont>
      <p:font typeface="EUFM10"/>
      <p:regular r:id="rId32"/>
    </p:embeddedFont>
    <p:embeddedFont>
      <p:font typeface="Helvetica"/>
      <p:regular r:id="rId33"/>
      <p:bold r:id="rId34"/>
      <p:italic r:id="rId35"/>
      <p:boldItalic r:id="rId36"/>
    </p:embeddedFont>
    <p:embeddedFont>
      <p:font typeface="CMSY10"/>
      <p:regular r:id="rId37"/>
    </p:embeddedFont>
    <p:embeddedFont>
      <p:font typeface="EURM10"/>
      <p:regular r:id="rId38"/>
    </p:embeddedFont>
    <p:embeddedFont>
      <p:font typeface="CMEX10"/>
      <p:regular r:id="rId39"/>
    </p:embeddedFont>
    <p:embeddedFont>
      <p:font typeface="EUEX10"/>
      <p:regular r:id="rId40"/>
    </p:embeddedFont>
    <p:embeddedFont>
      <p:font typeface="CMSS17"/>
      <p:regular r:id="rId41"/>
    </p:embeddedFont>
    <p:embeddedFont>
      <p:font typeface="Euclid Math Two" charset="2"/>
      <p:regular r:id="rId42"/>
      <p:bold r:id="rId43"/>
    </p:embeddedFont>
    <p:embeddedFont>
      <p:font typeface="Euclid Symbol" charset="2"/>
      <p:regular r:id="rId44"/>
      <p:bold r:id="rId45"/>
      <p:italic r:id="rId46"/>
      <p:boldItalic r:id="rId47"/>
    </p:embeddedFont>
    <p:embeddedFont>
      <p:font typeface="Mistral"/>
      <p:regular r:id="rId48"/>
    </p:embeddedFont>
    <p:embeddedFont>
      <p:font typeface="Mathematica7Mono"/>
      <p:regular r:id="rId49"/>
    </p:embeddedFont>
    <p:embeddedFont>
      <p:font typeface="cmmi10"/>
      <p:regular r:id="rId50"/>
    </p:embeddedFont>
  </p:embeddedFontLst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BC34AA"/>
    <a:srgbClr val="0000FF"/>
    <a:srgbClr val="008000"/>
    <a:srgbClr val="9933FF"/>
    <a:srgbClr val="9751CB"/>
    <a:srgbClr val="C0E399"/>
    <a:srgbClr val="E45ECA"/>
    <a:srgbClr val="EFE901"/>
    <a:srgbClr val="33CC33"/>
    <a:srgbClr val="F0A6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717" autoAdjust="0"/>
    <p:restoredTop sz="94617" autoAdjust="0"/>
  </p:normalViewPr>
  <p:slideViewPr>
    <p:cSldViewPr snapToGrid="0" showGuides="1">
      <p:cViewPr varScale="1">
        <p:scale>
          <a:sx n="114" d="100"/>
          <a:sy n="114" d="100"/>
        </p:scale>
        <p:origin x="-1480" y="-96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8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22.fntdata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font" Target="fonts/font12.fntdata"/><Relationship Id="rId41" Type="http://schemas.openxmlformats.org/officeDocument/2006/relationships/font" Target="fonts/font13.fntdata"/><Relationship Id="rId42" Type="http://schemas.openxmlformats.org/officeDocument/2006/relationships/font" Target="fonts/font14.fntdata"/><Relationship Id="rId43" Type="http://schemas.openxmlformats.org/officeDocument/2006/relationships/font" Target="fonts/font15.fntdata"/><Relationship Id="rId44" Type="http://schemas.openxmlformats.org/officeDocument/2006/relationships/font" Target="fonts/font16.fntdata"/><Relationship Id="rId45" Type="http://schemas.openxmlformats.org/officeDocument/2006/relationships/font" Target="fonts/font17.fntdata"/><Relationship Id="rId46" Type="http://schemas.openxmlformats.org/officeDocument/2006/relationships/font" Target="fonts/font18.fntdata"/><Relationship Id="rId47" Type="http://schemas.openxmlformats.org/officeDocument/2006/relationships/font" Target="fonts/font19.fntdata"/><Relationship Id="rId48" Type="http://schemas.openxmlformats.org/officeDocument/2006/relationships/font" Target="fonts/font20.fntdata"/><Relationship Id="rId4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font" Target="fonts/font2.fntdata"/><Relationship Id="rId31" Type="http://schemas.openxmlformats.org/officeDocument/2006/relationships/font" Target="fonts/font3.fntdata"/><Relationship Id="rId32" Type="http://schemas.openxmlformats.org/officeDocument/2006/relationships/font" Target="fonts/font4.fntdata"/><Relationship Id="rId33" Type="http://schemas.openxmlformats.org/officeDocument/2006/relationships/font" Target="fonts/font5.fntdata"/><Relationship Id="rId34" Type="http://schemas.openxmlformats.org/officeDocument/2006/relationships/font" Target="fonts/font6.fntdata"/><Relationship Id="rId35" Type="http://schemas.openxmlformats.org/officeDocument/2006/relationships/font" Target="fonts/font7.fntdata"/><Relationship Id="rId36" Type="http://schemas.openxmlformats.org/officeDocument/2006/relationships/font" Target="fonts/font8.fntdata"/><Relationship Id="rId37" Type="http://schemas.openxmlformats.org/officeDocument/2006/relationships/font" Target="fonts/font9.fntdata"/><Relationship Id="rId38" Type="http://schemas.openxmlformats.org/officeDocument/2006/relationships/font" Target="fonts/font10.fntdata"/><Relationship Id="rId39" Type="http://schemas.openxmlformats.org/officeDocument/2006/relationships/font" Target="fonts/font11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font" Target="fonts/font1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4" Type="http://schemas.openxmlformats.org/officeDocument/2006/relationships/slide" Target="slides/slide20.xml"/><Relationship Id="rId1" Type="http://schemas.openxmlformats.org/officeDocument/2006/relationships/slide" Target="slides/slide4.xml"/><Relationship Id="rId2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Relationship Id="rId3" Type="http://schemas.openxmlformats.org/officeDocument/2006/relationships/image" Target="../media/image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19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20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3F.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 February 18,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</a:t>
            </a:r>
            <a:r>
              <a:rPr lang="en-US" sz="4000" dirty="0" smtClean="0"/>
              <a:t>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total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implies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#arrows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|B|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829830"/>
            <a:ext cx="855727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Total injective relation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  <a:r>
              <a:rPr lang="en-US" sz="8000" dirty="0" smtClean="0">
                <a:latin typeface="Comic Sans MS" pitchFamily="66" charset="0"/>
                <a:cs typeface="Comic Sans MS"/>
              </a:rPr>
              <a:t> </a:t>
            </a:r>
            <a:endParaRPr lang="en-US" sz="8000" dirty="0">
              <a:latin typeface="Comic Sans MS" pitchFamily="66" charset="0"/>
              <a:cs typeface="Comic Sans MS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03885"/>
            <a:ext cx="9144000" cy="451165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as big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bij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</a:t>
            </a:r>
            <a:r>
              <a:rPr lang="en-US" sz="4800" dirty="0" smtClean="0">
                <a:latin typeface="Comic Sans MS"/>
              </a:rPr>
              <a:t>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same size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endParaRPr lang="en-US" sz="4800" dirty="0" smtClean="0">
              <a:latin typeface="Comic Sans MS"/>
            </a:endParaRPr>
          </a:p>
          <a:p>
            <a:endParaRPr lang="en-US" sz="4400" dirty="0"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03885"/>
            <a:ext cx="9144000" cy="4756738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strict B</a:t>
            </a:r>
            <a:r>
              <a:rPr lang="en-US" sz="4800" dirty="0" smtClean="0"/>
              <a:t> ::=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B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A  </a:t>
            </a:r>
            <a:r>
              <a:rPr lang="en-US" sz="3600" dirty="0" smtClean="0">
                <a:solidFill>
                  <a:srgbClr val="000000"/>
                </a:solidFill>
              </a:rPr>
              <a:t>AND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</a:p>
          <a:p>
            <a:r>
              <a:rPr lang="en-US" sz="4800" dirty="0" smtClean="0">
                <a:latin typeface="Comic Sans MS"/>
              </a:rPr>
              <a:t>    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is smaller than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Cantor </a:t>
            </a:r>
            <a:r>
              <a:rPr lang="en-US" sz="4800" dirty="0" err="1" smtClean="0">
                <a:solidFill>
                  <a:srgbClr val="000000"/>
                </a:solidFill>
                <a:latin typeface="Comic Sans MS"/>
              </a:rPr>
              <a:t>Thm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algn="ctr"/>
            <a:r>
              <a:rPr lang="en-US" sz="6000" dirty="0" smtClean="0">
                <a:solidFill>
                  <a:srgbClr val="BC34AA"/>
                </a:solidFill>
                <a:latin typeface="Comic Sans MS"/>
              </a:rPr>
              <a:t>A  strict  </a:t>
            </a:r>
            <a:r>
              <a:rPr lang="en-US" sz="6000" dirty="0" err="1" smtClean="0">
                <a:solidFill>
                  <a:srgbClr val="BC34AA"/>
                </a:solidFill>
                <a:latin typeface="Comic Sans MS"/>
              </a:rPr>
              <a:t>pow(A</a:t>
            </a:r>
            <a:r>
              <a:rPr lang="en-US" sz="6000" dirty="0" smtClean="0">
                <a:solidFill>
                  <a:srgbClr val="BC34AA"/>
                </a:solidFill>
                <a:latin typeface="Comic Sans M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(A 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B 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 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C)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0" y="200949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B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354324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79611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(A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B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C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224343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(A  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B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64" y="3367357"/>
            <a:ext cx="9003851" cy="178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9" y="529377"/>
            <a:ext cx="6955971" cy="1094014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UN</a:t>
            </a:r>
            <a:r>
              <a:rPr lang="en-US" dirty="0" err="1" smtClean="0"/>
              <a:t>familiar</a:t>
            </a:r>
            <a:r>
              <a:rPr lang="en-US" dirty="0" smtClean="0"/>
              <a:t> “size” property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526" y="2212796"/>
            <a:ext cx="7223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“size +1 = size”</a:t>
            </a:r>
          </a:p>
          <a:p>
            <a:r>
              <a:rPr lang="en-US" sz="8000" dirty="0" smtClean="0">
                <a:latin typeface="Comic Sans MS"/>
                <a:cs typeface="Comic Sans MS"/>
              </a:rPr>
              <a:t>   for</a:t>
            </a:r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8000" dirty="0" smtClean="0">
                <a:solidFill>
                  <a:srgbClr val="BC34AA"/>
                </a:solidFill>
                <a:latin typeface="Comic Sans MS"/>
                <a:cs typeface="Comic Sans MS"/>
              </a:rPr>
              <a:t>∞</a:t>
            </a:r>
            <a:r>
              <a:rPr lang="en-US" sz="8000" dirty="0" smtClean="0">
                <a:solidFill>
                  <a:srgbClr val="000000"/>
                </a:solidFill>
                <a:latin typeface="Comic Sans MS"/>
                <a:cs typeface="Comic Sans MS"/>
              </a:rPr>
              <a:t>-sizes</a:t>
            </a:r>
            <a:endParaRPr lang="en-US" sz="8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065421" y="4788302"/>
            <a:ext cx="7013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the “same size”!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94944" y="1536192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  <a:cs typeface="Comic Sans MS"/>
              </a:rPr>
              <a:t># subsets </a:t>
            </a:r>
            <a:r>
              <a:rPr lang="en-US" sz="4400" dirty="0">
                <a:latin typeface="Comic Sans MS" pitchFamily="66" charset="0"/>
                <a:cs typeface="Comic Sans MS"/>
              </a:rPr>
              <a:t>of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a finite </a:t>
            </a:r>
            <a:r>
              <a:rPr lang="en-US" sz="4400" dirty="0">
                <a:latin typeface="Comic Sans MS" pitchFamily="66" charset="0"/>
                <a:cs typeface="Comic Sans MS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?</a:t>
            </a:r>
            <a:endParaRPr lang="en-US" sz="4400" dirty="0">
              <a:latin typeface="Comic Sans MS" pitchFamily="66" charset="0"/>
              <a:cs typeface="Comic Sans MS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</a:t>
            </a:r>
            <a:r>
              <a:rPr lang="en-US" sz="4000" dirty="0" smtClean="0">
                <a:latin typeface="Comic Sans MS" pitchFamily="66" charset="0"/>
                <a:cs typeface="Comic Sans MS"/>
              </a:rPr>
              <a:t>?</a:t>
            </a:r>
            <a:endParaRPr lang="en-US" sz="4000" dirty="0">
              <a:latin typeface="Comic Sans MS" pitchFamily="66" charset="0"/>
              <a:cs typeface="Comic Sans MS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28618" y="3159188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800" dirty="0">
                <a:latin typeface="Comic Sans MS" pitchFamily="66" charset="0"/>
                <a:cs typeface="Comic Sans MS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{a, b, c}</a:t>
            </a:r>
            <a:r>
              <a:rPr lang="en-US" sz="4800" dirty="0">
                <a:latin typeface="Comic Sans MS" pitchFamily="66" charset="0"/>
                <a:cs typeface="Comic Sans MS"/>
              </a:rPr>
              <a:t>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=</a:t>
            </a:r>
            <a:endParaRPr lang="en-US" sz="4800" dirty="0">
              <a:latin typeface="Comic Sans MS" pitchFamily="66" charset="0"/>
              <a:cs typeface="Comic Sans MS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,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4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pow(</a:t>
            </a:r>
            <a:r>
              <a:rPr lang="en-US" dirty="0" err="1" smtClean="0">
                <a:solidFill>
                  <a:srgbClr val="0000FF"/>
                </a:solidFill>
                <a:sym typeface="Mathematica7Mono"/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1 </a:t>
            </a:r>
            <a:r>
              <a:rPr lang="en-US" sz="3200" dirty="0" smtClean="0"/>
              <a:t>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 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Mathematica7Mono"/>
              </a:rPr>
              <a:t>{0,1,2,…}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…  }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      2, 3,    , 5 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0000FF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0000FF"/>
              </a:solidFill>
              <a:latin typeface="Euclid Symbol" charset="2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10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694688"/>
            <a:ext cx="8455152" cy="3364991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r>
              <a:rPr lang="en-US" sz="4400" dirty="0" smtClean="0"/>
              <a:t>NO, by Russell paradox variant:</a:t>
            </a:r>
          </a:p>
          <a:p>
            <a:r>
              <a:rPr lang="en-US" sz="4400" i="1" dirty="0" smtClean="0"/>
              <a:t>Theorem:</a:t>
            </a:r>
            <a:r>
              <a:rPr lang="en-US" sz="4400" dirty="0" smtClean="0"/>
              <a:t>  No surjection from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A </a:t>
            </a:r>
            <a:r>
              <a:rPr lang="en-US" sz="4400" dirty="0" smtClean="0"/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pow(A</a:t>
            </a:r>
            <a:r>
              <a:rPr lang="en-US" sz="4400" dirty="0" smtClean="0">
                <a:solidFill>
                  <a:srgbClr val="0000FF"/>
                </a:solidFill>
              </a:rPr>
              <a:t>), </a:t>
            </a:r>
            <a:r>
              <a:rPr lang="en-US" sz="4400" dirty="0" smtClean="0"/>
              <a:t>even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for 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 </a:t>
            </a:r>
            <a:r>
              <a:rPr lang="en-US" dirty="0" smtClean="0">
                <a:solidFill>
                  <a:srgbClr val="0000FF"/>
                </a:solidFill>
              </a:rPr>
              <a:t> 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00163" y="5358757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96536" y="4401899"/>
          <a:ext cx="3338512" cy="1920875"/>
        </p:xfrm>
        <a:graphic>
          <a:graphicData uri="http://schemas.openxmlformats.org/presentationml/2006/ole">
            <p:oleObj spid="_x0000_s55298" name="Equation" r:id="rId4" imgW="838200" imgH="482600" progId="Equation.DSMT4">
              <p:embed/>
            </p:oleObj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3144838" y="4494213"/>
          <a:ext cx="3917950" cy="2063750"/>
        </p:xfrm>
        <a:graphic>
          <a:graphicData uri="http://schemas.openxmlformats.org/presentationml/2006/ole">
            <p:oleObj spid="_x0000_s55299" name="Equation" r:id="rId5" imgW="939800" imgH="4953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08" y="1437261"/>
            <a:ext cx="7704487" cy="174710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  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 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  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2075562" y="5654676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9187" y="5621186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7582" y="3051680"/>
            <a:ext cx="6943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same as </a:t>
            </a:r>
            <a:r>
              <a:rPr lang="en-US" sz="4800" dirty="0" err="1" smtClean="0">
                <a:latin typeface="Comic Sans MS"/>
                <a:cs typeface="Comic Sans MS"/>
              </a:rPr>
              <a:t>surj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latin typeface="Comic Sans MS"/>
                <a:cs typeface="Comic Sans MS"/>
              </a:rPr>
              <a:t>fcn</a:t>
            </a:r>
            <a:r>
              <a:rPr lang="en-US" sz="4800" dirty="0" smtClean="0">
                <a:latin typeface="Comic Sans MS"/>
                <a:cs typeface="Comic Sans MS"/>
              </a:rPr>
              <a:t>: </a:t>
            </a:r>
            <a:r>
              <a:rPr lang="en-US" sz="48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→A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450" y="3952027"/>
            <a:ext cx="8023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uncountable, because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247962" y="4504963"/>
          <a:ext cx="3467213" cy="1094909"/>
        </p:xfrm>
        <a:graphic>
          <a:graphicData uri="http://schemas.openxmlformats.org/presentationml/2006/ole">
            <p:oleObj spid="_x0000_s55300" name="Equation" r:id="rId6" imgW="7239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 animBg="1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480" y="363538"/>
            <a:ext cx="7493000" cy="1038542"/>
          </a:xfrm>
        </p:spPr>
        <p:txBody>
          <a:bodyPr/>
          <a:lstStyle/>
          <a:p>
            <a:r>
              <a:rPr lang="en-US" dirty="0" err="1" smtClean="0"/>
              <a:t>noncomputable</a:t>
            </a:r>
            <a:r>
              <a:rPr lang="en-US" dirty="0" smtClean="0"/>
              <a:t>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 err="1" smtClean="0"/>
              <a:t>countably</a:t>
            </a:r>
            <a:r>
              <a:rPr lang="en-US" dirty="0" smtClean="0"/>
              <a:t> many finite ASCII</a:t>
            </a:r>
          </a:p>
          <a:p>
            <a:r>
              <a:rPr lang="en-US" dirty="0" smtClean="0"/>
              <a:t>strings (program texts), so only</a:t>
            </a:r>
          </a:p>
          <a:p>
            <a:r>
              <a:rPr lang="en-US" dirty="0" err="1" smtClean="0"/>
              <a:t>countably</a:t>
            </a:r>
            <a:r>
              <a:rPr lang="en-US" dirty="0" smtClean="0"/>
              <a:t> many computable </a:t>
            </a:r>
          </a:p>
          <a:p>
            <a:r>
              <a:rPr lang="en-US" dirty="0" smtClean="0"/>
              <a:t>strings in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. </a:t>
            </a: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 So must be </a:t>
            </a:r>
          </a:p>
          <a:p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 # of </a:t>
            </a:r>
            <a:r>
              <a:rPr lang="en-US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noncomputable</a:t>
            </a:r>
            <a:endParaRPr lang="en-US" dirty="0" smtClean="0">
              <a:solidFill>
                <a:schemeClr val="tx2"/>
              </a:solidFill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strings.</a:t>
            </a:r>
            <a:endParaRPr lang="en-US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1—4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A	: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 {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0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2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3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4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</a:t>
            </a:r>
            <a:r>
              <a:rPr lang="en-US" sz="4800" dirty="0">
                <a:latin typeface="Comic Sans MS" pitchFamily="66" charset="0"/>
                <a:cs typeface="Comic Sans MS"/>
              </a:rPr>
              <a:t>…  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n-1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200" dirty="0" smtClean="0"/>
              <a:t>bin-strings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Comic Sans MS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  <a:cs typeface="Comic Sans MS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-bit strings, so</a:t>
            </a:r>
            <a:endParaRPr lang="en-US" sz="6600" i="1" dirty="0" smtClean="0">
              <a:latin typeface="Comic Sans MS" pitchFamily="66" charset="0"/>
              <a:cs typeface="Comic Sans MS"/>
            </a:endParaRPr>
          </a:p>
          <a:p>
            <a:r>
              <a:rPr lang="en-US" sz="5400" i="1" dirty="0" smtClean="0">
                <a:latin typeface="Comic Sans MS" pitchFamily="66" charset="0"/>
                <a:cs typeface="Comic Sans MS"/>
              </a:rPr>
              <a:t>Corollary: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endParaRPr lang="en-US" sz="7200" i="1" baseline="30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</a:t>
            </a:r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</a:t>
            </a:r>
            <a:r>
              <a:rPr lang="en-US" sz="4000" dirty="0" smtClean="0"/>
              <a:t>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surjection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#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|B|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.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13987" y="1635063"/>
          <a:ext cx="3384550" cy="820738"/>
        </p:xfrm>
        <a:graphic>
          <a:graphicData uri="http://schemas.openxmlformats.org/presentationml/2006/ole">
            <p:oleObj spid="_x0000_s18434" name="Equation" r:id="rId4" imgW="838200" imgH="203200" progId="Equation.DSMT4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8708" y="3546963"/>
          <a:ext cx="3895725" cy="820738"/>
        </p:xfrm>
        <a:graphic>
          <a:graphicData uri="http://schemas.openxmlformats.org/presentationml/2006/ole">
            <p:oleObj spid="_x0000_s18435" name="Equation" r:id="rId5" imgW="965200" imgH="203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Surjective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function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</TotalTime>
  <Words>942</Words>
  <Application>Microsoft Macintosh PowerPoint</Application>
  <PresentationFormat>On-screen Show (4:3)</PresentationFormat>
  <Paragraphs>150</Paragraphs>
  <Slides>25</Slides>
  <Notes>18</Notes>
  <HiddenSlides>7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Comic Sans MS</vt:lpstr>
      <vt:lpstr>EUSM10</vt:lpstr>
      <vt:lpstr>EUFM10</vt:lpstr>
      <vt:lpstr>Helvetica</vt:lpstr>
      <vt:lpstr>CMSY10</vt:lpstr>
      <vt:lpstr>EURM10</vt:lpstr>
      <vt:lpstr>CMEX10</vt:lpstr>
      <vt:lpstr>EUEX10</vt:lpstr>
      <vt:lpstr>CMSS17</vt:lpstr>
      <vt:lpstr>Euclid Math Two</vt:lpstr>
      <vt:lpstr>Euclid Symbol</vt:lpstr>
      <vt:lpstr>Mistral</vt:lpstr>
      <vt:lpstr>Mathematica7Mono</vt:lpstr>
      <vt:lpstr>cmmi10</vt:lpstr>
      <vt:lpstr>1_Custom Design</vt:lpstr>
      <vt:lpstr>Equation</vt:lpstr>
      <vt:lpstr>Slide 1</vt:lpstr>
      <vt:lpstr>bijection archery</vt:lpstr>
      <vt:lpstr>Mapping Rule (bij)</vt:lpstr>
      <vt:lpstr> pow(A) bijection to bit-strings</vt:lpstr>
      <vt:lpstr> pow(A) bijection to bin-strings</vt:lpstr>
      <vt:lpstr>surjective &amp; function</vt:lpstr>
      <vt:lpstr>Mapping Rule (surj)</vt:lpstr>
      <vt:lpstr>Mapping Rule (surj)</vt:lpstr>
      <vt:lpstr>injection archery </vt:lpstr>
      <vt:lpstr>Mapping Rule (inj)</vt:lpstr>
      <vt:lpstr>Mapping Rule (inj)</vt:lpstr>
      <vt:lpstr>Cantor’s Idea</vt:lpstr>
      <vt:lpstr>Cantor’s Idea</vt:lpstr>
      <vt:lpstr>Familiar “size” properties</vt:lpstr>
      <vt:lpstr>Familiar “size” properties</vt:lpstr>
      <vt:lpstr>UNfamiliar “size” property</vt:lpstr>
      <vt:lpstr>Same Size Infinite Sets?</vt:lpstr>
      <vt:lpstr>Same Size Infinite Sets?</vt:lpstr>
      <vt:lpstr>size of the power set</vt:lpstr>
      <vt:lpstr> pow(N) bijection to 1 bit-strings</vt:lpstr>
      <vt:lpstr>infinite sizes</vt:lpstr>
      <vt:lpstr>no surjection from A to pow(A)</vt:lpstr>
      <vt:lpstr> {0,1}ω is uncountable</vt:lpstr>
      <vt:lpstr>noncomputable strings in  {0,1}ω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331</cp:revision>
  <cp:lastPrinted>2011-02-17T16:30:58Z</cp:lastPrinted>
  <dcterms:created xsi:type="dcterms:W3CDTF">2011-02-17T05:23:30Z</dcterms:created>
  <dcterms:modified xsi:type="dcterms:W3CDTF">2011-02-17T16:31:08Z</dcterms:modified>
</cp:coreProperties>
</file>