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1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.bin" ContentType="application/vnd.openxmlformats-officedocument.oleObject"/>
  <Override PartName="/ppt/notesSlides/notesSlide25.xml" ContentType="application/vnd.openxmlformats-officedocument.presentationml.notesSlide+xml"/>
  <Override PartName="/ppt/embeddings/oleObject3.bin" ContentType="application/vnd.openxmlformats-officedocument.oleObject"/>
  <Override PartName="/ppt/notesSlides/notesSlide26.xml" ContentType="application/vnd.openxmlformats-officedocument.presentationml.notesSlide+xml"/>
  <Override PartName="/ppt/embeddings/oleObject4.bin" ContentType="application/vnd.openxmlformats-officedocument.oleObject"/>
  <Override PartName="/ppt/notesSlides/notesSlide27.xml" ContentType="application/vnd.openxmlformats-officedocument.presentationml.notesSlide+xml"/>
  <Override PartName="/ppt/embeddings/oleObject5.bin" ContentType="application/vnd.openxmlformats-officedocument.oleObject"/>
  <Override PartName="/ppt/notesSlides/notesSlide28.xml" ContentType="application/vnd.openxmlformats-officedocument.presentationml.notesSlide+xml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322" r:id="rId2"/>
    <p:sldId id="434" r:id="rId3"/>
    <p:sldId id="455" r:id="rId4"/>
    <p:sldId id="454" r:id="rId5"/>
    <p:sldId id="400" r:id="rId6"/>
    <p:sldId id="469" r:id="rId7"/>
    <p:sldId id="384" r:id="rId8"/>
    <p:sldId id="411" r:id="rId9"/>
    <p:sldId id="436" r:id="rId10"/>
    <p:sldId id="437" r:id="rId11"/>
    <p:sldId id="428" r:id="rId12"/>
    <p:sldId id="420" r:id="rId13"/>
    <p:sldId id="422" r:id="rId14"/>
    <p:sldId id="435" r:id="rId15"/>
    <p:sldId id="439" r:id="rId16"/>
    <p:sldId id="468" r:id="rId17"/>
    <p:sldId id="452" r:id="rId18"/>
    <p:sldId id="446" r:id="rId19"/>
    <p:sldId id="448" r:id="rId20"/>
    <p:sldId id="401" r:id="rId21"/>
    <p:sldId id="424" r:id="rId22"/>
    <p:sldId id="432" r:id="rId23"/>
    <p:sldId id="470" r:id="rId24"/>
    <p:sldId id="450" r:id="rId25"/>
    <p:sldId id="471" r:id="rId26"/>
    <p:sldId id="472" r:id="rId27"/>
    <p:sldId id="473" r:id="rId28"/>
    <p:sldId id="451" r:id="rId29"/>
  </p:sldIdLst>
  <p:sldSz cx="9144000" cy="6858000" type="screen4x3"/>
  <p:notesSz cx="9601200" cy="7315200"/>
  <p:custDataLst>
    <p:tags r:id="rId33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8A3CC4"/>
    <a:srgbClr val="008000"/>
    <a:srgbClr val="FF00FF"/>
    <a:srgbClr val="B89500"/>
    <a:srgbClr val="DAB000"/>
    <a:srgbClr val="FFCC00"/>
    <a:srgbClr val="00FFFF"/>
    <a:srgbClr val="70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669" autoAdjust="0"/>
  </p:normalViewPr>
  <p:slideViewPr>
    <p:cSldViewPr snapToObjects="1" showGuides="1">
      <p:cViewPr varScale="1">
        <p:scale>
          <a:sx n="124" d="100"/>
          <a:sy n="124" d="100"/>
        </p:scale>
        <p:origin x="-1016" y="-104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326B4E52-57BF-4D98-824B-DA597332E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74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03996F86-6DDF-426A-AC81-A0DF594CE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7B1E8-B54F-4F55-96A7-7765322F3BED}" type="slidenum">
              <a:rPr lang="en-US"/>
              <a:pPr/>
              <a:t>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DBCAA-2202-47E7-B624-97BC5B32A74C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545E5-4A83-4EFC-AD16-9BA07169A5F6}" type="slidenum">
              <a:rPr lang="en-US"/>
              <a:pPr/>
              <a:t>11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BD353-B391-4818-A056-9D8E681FBB6F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A11E4-CF9F-4A8B-82EA-9A8A772FEA8F}" type="slidenum">
              <a:rPr lang="en-US"/>
              <a:pPr/>
              <a:t>13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2900A-ACB3-4253-A6AD-8E95B389A7F7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9B53D-629C-4EC8-A174-EF528B2C27B9}" type="slidenum">
              <a:rPr lang="en-US"/>
              <a:pPr/>
              <a:t>15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996F86-6DDF-426A-AC81-A0DF594CE70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21ADA-8C10-4565-A5E5-114788AB32D7}" type="slidenum">
              <a:rPr lang="en-US"/>
              <a:pPr/>
              <a:t>17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87E6A-247F-4B01-BF4D-C64EAE196CB8}" type="slidenum">
              <a:rPr lang="en-US"/>
              <a:pPr/>
              <a:t>18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98CDC9-0E3E-4756-87A9-CF36BB41DB35}" type="slidenum">
              <a:rPr lang="en-US"/>
              <a:pPr/>
              <a:t>19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4E7E9-2F1C-452E-A73C-E3A8DEE3E341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A1285-2B05-4685-B6D3-E03C0C9BD034}" type="slidenum">
              <a:rPr lang="en-US"/>
              <a:pPr/>
              <a:t>20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8A9F5-5CF1-4ED4-919C-B9452B0F5D57}" type="slidenum">
              <a:rPr lang="en-US"/>
              <a:pPr/>
              <a:t>21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FE193-E6D8-4302-8829-B738D60601C8}" type="slidenum">
              <a:rPr lang="en-US"/>
              <a:pPr/>
              <a:t>22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FE193-E6D8-4302-8829-B738D60601C8}" type="slidenum">
              <a:rPr lang="en-US"/>
              <a:pPr/>
              <a:t>23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33075-51F7-4CD4-B655-66EECC2B2624}" type="slidenum">
              <a:rPr lang="en-US"/>
              <a:pPr/>
              <a:t>24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AC816-5C19-43B0-A078-952C16CEB211}" type="slidenum">
              <a:rPr lang="en-US"/>
              <a:pPr/>
              <a:t>28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BB62D-3F0F-4821-B286-D333AB4175BA}" type="slidenum">
              <a:rPr lang="en-US"/>
              <a:pPr/>
              <a:t>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15C07-414E-460F-924F-8B116216D080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2D88CA-7142-49DA-ACB3-CEED4342426E}" type="slidenum">
              <a:rPr lang="en-US"/>
              <a:pPr/>
              <a:t>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E8EDC-3040-452D-B1B4-790B76EF4697}" type="slidenum">
              <a:rPr lang="en-US"/>
              <a:pPr/>
              <a:t>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E8EDC-3040-452D-B1B4-790B76EF4697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661AB-8B43-4B92-BD96-7DE7128DF385}" type="slidenum">
              <a:rPr lang="en-US"/>
              <a:pPr/>
              <a:t>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1F874-610B-4894-A43D-1D587A4E5E3A}" type="slidenum">
              <a:rPr lang="en-US"/>
              <a:pPr/>
              <a:t>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59D30190-4BB1-492F-A407-3062FE93FA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8B0E1D1-22E3-4CC1-B6FA-DF55DA8E78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830A9B50-708D-4A44-9DE6-5809C42CA6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8A8D130-5471-470D-8B41-5C7B9362E3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dirty="0" err="1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counting.</a:t>
            </a:r>
            <a:fld id="{69D5B163-A3FA-4490-BF47-D2D433665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33700" y="6553200"/>
            <a:ext cx="3276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17, 2013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199EA383-E516-4FE7-9763-1F26AED9E10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092200" y="2209800"/>
            <a:ext cx="69596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0600" b="1">
                <a:solidFill>
                  <a:schemeClr val="tx2"/>
                </a:solidFill>
                <a:latin typeface="Comic Sans MS" pitchFamily="66" charset="0"/>
              </a:rPr>
              <a:t>Counting</a:t>
            </a:r>
            <a:endParaRPr lang="en-US" sz="2800" b="1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8B71D960-922B-4182-A13A-308B16B6BF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If there are </a:t>
            </a:r>
            <a:r>
              <a:rPr lang="en-US" sz="4800" dirty="0" smtClean="0">
                <a:solidFill>
                  <a:srgbClr val="0033CC"/>
                </a:solidFill>
              </a:rPr>
              <a:t>4</a:t>
            </a:r>
            <a:r>
              <a:rPr lang="en-US" sz="4800" dirty="0" smtClean="0"/>
              <a:t> boys and </a:t>
            </a:r>
            <a:r>
              <a:rPr lang="en-US" sz="4800" dirty="0" smtClean="0">
                <a:solidFill>
                  <a:srgbClr val="0033CC"/>
                </a:solidFill>
              </a:rPr>
              <a:t>3</a:t>
            </a:r>
            <a:r>
              <a:rPr lang="en-US" sz="4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girls, there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⋅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6000" dirty="0" smtClean="0"/>
              <a:t> = 12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different boy/girl couples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56388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/>
              <a:t>Product </a:t>
            </a:r>
            <a:r>
              <a:rPr lang="en-US" sz="6000" dirty="0" smtClean="0"/>
              <a:t>Rule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0B793104-15DC-4977-B8C6-AEC36393E5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295400"/>
            <a:ext cx="8223052" cy="1569660"/>
          </a:xfr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800" dirty="0" smtClean="0"/>
              <a:t>If |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| = </a:t>
            </a:r>
            <a:r>
              <a:rPr lang="en-US" sz="4800" dirty="0" smtClean="0">
                <a:solidFill>
                  <a:srgbClr val="008000"/>
                </a:solidFill>
              </a:rPr>
              <a:t>m</a:t>
            </a:r>
            <a:r>
              <a:rPr lang="en-US" sz="4800" dirty="0" smtClean="0"/>
              <a:t> and |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/>
              <a:t>| =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 then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4800" dirty="0" smtClean="0"/>
              <a:t>|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/>
              <a:t>| = </a:t>
            </a:r>
            <a:r>
              <a:rPr lang="en-US" sz="4800" dirty="0" err="1" smtClean="0">
                <a:solidFill>
                  <a:srgbClr val="008000"/>
                </a:solidFill>
              </a:rPr>
              <a:t>m</a:t>
            </a:r>
            <a:r>
              <a:rPr lang="en-US" sz="4800" dirty="0" err="1" smtClean="0">
                <a:sym typeface="Symbol"/>
              </a:rPr>
              <a:t>⋅</a:t>
            </a:r>
            <a:r>
              <a:rPr lang="en-US" sz="4800" dirty="0" err="1" smtClean="0">
                <a:solidFill>
                  <a:srgbClr val="0033CC"/>
                </a:solidFill>
              </a:rPr>
              <a:t>n</a:t>
            </a:r>
            <a:endParaRPr lang="en-US" sz="4800" dirty="0" smtClean="0"/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1030288" y="3030538"/>
            <a:ext cx="7503752" cy="348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 </a:t>
            </a:r>
            <a:r>
              <a:rPr lang="en-US" sz="4400" dirty="0">
                <a:latin typeface="Comic Sans MS" pitchFamily="66" charset="0"/>
              </a:rPr>
              <a:t>= {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a, b, c, d</a:t>
            </a:r>
            <a:r>
              <a:rPr lang="en-US" sz="4400" dirty="0">
                <a:latin typeface="Comic Sans MS" pitchFamily="66" charset="0"/>
              </a:rPr>
              <a:t>},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{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1, 2, 3</a:t>
            </a:r>
            <a:r>
              <a:rPr lang="en-US" sz="4400" dirty="0">
                <a:latin typeface="Comic Sans MS" pitchFamily="66" charset="0"/>
              </a:rPr>
              <a:t>}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 </a:t>
            </a:r>
            <a:r>
              <a:rPr lang="en-US" sz="4000" dirty="0" smtClean="0">
                <a:latin typeface="Comic Sans MS" pitchFamily="66" charset="0"/>
              </a:rPr>
              <a:t>{(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,2</a:t>
            </a:r>
            <a:r>
              <a:rPr lang="en-US" sz="4000" dirty="0" smtClean="0">
                <a:latin typeface="Comic Sans MS" pitchFamily="66" charset="0"/>
              </a:rPr>
              <a:t>),(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66FF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56388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/>
              <a:t>Product </a:t>
            </a:r>
            <a:r>
              <a:rPr lang="en-US" sz="6000" dirty="0" smtClean="0"/>
              <a:t>Rule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build="allAtOnce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ACAA9E8-60E9-4E1B-A2A5-A12F742B443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Product Rule: Counting </a:t>
            </a:r>
            <a:r>
              <a:rPr lang="en-US" dirty="0" smtClean="0">
                <a:solidFill>
                  <a:srgbClr val="008000"/>
                </a:solidFill>
              </a:rPr>
              <a:t>Strings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51498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# length-</a:t>
            </a:r>
            <a:r>
              <a:rPr lang="en-US" sz="4800" dirty="0" smtClean="0">
                <a:solidFill>
                  <a:srgbClr val="0033CC"/>
                </a:solidFill>
              </a:rPr>
              <a:t>4</a:t>
            </a:r>
            <a:r>
              <a:rPr lang="en-US" sz="4800" dirty="0" smtClean="0"/>
              <a:t> binary strings  </a:t>
            </a:r>
          </a:p>
          <a:p>
            <a:pPr marL="0" indent="0" eaLnBrk="1" hangingPunct="1"/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6600" dirty="0" smtClean="0"/>
              <a:t>= |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|</a:t>
            </a:r>
          </a:p>
          <a:p>
            <a:pPr marL="0" indent="0" eaLnBrk="1" hangingPunct="1"/>
            <a:r>
              <a:rPr lang="en-US" sz="5400" dirty="0" smtClean="0"/>
              <a:t> = |</a:t>
            </a:r>
            <a:r>
              <a:rPr lang="en-US" sz="5400" dirty="0" smtClean="0">
                <a:solidFill>
                  <a:srgbClr val="008000"/>
                </a:solidFill>
              </a:rPr>
              <a:t>B</a:t>
            </a:r>
            <a:r>
              <a:rPr lang="en-US" sz="5400" baseline="30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5400" dirty="0" smtClean="0"/>
              <a:t>|  where </a:t>
            </a:r>
            <a:r>
              <a:rPr lang="en-US" sz="5400" dirty="0" smtClean="0">
                <a:solidFill>
                  <a:srgbClr val="008000"/>
                </a:solidFill>
              </a:rPr>
              <a:t>B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::=  {</a:t>
            </a:r>
            <a:r>
              <a:rPr lang="en-US" sz="5400" dirty="0" smtClean="0">
                <a:solidFill>
                  <a:srgbClr val="008000"/>
                </a:solidFill>
              </a:rPr>
              <a:t>0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8000"/>
                </a:solidFill>
              </a:rPr>
              <a:t>1</a:t>
            </a:r>
            <a:r>
              <a:rPr lang="en-US" sz="5400" dirty="0" smtClean="0"/>
              <a:t>}</a:t>
            </a:r>
          </a:p>
          <a:p>
            <a:pPr marL="0" indent="0" eaLnBrk="1" hangingPunct="1"/>
            <a:r>
              <a:rPr lang="en-US" sz="5400" dirty="0" smtClean="0"/>
              <a:t> </a:t>
            </a:r>
            <a:r>
              <a:rPr lang="en-US" sz="6600" dirty="0" smtClean="0"/>
              <a:t>= 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= 2</a:t>
            </a:r>
            <a:r>
              <a:rPr lang="en-US" sz="6600" baseline="30000" dirty="0" smtClean="0">
                <a:solidFill>
                  <a:srgbClr val="0033CC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C13265DF-BEC1-47FC-A2D4-BDF328E7567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Product Rule: Counting </a:t>
            </a:r>
            <a:r>
              <a:rPr lang="en-US" dirty="0" smtClean="0">
                <a:solidFill>
                  <a:srgbClr val="008000"/>
                </a:solidFill>
              </a:rPr>
              <a:t>Strings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3289"/>
            <a:ext cx="7467600" cy="2862322"/>
          </a:xfr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6000" dirty="0" smtClean="0"/>
              <a:t># length </a:t>
            </a:r>
            <a:r>
              <a:rPr lang="en-US" sz="6000" dirty="0" smtClean="0">
                <a:solidFill>
                  <a:srgbClr val="0033CC"/>
                </a:solidFill>
              </a:rPr>
              <a:t>n</a:t>
            </a:r>
            <a:r>
              <a:rPr lang="en-US" sz="6000" dirty="0" smtClean="0"/>
              <a:t> strings from an alphabet of size </a:t>
            </a:r>
            <a:r>
              <a:rPr lang="en-US" sz="6000" dirty="0" smtClean="0">
                <a:solidFill>
                  <a:srgbClr val="008000"/>
                </a:solidFill>
              </a:rPr>
              <a:t>m</a:t>
            </a:r>
            <a:r>
              <a:rPr lang="en-US" sz="6000" dirty="0" smtClean="0"/>
              <a:t> is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3774345" y="4192250"/>
            <a:ext cx="145584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8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8800" baseline="30000" dirty="0" err="1" smtClean="0">
                <a:solidFill>
                  <a:srgbClr val="0066FF"/>
                </a:solidFill>
                <a:latin typeface="Comic Sans MS" pitchFamily="66" charset="0"/>
              </a:rPr>
              <a:t>n</a:t>
            </a:r>
            <a:endParaRPr lang="en-US" sz="8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09600" y="1553289"/>
            <a:ext cx="7696200" cy="4085511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D976DC80-1CD7-4100-A55E-2DD559440D8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Counting </a:t>
            </a:r>
            <a:r>
              <a:rPr lang="en-US" dirty="0" smtClean="0">
                <a:solidFill>
                  <a:srgbClr val="008000"/>
                </a:solidFill>
              </a:rPr>
              <a:t>Passwords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153400" cy="33528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characters are digits &amp; letters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between 6 &amp; 8 characters long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starts with a letter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case sensitive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09600" y="1447800"/>
            <a:ext cx="5599610" cy="76944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Password</a:t>
            </a:r>
            <a:r>
              <a:rPr lang="en-US" sz="4400" dirty="0">
                <a:latin typeface="Comic Sans MS" pitchFamily="66" charset="0"/>
              </a:rPr>
              <a:t> conditions: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53D1246-CE8C-4802-BF7B-CC4A005CA92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219200"/>
            <a:ext cx="8458200" cy="533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L ::= {</a:t>
            </a:r>
            <a:r>
              <a:rPr lang="en-US" sz="6000" dirty="0" err="1" smtClean="0">
                <a:latin typeface="Comic Sans MS" pitchFamily="66" charset="0"/>
              </a:rPr>
              <a:t>a,b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err="1" smtClean="0">
                <a:latin typeface="Comic Sans MS" pitchFamily="66" charset="0"/>
              </a:rPr>
              <a:t>z,A,B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6000" dirty="0" smtClean="0">
                <a:latin typeface="Comic Sans MS" pitchFamily="66" charset="0"/>
              </a:rPr>
              <a:t>,Z}</a:t>
            </a:r>
          </a:p>
          <a:p>
            <a:r>
              <a:rPr lang="en-US" sz="6000" dirty="0" smtClean="0">
                <a:latin typeface="Comic Sans MS" pitchFamily="66" charset="0"/>
              </a:rPr>
              <a:t>D ::= {0,1,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……</a:t>
            </a:r>
            <a:r>
              <a:rPr lang="en-US" sz="6000" dirty="0" smtClean="0">
                <a:latin typeface="Comic Sans MS" pitchFamily="66" charset="0"/>
              </a:rPr>
              <a:t>,9}</a:t>
            </a:r>
          </a:p>
          <a:p>
            <a:r>
              <a:rPr lang="en-US" sz="5400" dirty="0" err="1" smtClean="0">
                <a:latin typeface="Comic Sans MS" pitchFamily="66" charset="0"/>
              </a:rPr>
              <a:t>P</a:t>
            </a:r>
            <a:r>
              <a:rPr lang="en-US" sz="5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::= length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 words    </a:t>
            </a:r>
          </a:p>
          <a:p>
            <a:pPr>
              <a:spcBef>
                <a:spcPts val="0"/>
              </a:spcBef>
            </a:pPr>
            <a:r>
              <a:rPr lang="en-US" sz="5400" dirty="0" smtClean="0">
                <a:latin typeface="Comic Sans MS" pitchFamily="66" charset="0"/>
              </a:rPr>
              <a:t>          starting w/letter</a:t>
            </a:r>
          </a:p>
          <a:p>
            <a:r>
              <a:rPr lang="en-US" sz="5400" dirty="0" smtClean="0">
                <a:latin typeface="Comic Sans MS" pitchFamily="66" charset="0"/>
              </a:rPr>
              <a:t>     </a:t>
            </a:r>
            <a:r>
              <a:rPr lang="en-US" sz="6600" dirty="0" smtClean="0">
                <a:latin typeface="Comic Sans MS" pitchFamily="66" charset="0"/>
              </a:rPr>
              <a:t>= L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 (L </a:t>
            </a:r>
            <a:r>
              <a:rPr lang="en-US" sz="66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6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D)</a:t>
            </a:r>
            <a:r>
              <a:rPr lang="en-US" sz="66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n-1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6781800" cy="4419600"/>
          </a:xfrm>
        </p:spPr>
        <p:txBody>
          <a:bodyPr/>
          <a:lstStyle/>
          <a:p>
            <a:r>
              <a:rPr lang="en-US" sz="6000" dirty="0" smtClean="0"/>
              <a:t>|L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000" dirty="0" smtClean="0">
                <a:sym typeface="Euclid Symbol"/>
              </a:rPr>
              <a:t> (L 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b="1" dirty="0" smtClean="0"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D)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  <a:r>
              <a:rPr lang="en-US" sz="6000" dirty="0" smtClean="0">
                <a:sym typeface="Euclid Symbol"/>
              </a:rPr>
              <a:t>|</a:t>
            </a:r>
          </a:p>
          <a:p>
            <a:r>
              <a:rPr lang="en-US" sz="6000" dirty="0" smtClean="0">
                <a:sym typeface="Euclid Symbol"/>
              </a:rPr>
              <a:t>= </a:t>
            </a:r>
            <a:r>
              <a:rPr lang="en-US" sz="6000" dirty="0" smtClean="0"/>
              <a:t>|L|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Euclid Symbol"/>
              </a:rPr>
              <a:t>|(L 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b="1" dirty="0" smtClean="0"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D)|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</a:p>
          <a:p>
            <a:r>
              <a:rPr lang="en-US" sz="6000" dirty="0" smtClean="0">
                <a:sym typeface="Euclid Symbol"/>
              </a:rPr>
              <a:t>= </a:t>
            </a:r>
            <a:r>
              <a:rPr lang="en-US" sz="6000" dirty="0" smtClean="0"/>
              <a:t>|L|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Euclid Symbol"/>
              </a:rPr>
              <a:t>(|L| + |D|)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</a:p>
          <a:p>
            <a:r>
              <a:rPr lang="en-US" sz="6000" dirty="0" smtClean="0"/>
              <a:t>= 52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Symbol"/>
              </a:rPr>
              <a:t>(5</a:t>
            </a:r>
            <a:r>
              <a:rPr lang="en-US" sz="6000" dirty="0" smtClean="0">
                <a:sym typeface="Euclid Symbol"/>
              </a:rPr>
              <a:t>2+10)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8B0E1D1-22E3-4CC1-B6FA-DF55DA8E78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1A5D8267-F4DE-41EB-BB46-259FBFEC12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127125" y="1390650"/>
            <a:ext cx="18415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1940" y="990600"/>
            <a:ext cx="6526660" cy="513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set of </a:t>
            </a:r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passwords</a:t>
            </a:r>
            <a:r>
              <a:rPr lang="en-US" sz="5400" dirty="0" smtClean="0">
                <a:latin typeface="Comic Sans MS" pitchFamily="66" charset="0"/>
              </a:rPr>
              <a:t>:</a:t>
            </a:r>
            <a:endParaRPr lang="en-US" sz="5400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sz="6000" dirty="0" smtClean="0">
                <a:latin typeface="Comic Sans MS" pitchFamily="66" charset="0"/>
              </a:rPr>
              <a:t> ::= 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sym typeface="Euclid Symbol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endParaRPr lang="en-US" sz="5400" baseline="-25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|</a:t>
            </a:r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| = |P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|+|</a:t>
            </a:r>
            <a:r>
              <a:rPr lang="en-US" sz="5400" dirty="0" smtClean="0">
                <a:latin typeface="Comic Sans MS" pitchFamily="66" charset="0"/>
              </a:rPr>
              <a:t>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en-US" sz="5400" dirty="0" smtClean="0">
                <a:latin typeface="Comic Sans MS" pitchFamily="66" charset="0"/>
              </a:rPr>
              <a:t>|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+|</a:t>
            </a:r>
            <a:r>
              <a:rPr lang="en-US" sz="5400" dirty="0" smtClean="0">
                <a:latin typeface="Comic Sans MS" pitchFamily="66" charset="0"/>
              </a:rPr>
              <a:t>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r>
              <a:rPr lang="en-US" sz="5400" dirty="0" smtClean="0">
                <a:latin typeface="Comic Sans MS" pitchFamily="66" charset="0"/>
              </a:rPr>
              <a:t>|</a:t>
            </a:r>
          </a:p>
          <a:p>
            <a:r>
              <a:rPr lang="en-US" sz="5400" dirty="0" smtClean="0">
                <a:latin typeface="Comic Sans MS" pitchFamily="66" charset="0"/>
              </a:rPr>
              <a:t> = 52</a:t>
            </a:r>
            <a:r>
              <a:rPr lang="en-US" sz="5400" dirty="0" smtClean="0">
                <a:cs typeface="Times New Roman" pitchFamily="18" charset="0"/>
              </a:rPr>
              <a:t>·</a:t>
            </a:r>
            <a:r>
              <a:rPr lang="en-US" sz="5400" dirty="0" smtClean="0">
                <a:latin typeface="Comic Sans MS" pitchFamily="66" charset="0"/>
              </a:rPr>
              <a:t>(62</a:t>
            </a:r>
            <a:r>
              <a:rPr lang="en-US" sz="5400" baseline="30000" dirty="0" smtClean="0">
                <a:latin typeface="Comic Sans MS" pitchFamily="66" charset="0"/>
              </a:rPr>
              <a:t>5</a:t>
            </a:r>
            <a:r>
              <a:rPr lang="en-US" sz="5400" dirty="0" smtClean="0">
                <a:latin typeface="Comic Sans MS" pitchFamily="66" charset="0"/>
              </a:rPr>
              <a:t>+62</a:t>
            </a:r>
            <a:r>
              <a:rPr lang="en-US" sz="5400" baseline="30000" dirty="0" smtClean="0">
                <a:latin typeface="Comic Sans MS" pitchFamily="66" charset="0"/>
              </a:rPr>
              <a:t>6</a:t>
            </a:r>
            <a:r>
              <a:rPr lang="en-US" sz="5400" dirty="0" smtClean="0">
                <a:latin typeface="Comic Sans MS" pitchFamily="66" charset="0"/>
              </a:rPr>
              <a:t>+62</a:t>
            </a:r>
            <a:r>
              <a:rPr lang="en-US" sz="5400" baseline="30000" dirty="0" smtClean="0">
                <a:latin typeface="Comic Sans MS" pitchFamily="66" charset="0"/>
              </a:rPr>
              <a:t>7</a:t>
            </a:r>
            <a:r>
              <a:rPr lang="en-US" sz="5400" dirty="0" smtClean="0">
                <a:latin typeface="Comic Sans MS" pitchFamily="66" charset="0"/>
              </a:rPr>
              <a:t>)</a:t>
            </a:r>
          </a:p>
          <a:p>
            <a:r>
              <a:rPr lang="en-US" sz="5400" dirty="0" smtClean="0">
                <a:latin typeface="Comic Sans MS" pitchFamily="66" charset="0"/>
              </a:rPr>
              <a:t> ≈ 19</a:t>
            </a:r>
            <a:r>
              <a:rPr lang="en-US" sz="5400" dirty="0" smtClean="0">
                <a:cs typeface="Times New Roman" pitchFamily="18" charset="0"/>
              </a:rPr>
              <a:t>·</a:t>
            </a:r>
            <a:r>
              <a:rPr lang="en-US" sz="5400" dirty="0" smtClean="0">
                <a:latin typeface="Comic Sans MS" pitchFamily="66" charset="0"/>
              </a:rPr>
              <a:t>10</a:t>
            </a:r>
            <a:r>
              <a:rPr lang="en-US" sz="5400" baseline="30000" dirty="0" smtClean="0">
                <a:latin typeface="Comic Sans MS" pitchFamily="66" charset="0"/>
              </a:rPr>
              <a:t>14</a:t>
            </a:r>
            <a:endParaRPr lang="en-US" sz="5400" baseline="300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32131BEB-8BF7-42C4-8263-F9F58D3D34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cases  by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1st occurrence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33CC"/>
                </a:solidFill>
              </a:rPr>
              <a:t>7</a:t>
            </a:r>
            <a:r>
              <a:rPr lang="en-US" sz="4400" dirty="0" smtClean="0"/>
              <a:t>:</a:t>
            </a:r>
          </a:p>
          <a:p>
            <a:pPr marL="342900" lvl="1" indent="-342900" eaLnBrk="1" hangingPunct="1">
              <a:lnSpc>
                <a:spcPct val="90000"/>
              </a:lnSpc>
            </a:pP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x</a:t>
            </a:r>
            <a:r>
              <a:rPr lang="en-US" sz="4800" dirty="0" smtClean="0"/>
              <a:t>: any digit   </a:t>
            </a:r>
            <a:r>
              <a:rPr lang="en-US" sz="4800" dirty="0" smtClean="0">
                <a:solidFill>
                  <a:srgbClr val="00B050"/>
                </a:solidFill>
              </a:rPr>
              <a:t>o</a:t>
            </a:r>
            <a:r>
              <a:rPr lang="en-US" sz="4800" dirty="0" smtClean="0"/>
              <a:t>: any digit </a:t>
            </a:r>
            <a:r>
              <a:rPr lang="en-US" sz="4800" b="1" dirty="0" smtClean="0">
                <a:solidFill>
                  <a:srgbClr val="C00000"/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xxx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 </a:t>
            </a:r>
            <a:r>
              <a:rPr lang="en-US" sz="4800" dirty="0" smtClean="0">
                <a:solidFill>
                  <a:srgbClr val="00B050"/>
                </a:solidFill>
              </a:rPr>
              <a:t>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oo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ooo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  10</a:t>
            </a:r>
            <a:r>
              <a:rPr lang="en-US" sz="4800" baseline="30000" dirty="0" smtClean="0"/>
              <a:t>3</a:t>
            </a:r>
            <a:endParaRPr lang="en-US" sz="4800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= </a:t>
            </a:r>
            <a:r>
              <a:rPr lang="en-US" sz="4800" dirty="0" smtClean="0">
                <a:solidFill>
                  <a:srgbClr val="008000"/>
                </a:solidFill>
              </a:rPr>
              <a:t>3439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</a:t>
            </a:r>
            <a:r>
              <a:rPr lang="en-US" dirty="0" smtClean="0">
                <a:solidFill>
                  <a:srgbClr val="0033CC"/>
                </a:solidFill>
              </a:rPr>
              <a:t>4</a:t>
            </a:r>
            <a:r>
              <a:rPr lang="en-US" dirty="0" smtClean="0"/>
              <a:t>-digit </a:t>
            </a:r>
            <a:r>
              <a:rPr lang="en-US" dirty="0" err="1" smtClean="0"/>
              <a:t>nums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dirty="0" smtClean="0"/>
              <a:t>/ </a:t>
            </a:r>
            <a:r>
              <a:rPr lang="en-US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dirty="0" smtClean="0"/>
              <a:t> one </a:t>
            </a:r>
            <a:r>
              <a:rPr lang="en-US" dirty="0" smtClean="0">
                <a:solidFill>
                  <a:srgbClr val="0033CC"/>
                </a:solidFill>
              </a:rPr>
              <a:t>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8640" y="3733800"/>
            <a:ext cx="2281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+  9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10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0034" y="3741003"/>
            <a:ext cx="4278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+  9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10  +   9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758C4126-0672-4A74-9D17-7F72C919EF1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at least one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dirty="0" smtClean="0"/>
              <a:t>: another way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495800"/>
          </a:xfrm>
        </p:spPr>
        <p:txBody>
          <a:bodyPr/>
          <a:lstStyle/>
          <a:p>
            <a:pPr eaLnBrk="1" hangingPunct="1"/>
            <a:r>
              <a:rPr lang="en-US" sz="5400" b="1" dirty="0" smtClean="0"/>
              <a:t>|</a:t>
            </a:r>
            <a:r>
              <a:rPr lang="en-US" sz="5400" dirty="0" smtClean="0">
                <a:solidFill>
                  <a:srgbClr val="0033CC"/>
                </a:solidFill>
              </a:rPr>
              <a:t>4</a:t>
            </a:r>
            <a:r>
              <a:rPr lang="en-US" sz="5400" dirty="0" smtClean="0"/>
              <a:t>-digit </a:t>
            </a:r>
            <a:r>
              <a:rPr lang="en-US" sz="5400" dirty="0" err="1" smtClean="0"/>
              <a:t>nums</a:t>
            </a:r>
            <a:r>
              <a:rPr lang="en-US" sz="5400" dirty="0" smtClean="0"/>
              <a:t> w/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5400" dirty="0" smtClean="0"/>
              <a:t> one </a:t>
            </a:r>
            <a:r>
              <a:rPr lang="en-US" sz="5400" dirty="0" smtClean="0">
                <a:solidFill>
                  <a:srgbClr val="0033CC"/>
                </a:solidFill>
              </a:rPr>
              <a:t>7</a:t>
            </a:r>
            <a:r>
              <a:rPr lang="en-US" sz="5400" b="1" dirty="0" smtClean="0"/>
              <a:t>| </a:t>
            </a:r>
          </a:p>
          <a:p>
            <a:pPr eaLnBrk="1" hangingPunct="1"/>
            <a:r>
              <a:rPr lang="en-US" sz="5400" b="1" dirty="0" smtClean="0"/>
              <a:t>  </a:t>
            </a:r>
            <a:r>
              <a:rPr lang="en-US" sz="6000" dirty="0" smtClean="0"/>
              <a:t>=</a:t>
            </a:r>
            <a:r>
              <a:rPr lang="en-US" sz="6000" b="1" dirty="0" smtClean="0"/>
              <a:t> |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6000" dirty="0" smtClean="0"/>
              <a:t>-digit </a:t>
            </a:r>
            <a:r>
              <a:rPr lang="en-US" sz="6000" dirty="0" err="1" smtClean="0"/>
              <a:t>nums</a:t>
            </a:r>
            <a:r>
              <a:rPr lang="en-US" sz="6000" b="1" dirty="0" smtClean="0"/>
              <a:t>|</a:t>
            </a:r>
          </a:p>
          <a:p>
            <a:pPr eaLnBrk="1" hangingPunct="1">
              <a:buFontTx/>
              <a:buNone/>
            </a:pPr>
            <a:r>
              <a:rPr lang="en-US" sz="6000" b="1" dirty="0" smtClean="0">
                <a:sym typeface="Euclid Symbol" pitchFamily="18" charset="2"/>
              </a:rPr>
              <a:t>    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6000" b="1" dirty="0" smtClean="0">
                <a:sym typeface="Euclid Symbol" pitchFamily="18" charset="2"/>
              </a:rPr>
              <a:t> </a:t>
            </a:r>
            <a:r>
              <a:rPr lang="en-US" sz="6000" b="1" dirty="0" smtClean="0"/>
              <a:t>|</a:t>
            </a:r>
            <a:r>
              <a:rPr lang="en-US" sz="6000" dirty="0" smtClean="0"/>
              <a:t>those w/ no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sz="6000" b="1" dirty="0" smtClean="0"/>
              <a:t>|</a:t>
            </a:r>
            <a:endParaRPr lang="en-US" sz="6000" dirty="0" smtClean="0"/>
          </a:p>
          <a:p>
            <a:pPr eaLnBrk="1" hangingPunct="1"/>
            <a:r>
              <a:rPr lang="en-US" sz="6000" dirty="0" smtClean="0"/>
              <a:t>  = </a:t>
            </a:r>
            <a:r>
              <a:rPr lang="en-US" sz="6600" dirty="0" smtClean="0"/>
              <a:t>  10</a:t>
            </a:r>
            <a:r>
              <a:rPr lang="en-US" sz="6600" baseline="30000" dirty="0" smtClean="0"/>
              <a:t>4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6600" dirty="0" smtClean="0"/>
              <a:t> 9</a:t>
            </a:r>
            <a:r>
              <a:rPr lang="en-US" sz="6600" baseline="30000" dirty="0" smtClean="0"/>
              <a:t>4</a:t>
            </a:r>
            <a:r>
              <a:rPr lang="en-US" sz="6600" dirty="0" smtClean="0"/>
              <a:t> = </a:t>
            </a:r>
            <a:r>
              <a:rPr lang="en-US" sz="6600" dirty="0" smtClean="0">
                <a:solidFill>
                  <a:srgbClr val="008000"/>
                </a:solidFill>
              </a:rPr>
              <a:t>3439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C083AF42-063C-498D-8321-ACCF1AA5BD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B050"/>
                </a:solidFill>
              </a:rPr>
              <a:t>Gambling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98368"/>
            <a:ext cx="8610600" cy="3207032"/>
          </a:xfr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What </a:t>
            </a:r>
            <a:r>
              <a:rPr lang="en-US" sz="4400" i="1" dirty="0" smtClean="0">
                <a:solidFill>
                  <a:srgbClr val="0066FF"/>
                </a:solidFill>
              </a:rPr>
              <a:t>fraction</a:t>
            </a:r>
            <a:r>
              <a:rPr lang="en-US" sz="4400" dirty="0" smtClean="0">
                <a:solidFill>
                  <a:srgbClr val="0066FF"/>
                </a:solidFill>
              </a:rPr>
              <a:t> </a:t>
            </a:r>
            <a:r>
              <a:rPr lang="en-US" sz="4400" dirty="0" smtClean="0"/>
              <a:t>of poker hands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are “a pair of Jacks?”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FF"/>
                </a:solidFill>
              </a:rPr>
              <a:t>probability</a:t>
            </a:r>
            <a:r>
              <a:rPr lang="en-US" sz="4400" dirty="0" smtClean="0"/>
              <a:t> of a pair </a:t>
            </a:r>
          </a:p>
          <a:p>
            <a:pPr marL="0" indent="0" eaLnBrk="1" hangingPunct="1">
              <a:buFontTx/>
              <a:buNone/>
            </a:pPr>
            <a:r>
              <a:rPr lang="en-US" sz="4400" dirty="0"/>
              <a:t> </a:t>
            </a:r>
            <a:r>
              <a:rPr lang="en-US" sz="4400" dirty="0" smtClean="0"/>
              <a:t> of Jacks)</a:t>
            </a:r>
          </a:p>
        </p:txBody>
      </p:sp>
      <p:pic>
        <p:nvPicPr>
          <p:cNvPr id="14341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8702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3A1BEF78-D25F-4A13-A70B-7C823786996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Mapping Rule: Bijections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563"/>
            <a:ext cx="8305800" cy="1766637"/>
          </a:xfrm>
          <a:noFill/>
        </p:spPr>
        <p:txBody>
          <a:bodyPr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4400" dirty="0" smtClean="0"/>
              <a:t>If </a:t>
            </a:r>
            <a:r>
              <a:rPr lang="en-US" sz="4400" dirty="0" smtClean="0">
                <a:solidFill>
                  <a:srgbClr val="0033CC"/>
                </a:solidFill>
              </a:rPr>
              <a:t>f</a:t>
            </a:r>
            <a:r>
              <a:rPr lang="en-US" sz="4400" dirty="0" smtClean="0"/>
              <a:t> is a </a:t>
            </a:r>
            <a:r>
              <a:rPr lang="en-US" sz="4400" dirty="0" err="1" smtClean="0">
                <a:solidFill>
                  <a:srgbClr val="008000"/>
                </a:solidFill>
              </a:rPr>
              <a:t>bijection</a:t>
            </a:r>
            <a:r>
              <a:rPr lang="en-US" sz="4400" dirty="0" smtClean="0"/>
              <a:t> from </a:t>
            </a: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,</a:t>
            </a:r>
          </a:p>
          <a:p>
            <a:pPr algn="ctr" eaLnBrk="1" hangingPunct="1">
              <a:buFontTx/>
              <a:buNone/>
            </a:pPr>
            <a:r>
              <a:rPr lang="en-US" sz="4400" dirty="0" smtClean="0"/>
              <a:t>then </a:t>
            </a:r>
            <a:r>
              <a:rPr lang="en-US" sz="5400" dirty="0" smtClean="0"/>
              <a:t>|</a:t>
            </a:r>
            <a:r>
              <a:rPr lang="en-US" sz="5400" dirty="0" smtClean="0">
                <a:solidFill>
                  <a:srgbClr val="0033CC"/>
                </a:solidFill>
              </a:rPr>
              <a:t>A</a:t>
            </a:r>
            <a:r>
              <a:rPr lang="en-US" sz="5400" dirty="0" smtClean="0"/>
              <a:t>| = |</a:t>
            </a:r>
            <a:r>
              <a:rPr lang="en-US" sz="5400" dirty="0" smtClean="0">
                <a:solidFill>
                  <a:srgbClr val="0033CC"/>
                </a:solidFill>
              </a:rPr>
              <a:t>B</a:t>
            </a:r>
            <a:r>
              <a:rPr lang="en-US" sz="5400" dirty="0" smtClean="0"/>
              <a:t>|</a:t>
            </a:r>
          </a:p>
        </p:txBody>
      </p:sp>
      <p:grpSp>
        <p:nvGrpSpPr>
          <p:cNvPr id="27653" name="Group 27"/>
          <p:cNvGrpSpPr>
            <a:grpSpLocks/>
          </p:cNvGrpSpPr>
          <p:nvPr/>
        </p:nvGrpSpPr>
        <p:grpSpPr bwMode="auto">
          <a:xfrm>
            <a:off x="1644650" y="3276600"/>
            <a:ext cx="5975351" cy="2743200"/>
            <a:chOff x="1036" y="2064"/>
            <a:chExt cx="3764" cy="1728"/>
          </a:xfrm>
        </p:grpSpPr>
        <p:grpSp>
          <p:nvGrpSpPr>
            <p:cNvPr id="27661" name="Group 26"/>
            <p:cNvGrpSpPr>
              <a:grpSpLocks/>
            </p:cNvGrpSpPr>
            <p:nvPr/>
          </p:nvGrpSpPr>
          <p:grpSpPr bwMode="auto">
            <a:xfrm>
              <a:off x="1036" y="2064"/>
              <a:ext cx="3764" cy="1728"/>
              <a:chOff x="1036" y="2064"/>
              <a:chExt cx="3764" cy="1728"/>
            </a:xfrm>
          </p:grpSpPr>
          <p:sp>
            <p:nvSpPr>
              <p:cNvPr id="308228" name="Oval 4"/>
              <p:cNvSpPr>
                <a:spLocks noChangeArrowheads="1"/>
              </p:cNvSpPr>
              <p:nvPr/>
            </p:nvSpPr>
            <p:spPr bwMode="auto">
              <a:xfrm>
                <a:off x="1424" y="2096"/>
                <a:ext cx="1016" cy="16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08229" name="Oval 5"/>
              <p:cNvSpPr>
                <a:spLocks noChangeArrowheads="1"/>
              </p:cNvSpPr>
              <p:nvPr/>
            </p:nvSpPr>
            <p:spPr bwMode="auto">
              <a:xfrm>
                <a:off x="3320" y="2064"/>
                <a:ext cx="1016" cy="16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7674" name="Text Box 6"/>
              <p:cNvSpPr txBox="1">
                <a:spLocks noChangeArrowheads="1"/>
              </p:cNvSpPr>
              <p:nvPr/>
            </p:nvSpPr>
            <p:spPr bwMode="auto">
              <a:xfrm>
                <a:off x="1036" y="2503"/>
                <a:ext cx="376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4400" dirty="0">
                    <a:solidFill>
                      <a:srgbClr val="0033CC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7675" name="Text Box 7"/>
              <p:cNvSpPr txBox="1">
                <a:spLocks noChangeArrowheads="1"/>
              </p:cNvSpPr>
              <p:nvPr/>
            </p:nvSpPr>
            <p:spPr bwMode="auto">
              <a:xfrm>
                <a:off x="4460" y="2463"/>
                <a:ext cx="340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4400" dirty="0">
                    <a:solidFill>
                      <a:srgbClr val="0033CC"/>
                    </a:solidFill>
                    <a:latin typeface="Comic Sans MS" pitchFamily="66" charset="0"/>
                  </a:rPr>
                  <a:t>B</a:t>
                </a:r>
              </a:p>
            </p:txBody>
          </p:sp>
        </p:grpSp>
        <p:sp>
          <p:nvSpPr>
            <p:cNvPr id="27662" name="Oval 8"/>
            <p:cNvSpPr>
              <a:spLocks noChangeArrowheads="1"/>
            </p:cNvSpPr>
            <p:nvPr/>
          </p:nvSpPr>
          <p:spPr bwMode="auto">
            <a:xfrm>
              <a:off x="1876" y="227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3" name="Oval 9"/>
            <p:cNvSpPr>
              <a:spLocks noChangeArrowheads="1"/>
            </p:cNvSpPr>
            <p:nvPr/>
          </p:nvSpPr>
          <p:spPr bwMode="auto">
            <a:xfrm>
              <a:off x="1876" y="252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4" name="Oval 10"/>
            <p:cNvSpPr>
              <a:spLocks noChangeArrowheads="1"/>
            </p:cNvSpPr>
            <p:nvPr/>
          </p:nvSpPr>
          <p:spPr bwMode="auto">
            <a:xfrm>
              <a:off x="1876" y="279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5" name="Oval 11"/>
            <p:cNvSpPr>
              <a:spLocks noChangeArrowheads="1"/>
            </p:cNvSpPr>
            <p:nvPr/>
          </p:nvSpPr>
          <p:spPr bwMode="auto">
            <a:xfrm>
              <a:off x="1876" y="340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6" name="Text Box 12"/>
            <p:cNvSpPr txBox="1">
              <a:spLocks noChangeArrowheads="1"/>
            </p:cNvSpPr>
            <p:nvPr/>
          </p:nvSpPr>
          <p:spPr bwMode="auto">
            <a:xfrm>
              <a:off x="1826" y="3010"/>
              <a:ext cx="22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4000" b="1" dirty="0" smtClean="0">
                  <a:latin typeface="MT Extra"/>
                  <a:sym typeface="MT Extra"/>
                </a:rPr>
                <a:t></a:t>
              </a:r>
              <a:endParaRPr lang="en-US" sz="4000" b="1" dirty="0">
                <a:latin typeface="MT Extra"/>
              </a:endParaRPr>
            </a:p>
          </p:txBody>
        </p:sp>
        <p:sp>
          <p:nvSpPr>
            <p:cNvPr id="27667" name="Oval 13"/>
            <p:cNvSpPr>
              <a:spLocks noChangeArrowheads="1"/>
            </p:cNvSpPr>
            <p:nvPr/>
          </p:nvSpPr>
          <p:spPr bwMode="auto">
            <a:xfrm>
              <a:off x="3772" y="226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8" name="Oval 14"/>
            <p:cNvSpPr>
              <a:spLocks noChangeArrowheads="1"/>
            </p:cNvSpPr>
            <p:nvPr/>
          </p:nvSpPr>
          <p:spPr bwMode="auto">
            <a:xfrm>
              <a:off x="3772" y="252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9" name="Oval 15"/>
            <p:cNvSpPr>
              <a:spLocks noChangeArrowheads="1"/>
            </p:cNvSpPr>
            <p:nvPr/>
          </p:nvSpPr>
          <p:spPr bwMode="auto">
            <a:xfrm>
              <a:off x="3772" y="278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70" name="Oval 16"/>
            <p:cNvSpPr>
              <a:spLocks noChangeArrowheads="1"/>
            </p:cNvSpPr>
            <p:nvPr/>
          </p:nvSpPr>
          <p:spPr bwMode="auto">
            <a:xfrm>
              <a:off x="3772" y="340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3722" y="2956"/>
              <a:ext cx="11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3600" dirty="0">
                <a:latin typeface="Comic Sans MS" pitchFamily="66" charset="0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251200" y="3683000"/>
            <a:ext cx="2667000" cy="1816100"/>
            <a:chOff x="2048" y="2320"/>
            <a:chExt cx="1680" cy="1144"/>
          </a:xfrm>
        </p:grpSpPr>
        <p:sp>
          <p:nvSpPr>
            <p:cNvPr id="27657" name="Line 18"/>
            <p:cNvSpPr>
              <a:spLocks noChangeShapeType="1"/>
            </p:cNvSpPr>
            <p:nvPr/>
          </p:nvSpPr>
          <p:spPr bwMode="auto">
            <a:xfrm>
              <a:off x="2056" y="2320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58" name="Line 19"/>
            <p:cNvSpPr>
              <a:spLocks noChangeShapeType="1"/>
            </p:cNvSpPr>
            <p:nvPr/>
          </p:nvSpPr>
          <p:spPr bwMode="auto">
            <a:xfrm>
              <a:off x="2048" y="258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59" name="Line 20"/>
            <p:cNvSpPr>
              <a:spLocks noChangeShapeType="1"/>
            </p:cNvSpPr>
            <p:nvPr/>
          </p:nvSpPr>
          <p:spPr bwMode="auto">
            <a:xfrm>
              <a:off x="2056" y="28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0" name="Line 21"/>
            <p:cNvSpPr>
              <a:spLocks noChangeShapeType="1"/>
            </p:cNvSpPr>
            <p:nvPr/>
          </p:nvSpPr>
          <p:spPr bwMode="auto">
            <a:xfrm>
              <a:off x="2048" y="34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7655" name="Text Box 22"/>
          <p:cNvSpPr txBox="1">
            <a:spLocks noChangeArrowheads="1"/>
          </p:cNvSpPr>
          <p:nvPr/>
        </p:nvSpPr>
        <p:spPr bwMode="auto">
          <a:xfrm>
            <a:off x="4416425" y="464185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f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5867400" y="4778514"/>
            <a:ext cx="356188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latin typeface="MT Extra"/>
                <a:sym typeface="MT Extra"/>
              </a:rPr>
              <a:t></a:t>
            </a:r>
            <a:endParaRPr lang="en-US" sz="4000" b="1" dirty="0">
              <a:latin typeface="MT Extra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4800" y="1281363"/>
            <a:ext cx="8458200" cy="1919037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0E51962D-A185-4D99-A828-C299A0E68E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Size of the </a:t>
            </a:r>
            <a:r>
              <a:rPr lang="en-US" dirty="0" smtClean="0">
                <a:solidFill>
                  <a:srgbClr val="0033CC"/>
                </a:solidFill>
              </a:rPr>
              <a:t>Power Set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>
                <a:latin typeface="Comic Sans MS" pitchFamily="66" charset="0"/>
              </a:rPr>
              <a:t>How many subsets of finite set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 smtClean="0">
                <a:latin typeface="Lucida Calligraphy" pitchFamily="66" charset="0"/>
              </a:rPr>
              <a:t> </a:t>
            </a:r>
            <a:r>
              <a:rPr lang="en-US" sz="4000" dirty="0" smtClean="0">
                <a:solidFill>
                  <a:srgbClr val="0033CC"/>
                </a:solidFill>
                <a:latin typeface="Mathematica5" pitchFamily="2" charset="2"/>
              </a:rPr>
              <a:t>P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)</a:t>
            </a:r>
            <a:r>
              <a:rPr lang="en-US" sz="4000" dirty="0">
                <a:latin typeface="Comic Sans MS" pitchFamily="66" charset="0"/>
              </a:rPr>
              <a:t> = the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power set</a:t>
            </a:r>
            <a:r>
              <a:rPr lang="en-US" sz="4000" dirty="0">
                <a:latin typeface="Comic Sans MS" pitchFamily="66" charset="0"/>
              </a:rPr>
              <a:t> of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 smtClean="0">
                <a:latin typeface="Comic Sans MS" pitchFamily="66" charset="0"/>
              </a:rPr>
              <a:t>         </a:t>
            </a:r>
            <a:r>
              <a:rPr lang="en-US" sz="4000" dirty="0">
                <a:latin typeface="Comic Sans MS" pitchFamily="66" charset="0"/>
              </a:rPr>
              <a:t>= the set of all subsets of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04800" y="3625850"/>
            <a:ext cx="8534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000" dirty="0">
                <a:latin typeface="Comic Sans MS" pitchFamily="66" charset="0"/>
              </a:rPr>
              <a:t>for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 =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{a, b, c}</a:t>
            </a:r>
            <a:r>
              <a:rPr lang="en-US" sz="4000" dirty="0">
                <a:latin typeface="Comic Sans MS" pitchFamily="66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000" dirty="0" smtClean="0">
                <a:solidFill>
                  <a:srgbClr val="0033CC"/>
                </a:solidFill>
                <a:latin typeface="Mathematica5" pitchFamily="2" charset="2"/>
              </a:rPr>
              <a:t>   P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)</a:t>
            </a:r>
            <a:r>
              <a:rPr lang="en-US" sz="4000" dirty="0">
                <a:latin typeface="Comic Sans MS" pitchFamily="66" charset="0"/>
              </a:rPr>
              <a:t> 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{</a:t>
            </a:r>
            <a:r>
              <a:rPr lang="en-US" sz="4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∅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{a}, {b}, {c}, 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	      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a,b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b,c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a,b,c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 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862228"/>
              </p:ext>
            </p:extLst>
          </p:nvPr>
        </p:nvGraphicFramePr>
        <p:xfrm>
          <a:off x="457200" y="4348163"/>
          <a:ext cx="5821363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4" imgW="1320800" imgH="533400" progId="Equation.3">
                  <p:embed/>
                </p:oleObj>
              </mc:Choice>
              <mc:Fallback>
                <p:oleObj name="Equation" r:id="rId4" imgW="1320800" imgH="533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48163"/>
                        <a:ext cx="5821363" cy="235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CE45375-A98A-46BD-BCF3-2BE85CEECAA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Bijection</a:t>
            </a:r>
            <a:r>
              <a:rPr lang="en-US" sz="3200" dirty="0" smtClean="0"/>
              <a:t>: </a:t>
            </a:r>
            <a:r>
              <a:rPr lang="en-US" sz="36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3200" dirty="0" smtClean="0">
                <a:solidFill>
                  <a:srgbClr val="0033CC"/>
                </a:solidFill>
              </a:rPr>
              <a:t>(A)</a:t>
            </a:r>
            <a:r>
              <a:rPr lang="en-US" sz="3200" dirty="0" smtClean="0"/>
              <a:t> and Binary Strings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33400" y="1397000"/>
            <a:ext cx="8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	:        {a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4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5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…  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457200" y="30607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000" dirty="0">
                <a:latin typeface="Comic Sans MS" pitchFamily="66" charset="0"/>
              </a:rPr>
              <a:t>string: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 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1    0   1   1  0   …     1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57200" y="2220913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4000" dirty="0">
                <a:latin typeface="Comic Sans MS" pitchFamily="66" charset="0"/>
              </a:rPr>
              <a:t>	subset: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{a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    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4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     …  ,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533400" y="3886200"/>
            <a:ext cx="8229600" cy="165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This is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, so</a:t>
            </a:r>
          </a:p>
          <a:p>
            <a:pPr>
              <a:tabLst>
                <a:tab pos="1366838" algn="l"/>
              </a:tabLst>
            </a:pP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|n</a:t>
            </a:r>
            <a:r>
              <a:rPr lang="en-US" sz="4400" dirty="0">
                <a:latin typeface="Comic Sans MS" pitchFamily="66" charset="0"/>
              </a:rPr>
              <a:t>-bit binary strings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48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)|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340998" grpId="1"/>
      <p:bldP spid="8199" grpId="0"/>
      <p:bldP spid="341000" grpId="0" build="allAtOnce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CE45375-A98A-46BD-BCF3-2BE85CEECAA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3733800" cy="1092200"/>
          </a:xfrm>
        </p:spPr>
        <p:txBody>
          <a:bodyPr/>
          <a:lstStyle/>
          <a:p>
            <a:pPr eaLnBrk="1" hangingPunct="1"/>
            <a:r>
              <a:rPr lang="en-US" dirty="0" smtClean="0"/>
              <a:t>Size of </a:t>
            </a:r>
            <a:r>
              <a:rPr lang="en-US" dirty="0" smtClean="0">
                <a:solidFill>
                  <a:srgbClr val="0033CC"/>
                </a:solidFill>
                <a:latin typeface="Mathematica5" pitchFamily="2" charset="2"/>
              </a:rPr>
              <a:t>P</a:t>
            </a:r>
            <a:r>
              <a:rPr lang="en-US" dirty="0" smtClean="0">
                <a:solidFill>
                  <a:srgbClr val="0033CC"/>
                </a:solidFill>
              </a:rPr>
              <a:t>(A)</a:t>
            </a:r>
            <a:endParaRPr lang="en-US" dirty="0" smtClean="0"/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838200" y="2321004"/>
            <a:ext cx="7315200" cy="1569660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8800" dirty="0" smtClean="0">
                <a:latin typeface="Comic Sans MS" pitchFamily="66" charset="0"/>
              </a:rPr>
              <a:t> </a:t>
            </a:r>
            <a:r>
              <a:rPr lang="en-US" sz="8800" dirty="0" smtClean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96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8800" dirty="0" smtClean="0">
                <a:solidFill>
                  <a:srgbClr val="0033CC"/>
                </a:solidFill>
                <a:latin typeface="Comic Sans MS" pitchFamily="66" charset="0"/>
              </a:rPr>
              <a:t>(A)| = 2</a:t>
            </a:r>
            <a:r>
              <a:rPr lang="en-US" sz="8800" baseline="30000" dirty="0" smtClean="0">
                <a:solidFill>
                  <a:srgbClr val="0033CC"/>
                </a:solidFill>
                <a:latin typeface="Comic Sans MS" pitchFamily="66" charset="0"/>
              </a:rPr>
              <a:t>|A|</a:t>
            </a:r>
            <a:endParaRPr lang="en-US" sz="8800" baseline="300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050" dirty="0" err="1" smtClean="0"/>
              <a:t>lec</a:t>
            </a:r>
            <a:r>
              <a:rPr lang="en-US" sz="1050" dirty="0" smtClean="0"/>
              <a:t> 10W.</a:t>
            </a:r>
            <a:fld id="{E53DAB80-C578-4077-948A-EA14497F2876}" type="slidenum">
              <a:rPr lang="en-US" sz="1050" smtClean="0"/>
              <a:pPr/>
              <a:t>24</a:t>
            </a:fld>
            <a:endParaRPr lang="en-US" sz="1050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990600" y="1263650"/>
            <a:ext cx="7173759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From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5 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kinds of doughnuts</a:t>
            </a:r>
          </a:p>
          <a:p>
            <a:pPr marL="342900" indent="-342900">
              <a:spcBef>
                <a:spcPts val="0"/>
              </a:spcBef>
            </a:pPr>
            <a:r>
              <a:rPr lang="en-US" sz="4400" dirty="0">
                <a:solidFill>
                  <a:srgbClr val="8A3CC4"/>
                </a:solidFill>
                <a:latin typeface="Comic Sans MS" pitchFamily="66" charset="0"/>
              </a:rPr>
              <a:t>select a </a:t>
            </a:r>
            <a:r>
              <a:rPr lang="en-US" sz="4400" dirty="0" smtClean="0">
                <a:solidFill>
                  <a:srgbClr val="8A3CC4"/>
                </a:solidFill>
                <a:latin typeface="Comic Sans MS" pitchFamily="66" charset="0"/>
              </a:rPr>
              <a:t>dozen.</a:t>
            </a:r>
            <a:endParaRPr lang="en-US" sz="4800" dirty="0">
              <a:solidFill>
                <a:srgbClr val="8A3CC4"/>
              </a:solidFill>
              <a:latin typeface="Comic Sans MS" pitchFamily="66" charset="0"/>
            </a:endParaRP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990600" y="2606695"/>
            <a:ext cx="7020788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800" dirty="0" smtClean="0">
                <a:latin typeface="Comic Sans MS" pitchFamily="66" charset="0"/>
              </a:rPr>
              <a:t>let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</a:t>
            </a:r>
            <a:r>
              <a:rPr lang="en-US" sz="4800" dirty="0" smtClean="0">
                <a:solidFill>
                  <a:srgbClr val="8A3CC4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::= all selections </a:t>
            </a:r>
            <a:r>
              <a:rPr lang="en-US" sz="4400" dirty="0" smtClean="0">
                <a:latin typeface="Comic Sans MS" pitchFamily="66" charset="0"/>
              </a:rPr>
              <a:t>of</a:t>
            </a:r>
          </a:p>
          <a:p>
            <a:pPr marL="342900" indent="-342900">
              <a:spcBef>
                <a:spcPts val="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12 doughnuts</a:t>
            </a:r>
            <a:endParaRPr lang="en-US" sz="4400" dirty="0">
              <a:latin typeface="Comic Sans MS" pitchFamily="66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31850" y="3962400"/>
            <a:ext cx="7196138" cy="1695450"/>
            <a:chOff x="831850" y="3962400"/>
            <a:chExt cx="7196138" cy="1695450"/>
          </a:xfrm>
        </p:grpSpPr>
        <p:graphicFrame>
          <p:nvGraphicFramePr>
            <p:cNvPr id="14" name="Object 27"/>
            <p:cNvGraphicFramePr>
              <a:graphicFrameLocks noChangeAspect="1"/>
            </p:cNvGraphicFramePr>
            <p:nvPr/>
          </p:nvGraphicFramePr>
          <p:xfrm>
            <a:off x="831850" y="3962400"/>
            <a:ext cx="7196138" cy="169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6" name="Equation" r:id="rId4" imgW="1943100" imgH="457200" progId="Equation.DSMT4">
                    <p:embed/>
                  </p:oleObj>
                </mc:Choice>
                <mc:Fallback>
                  <p:oleObj name="Equation" r:id="rId4" imgW="1943100" imgH="4572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850" y="3962400"/>
                          <a:ext cx="7196138" cy="169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757974"/>
              </p:ext>
            </p:extLst>
          </p:nvPr>
        </p:nvGraphicFramePr>
        <p:xfrm>
          <a:off x="831850" y="3962400"/>
          <a:ext cx="719613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6" name="Equation" r:id="rId4" imgW="1943100" imgH="457200" progId="Equation.DSMT4">
                  <p:embed/>
                </p:oleObj>
              </mc:Choice>
              <mc:Fallback>
                <p:oleObj name="Equation" r:id="rId4" imgW="1943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3962400"/>
                        <a:ext cx="7196138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AEBBE140-696B-4ED3-9F77-625F9EBC968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79934" name="Text Box 30"/>
          <p:cNvSpPr txBox="1">
            <a:spLocks noChangeArrowheads="1"/>
          </p:cNvSpPr>
          <p:nvPr/>
        </p:nvSpPr>
        <p:spPr bwMode="auto">
          <a:xfrm>
            <a:off x="1828800" y="2209800"/>
            <a:ext cx="53335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0011000000100100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19812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33528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58674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68580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37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4" grpId="0"/>
      <p:bldP spid="13" grpId="0"/>
      <p:bldP spid="14" grpId="0"/>
      <p:bldP spid="15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921960"/>
              </p:ext>
            </p:extLst>
          </p:nvPr>
        </p:nvGraphicFramePr>
        <p:xfrm>
          <a:off x="881062" y="3943350"/>
          <a:ext cx="719613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1" name="Equation" r:id="rId4" imgW="1943100" imgH="457200" progId="Equation.DSMT4">
                  <p:embed/>
                </p:oleObj>
              </mc:Choice>
              <mc:Fallback>
                <p:oleObj name="Equation" r:id="rId4" imgW="1943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2" y="3943350"/>
                        <a:ext cx="7196138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219200" y="4078239"/>
            <a:ext cx="6880225" cy="776882"/>
            <a:chOff x="1219200" y="4078239"/>
            <a:chExt cx="6880225" cy="776882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219200" y="4078239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3625160" y="4085680"/>
              <a:ext cx="237241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000000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6172200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7185025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035175" y="4060776"/>
            <a:ext cx="5470525" cy="816024"/>
            <a:chOff x="2035175" y="4060776"/>
            <a:chExt cx="5470525" cy="816024"/>
          </a:xfrm>
        </p:grpSpPr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2035175" y="406077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3330575" y="4085680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845175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6972300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AEBBE140-696B-4ED3-9F77-625F9EBC968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1.94444E-6 -0.084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1.38889E-6 -0.084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AEBBE140-696B-4ED3-9F77-625F9EBC968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graphicFrame>
        <p:nvGraphicFramePr>
          <p:cNvPr id="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16638"/>
              </p:ext>
            </p:extLst>
          </p:nvPr>
        </p:nvGraphicFramePr>
        <p:xfrm>
          <a:off x="881062" y="3943350"/>
          <a:ext cx="719613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1" name="Equation" r:id="rId4" imgW="1943100" imgH="457200" progId="Equation.DSMT4">
                  <p:embed/>
                </p:oleObj>
              </mc:Choice>
              <mc:Fallback>
                <p:oleObj name="Equation" r:id="rId4" imgW="1943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2" y="3943350"/>
                        <a:ext cx="7196138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1219200" y="4078239"/>
            <a:ext cx="6880225" cy="776882"/>
            <a:chOff x="1219200" y="4078239"/>
            <a:chExt cx="6880225" cy="776882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219200" y="4078239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3625160" y="4085680"/>
              <a:ext cx="237241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000000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6172200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7185025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35175" y="4060776"/>
            <a:ext cx="5470525" cy="816024"/>
            <a:chOff x="2035175" y="4060776"/>
            <a:chExt cx="5470525" cy="816024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2035175" y="406077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3330575" y="4085680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5845175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6972300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1905000" y="2507159"/>
            <a:ext cx="53335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0011000000100100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1.94444E-6 -0.0844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1.38889E-6 -0.0849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6382285-46B9-4638-A756-AEAB0B54955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Bijection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392113" y="1416050"/>
            <a:ext cx="298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/>
              <a:t> </a:t>
            </a:r>
            <a:endParaRPr lang="en-US" sz="4400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95263" y="1709738"/>
            <a:ext cx="8751887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dirty="0">
                <a:solidFill>
                  <a:srgbClr val="704B00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 chocolate, </a:t>
            </a:r>
            <a:r>
              <a:rPr lang="en-US" dirty="0">
                <a:solidFill>
                  <a:srgbClr val="FFFF00"/>
                </a:solidFill>
                <a:latin typeface="cmmib7" pitchFamily="34" charset="0"/>
              </a:rPr>
              <a:t>l</a:t>
            </a:r>
            <a:r>
              <a:rPr lang="en-US" dirty="0">
                <a:latin typeface="Comic Sans MS" pitchFamily="66" charset="0"/>
              </a:rPr>
              <a:t> lemon,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 s</a:t>
            </a:r>
            <a:r>
              <a:rPr lang="en-US" dirty="0">
                <a:latin typeface="Comic Sans MS" pitchFamily="66" charset="0"/>
              </a:rPr>
              <a:t> sugar, </a:t>
            </a:r>
            <a:r>
              <a:rPr lang="en-US" dirty="0">
                <a:solidFill>
                  <a:srgbClr val="B89500"/>
                </a:solidFill>
                <a:latin typeface="Comic Sans MS" pitchFamily="66" charset="0"/>
              </a:rPr>
              <a:t>g</a:t>
            </a:r>
            <a:r>
              <a:rPr lang="en-US" dirty="0">
                <a:latin typeface="Comic Sans MS" pitchFamily="66" charset="0"/>
              </a:rPr>
              <a:t> glazed, </a:t>
            </a:r>
            <a:r>
              <a:rPr lang="en-US" dirty="0">
                <a:solidFill>
                  <a:srgbClr val="00B0F0"/>
                </a:solidFill>
                <a:latin typeface="Comic Sans MS" pitchFamily="66" charset="0"/>
              </a:rPr>
              <a:t>p</a:t>
            </a:r>
            <a:r>
              <a:rPr lang="en-US" dirty="0">
                <a:latin typeface="Comic Sans MS" pitchFamily="66" charset="0"/>
              </a:rPr>
              <a:t> plain</a:t>
            </a:r>
          </a:p>
          <a:p>
            <a:pPr marL="342900" indent="-342900" algn="ctr"/>
            <a:r>
              <a:rPr lang="en-US" sz="4800" dirty="0">
                <a:latin typeface="Comic Sans MS" pitchFamily="66" charset="0"/>
              </a:rPr>
              <a:t>maps to</a:t>
            </a:r>
          </a:p>
        </p:txBody>
      </p:sp>
      <p:sp>
        <p:nvSpPr>
          <p:cNvPr id="381961" name="Text Box 9"/>
          <p:cNvSpPr txBox="1">
            <a:spLocks noChangeArrowheads="1"/>
          </p:cNvSpPr>
          <p:nvPr/>
        </p:nvSpPr>
        <p:spPr bwMode="auto">
          <a:xfrm>
            <a:off x="1779588" y="3429000"/>
            <a:ext cx="618630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7200" dirty="0">
                <a:latin typeface="Comic Sans MS" pitchFamily="66" charset="0"/>
              </a:rPr>
              <a:t>0</a:t>
            </a:r>
            <a:r>
              <a:rPr lang="en-US" sz="7200" baseline="30000" dirty="0">
                <a:solidFill>
                  <a:srgbClr val="704B00"/>
                </a:solidFill>
                <a:latin typeface="Comic Sans MS" pitchFamily="66" charset="0"/>
              </a:rPr>
              <a:t>c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FFFF00"/>
                </a:solidFill>
                <a:latin typeface="cmmib7" pitchFamily="34" charset="0"/>
              </a:rPr>
              <a:t>l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FF00FF"/>
                </a:solidFill>
                <a:latin typeface="Comic Sans MS" pitchFamily="66" charset="0"/>
              </a:rPr>
              <a:t>s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B89500"/>
                </a:solidFill>
                <a:latin typeface="Comic Sans MS" pitchFamily="66" charset="0"/>
              </a:rPr>
              <a:t>g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00B0F0"/>
                </a:solidFill>
                <a:latin typeface="Comic Sans MS" pitchFamily="66" charset="0"/>
              </a:rPr>
              <a:t>p</a:t>
            </a:r>
          </a:p>
        </p:txBody>
      </p:sp>
      <p:graphicFrame>
        <p:nvGraphicFramePr>
          <p:cNvPr id="381962" name="Object 10"/>
          <p:cNvGraphicFramePr>
            <a:graphicFrameLocks noChangeAspect="1"/>
          </p:cNvGraphicFramePr>
          <p:nvPr/>
        </p:nvGraphicFramePr>
        <p:xfrm>
          <a:off x="3128962" y="4800600"/>
          <a:ext cx="2886075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4" imgW="469800" imgH="253800" progId="Equation.DSMT4">
                  <p:embed/>
                </p:oleObj>
              </mc:Choice>
              <mc:Fallback>
                <p:oleObj name="Equation" r:id="rId4" imgW="46980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2" y="4800600"/>
                        <a:ext cx="2886075" cy="156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0563" y="4800600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1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10W.</a:t>
            </a:r>
            <a:fld id="{8F3B4E78-0FD9-4D6D-9794-087966C32840}" type="slidenum">
              <a:rPr lang="en-US" sz="1100" smtClean="0"/>
              <a:pPr/>
              <a:t>3</a:t>
            </a:fld>
            <a:endParaRPr lang="en-US" sz="11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Counting in </a:t>
            </a:r>
            <a:r>
              <a:rPr lang="en-US" sz="4400" dirty="0" smtClean="0">
                <a:solidFill>
                  <a:srgbClr val="008000"/>
                </a:solidFill>
              </a:rPr>
              <a:t>Games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3400" y="1981200"/>
            <a:ext cx="8167689" cy="1374775"/>
            <a:chOff x="269875" y="3063875"/>
            <a:chExt cx="7502526" cy="1374775"/>
          </a:xfrm>
        </p:grpSpPr>
        <p:sp>
          <p:nvSpPr>
            <p:cNvPr id="15368" name="Rectangle 10"/>
            <p:cNvSpPr>
              <a:spLocks noChangeArrowheads="1"/>
            </p:cNvSpPr>
            <p:nvPr/>
          </p:nvSpPr>
          <p:spPr bwMode="auto">
            <a:xfrm>
              <a:off x="1150939" y="3063875"/>
              <a:ext cx="6621462" cy="137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lang="en-US" sz="4000" dirty="0" smtClean="0">
                  <a:latin typeface="Comic Sans MS" pitchFamily="66" charset="0"/>
                </a:rPr>
                <a:t># </a:t>
              </a:r>
              <a:r>
                <a:rPr lang="en-US" sz="4000" dirty="0">
                  <a:solidFill>
                    <a:srgbClr val="0066FF"/>
                  </a:solidFill>
                  <a:latin typeface="Comic Sans MS" pitchFamily="66" charset="0"/>
                </a:rPr>
                <a:t>different chess </a:t>
              </a:r>
              <a:r>
                <a:rPr lang="en-US" sz="4000" dirty="0" smtClean="0">
                  <a:solidFill>
                    <a:srgbClr val="0066FF"/>
                  </a:solidFill>
                  <a:latin typeface="Comic Sans MS" pitchFamily="66" charset="0"/>
                </a:rPr>
                <a:t>positions</a:t>
              </a:r>
            </a:p>
            <a:p>
              <a:pPr>
                <a:lnSpc>
                  <a:spcPct val="90000"/>
                </a:lnSpc>
              </a:pPr>
              <a:r>
                <a:rPr lang="en-US" sz="4000" dirty="0" smtClean="0">
                  <a:latin typeface="Comic Sans MS" pitchFamily="66" charset="0"/>
                </a:rPr>
                <a:t>      after </a:t>
              </a:r>
              <a:r>
                <a:rPr lang="en-US" sz="4000" dirty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n</a:t>
              </a:r>
              <a:r>
                <a:rPr lang="en-US" sz="4000" dirty="0">
                  <a:latin typeface="Comic Sans MS" pitchFamily="66" charset="0"/>
                </a:rPr>
                <a:t> </a:t>
              </a:r>
              <a:r>
                <a:rPr lang="en-US" sz="4000" dirty="0" smtClean="0">
                  <a:latin typeface="Comic Sans MS" pitchFamily="66" charset="0"/>
                </a:rPr>
                <a:t> moves</a:t>
              </a:r>
              <a:r>
                <a:rPr lang="en-US" sz="4000" dirty="0">
                  <a:latin typeface="Comic Sans MS" pitchFamily="66" charset="0"/>
                </a:rPr>
                <a:t>?</a:t>
              </a:r>
            </a:p>
          </p:txBody>
        </p:sp>
        <p:pic>
          <p:nvPicPr>
            <p:cNvPr id="15369" name="Picture 11" descr="ches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875" y="3108325"/>
              <a:ext cx="881063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3657600"/>
            <a:ext cx="7183437" cy="1371600"/>
            <a:chOff x="893763" y="685800"/>
            <a:chExt cx="7183437" cy="1371600"/>
          </a:xfrm>
        </p:grpSpPr>
        <p:pic>
          <p:nvPicPr>
            <p:cNvPr id="14" name="Picture 4" descr="cube"/>
            <p:cNvPicPr>
              <a:picLocks noChangeAspect="1" noChangeArrowheads="1" noCrop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93763" y="685800"/>
              <a:ext cx="1155700" cy="115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2049463" y="685800"/>
              <a:ext cx="6027737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lang="en-US" sz="4000" dirty="0" smtClean="0">
                  <a:latin typeface="Comic Sans MS" pitchFamily="66" charset="0"/>
                </a:rPr>
                <a:t># </a:t>
              </a:r>
              <a:r>
                <a:rPr lang="en-US" sz="4000" dirty="0">
                  <a:solidFill>
                    <a:srgbClr val="0066FF"/>
                  </a:solidFill>
                  <a:latin typeface="Comic Sans MS" pitchFamily="66" charset="0"/>
                </a:rPr>
                <a:t>different </a:t>
              </a:r>
              <a:r>
                <a:rPr lang="en-US" sz="4000" dirty="0" smtClean="0">
                  <a:solidFill>
                    <a:srgbClr val="0066FF"/>
                  </a:solidFill>
                  <a:latin typeface="Comic Sans MS" pitchFamily="66" charset="0"/>
                </a:rPr>
                <a:t>positions</a:t>
              </a:r>
              <a:r>
                <a:rPr lang="en-US" sz="4000" dirty="0" smtClean="0">
                  <a:latin typeface="Comic Sans MS" pitchFamily="66" charset="0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sz="4000" dirty="0">
                  <a:latin typeface="Comic Sans MS" pitchFamily="66" charset="0"/>
                </a:rPr>
                <a:t> </a:t>
              </a:r>
              <a:r>
                <a:rPr lang="en-US" sz="4000" dirty="0" smtClean="0">
                  <a:latin typeface="Comic Sans MS" pitchFamily="66" charset="0"/>
                </a:rPr>
                <a:t>     for </a:t>
              </a:r>
              <a:r>
                <a:rPr lang="en-US" sz="4000" dirty="0">
                  <a:latin typeface="Comic Sans MS" pitchFamily="66" charset="0"/>
                </a:rPr>
                <a:t>a Rubik’s cube?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E724F065-34A1-4E2F-BB17-E3787F8CEB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in </a:t>
            </a:r>
            <a:r>
              <a:rPr lang="en-US" smtClean="0">
                <a:solidFill>
                  <a:srgbClr val="008000"/>
                </a:solidFill>
              </a:rPr>
              <a:t>Algorithms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85800" y="2971800"/>
            <a:ext cx="7315200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buFontTx/>
              <a:buChar char="•"/>
            </a:pPr>
            <a:r>
              <a:rPr lang="en-US" sz="4400" dirty="0">
                <a:latin typeface="Comic Sans MS" pitchFamily="66" charset="0"/>
              </a:rPr>
              <a:t>Optimization: To optimize </a:t>
            </a:r>
            <a:r>
              <a:rPr lang="en-US" sz="4400" dirty="0" smtClean="0">
                <a:latin typeface="Comic Sans MS" pitchFamily="66" charset="0"/>
              </a:rPr>
              <a:t>cost </a:t>
            </a:r>
            <a:r>
              <a:rPr lang="en-US" sz="4400" dirty="0">
                <a:latin typeface="Comic Sans MS" pitchFamily="66" charset="0"/>
              </a:rPr>
              <a:t>function on integer points in </a:t>
            </a:r>
            <a:r>
              <a:rPr lang="en-US" sz="4400" dirty="0" smtClean="0">
                <a:latin typeface="Comic Sans MS" pitchFamily="66" charset="0"/>
              </a:rPr>
              <a:t>region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u="sng" dirty="0">
                <a:latin typeface="Comic Sans MS" pitchFamily="66" charset="0"/>
              </a:rPr>
              <a:t>find</a:t>
            </a:r>
            <a:r>
              <a:rPr lang="en-US" sz="4400" dirty="0">
                <a:latin typeface="Comic Sans MS" pitchFamily="66" charset="0"/>
              </a:rPr>
              <a:t> all of those points.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1981200"/>
          </a:xfrm>
        </p:spPr>
        <p:txBody>
          <a:bodyPr/>
          <a:lstStyle/>
          <a:p>
            <a:pPr marL="292100" indent="-292100" eaLnBrk="1" hangingPunct="1">
              <a:buFont typeface="Arial" pitchFamily="34" charset="0"/>
              <a:buChar char="•"/>
            </a:pPr>
            <a:r>
              <a:rPr lang="en-US" sz="4400" dirty="0" smtClean="0"/>
              <a:t>Physics: # </a:t>
            </a:r>
            <a:r>
              <a:rPr lang="en-US" sz="4400" dirty="0" err="1" smtClean="0"/>
              <a:t>matchings</a:t>
            </a:r>
            <a:r>
              <a:rPr lang="en-US" sz="4400" dirty="0" smtClean="0"/>
              <a:t> in a graph?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C38EFF70-A23C-4A5E-8861-2243249243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43434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# ops to update a data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4800" dirty="0" smtClean="0"/>
              <a:t>     structure (# comparisons    	needed to</a:t>
            </a:r>
            <a:r>
              <a:rPr lang="en-US" sz="4800" i="1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sort </a:t>
            </a:r>
            <a:r>
              <a:rPr lang="en-US" sz="4800" dirty="0" smtClean="0">
                <a:solidFill>
                  <a:srgbClr val="0033CC"/>
                </a:solidFill>
              </a:rPr>
              <a:t>n</a:t>
            </a:r>
            <a:r>
              <a:rPr lang="en-US" sz="4800" dirty="0" smtClean="0"/>
              <a:t> items)</a:t>
            </a:r>
          </a:p>
          <a:p>
            <a:pPr marL="0" indent="0" eaLnBrk="1" hangingPunct="1"/>
            <a:r>
              <a:rPr lang="en-US" sz="4800" dirty="0" smtClean="0"/>
              <a:t># steps in a computation (#   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4800" dirty="0" smtClean="0"/>
              <a:t>      multiplies to compute </a:t>
            </a:r>
            <a:r>
              <a:rPr lang="en-US" sz="4800" dirty="0" err="1" smtClean="0"/>
              <a:t>d</a:t>
            </a:r>
            <a:r>
              <a:rPr lang="en-US" sz="4800" baseline="30000" dirty="0" err="1" smtClean="0">
                <a:solidFill>
                  <a:srgbClr val="0033CC"/>
                </a:solidFill>
              </a:rPr>
              <a:t>n</a:t>
            </a:r>
            <a:r>
              <a:rPr lang="en-US" sz="4800" dirty="0" smtClean="0"/>
              <a:t>)</a:t>
            </a:r>
            <a:r>
              <a:rPr lang="en-US" sz="4800" i="1" dirty="0" smtClean="0"/>
              <a:t> </a:t>
            </a:r>
            <a:endParaRPr lang="en-US" sz="4800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8000"/>
                </a:solidFill>
              </a:rPr>
              <a:t>Algorithms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8000"/>
                </a:solidFill>
              </a:rPr>
              <a:t>Cryptography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7994" y="2209800"/>
            <a:ext cx="78470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# possible passwords</a:t>
            </a:r>
          </a:p>
          <a:p>
            <a:pPr>
              <a:lnSpc>
                <a:spcPct val="150000"/>
              </a:lnSpc>
            </a:pPr>
            <a:r>
              <a:rPr lang="en-US" sz="6000" dirty="0" smtClean="0">
                <a:latin typeface="Comic Sans MS" pitchFamily="66" charset="0"/>
              </a:rPr>
              <a:t># possible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5E7BC75-7CCD-43B9-9102-762D8D8CA72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5E7BC75-7CCD-43B9-9102-762D8D8CA72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in </a:t>
            </a:r>
            <a:r>
              <a:rPr lang="en-US" smtClean="0">
                <a:solidFill>
                  <a:srgbClr val="008000"/>
                </a:solidFill>
              </a:rPr>
              <a:t>Graph Theory</a:t>
            </a:r>
          </a:p>
        </p:txBody>
      </p:sp>
      <p:grpSp>
        <p:nvGrpSpPr>
          <p:cNvPr id="18436" name="Group 90"/>
          <p:cNvGrpSpPr>
            <a:grpSpLocks/>
          </p:cNvGrpSpPr>
          <p:nvPr/>
        </p:nvGrpSpPr>
        <p:grpSpPr bwMode="auto">
          <a:xfrm>
            <a:off x="7734300" y="4495800"/>
            <a:ext cx="952500" cy="927100"/>
            <a:chOff x="4909" y="1116"/>
            <a:chExt cx="600" cy="584"/>
          </a:xfrm>
        </p:grpSpPr>
        <p:sp>
          <p:nvSpPr>
            <p:cNvPr id="18496" name="Oval 4"/>
            <p:cNvSpPr>
              <a:spLocks noChangeArrowheads="1"/>
            </p:cNvSpPr>
            <p:nvPr/>
          </p:nvSpPr>
          <p:spPr bwMode="auto">
            <a:xfrm>
              <a:off x="4933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7" name="Oval 6"/>
            <p:cNvSpPr>
              <a:spLocks noChangeArrowheads="1"/>
            </p:cNvSpPr>
            <p:nvPr/>
          </p:nvSpPr>
          <p:spPr bwMode="auto">
            <a:xfrm>
              <a:off x="5229" y="15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8" name="Oval 7"/>
            <p:cNvSpPr>
              <a:spLocks noChangeArrowheads="1"/>
            </p:cNvSpPr>
            <p:nvPr/>
          </p:nvSpPr>
          <p:spPr bwMode="auto">
            <a:xfrm>
              <a:off x="5341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9" name="Oval 8"/>
            <p:cNvSpPr>
              <a:spLocks noChangeArrowheads="1"/>
            </p:cNvSpPr>
            <p:nvPr/>
          </p:nvSpPr>
          <p:spPr bwMode="auto">
            <a:xfrm>
              <a:off x="5405" y="13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500" name="Oval 9"/>
            <p:cNvSpPr>
              <a:spLocks noChangeArrowheads="1"/>
            </p:cNvSpPr>
            <p:nvPr/>
          </p:nvSpPr>
          <p:spPr bwMode="auto">
            <a:xfrm>
              <a:off x="4909" y="142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501" name="AutoShape 11"/>
            <p:cNvCxnSpPr>
              <a:cxnSpLocks noChangeShapeType="1"/>
              <a:stCxn id="18496" idx="5"/>
              <a:endCxn id="18499" idx="1"/>
            </p:cNvCxnSpPr>
            <p:nvPr/>
          </p:nvCxnSpPr>
          <p:spPr bwMode="auto">
            <a:xfrm>
              <a:off x="5022" y="1205"/>
              <a:ext cx="398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2" name="AutoShape 12"/>
            <p:cNvCxnSpPr>
              <a:cxnSpLocks noChangeShapeType="1"/>
              <a:stCxn id="18498" idx="4"/>
              <a:endCxn id="18497" idx="0"/>
            </p:cNvCxnSpPr>
            <p:nvPr/>
          </p:nvCxnSpPr>
          <p:spPr bwMode="auto">
            <a:xfrm flipH="1">
              <a:off x="5281" y="1220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3" name="AutoShape 13"/>
            <p:cNvCxnSpPr>
              <a:cxnSpLocks noChangeShapeType="1"/>
              <a:stCxn id="18496" idx="6"/>
              <a:endCxn id="18498" idx="2"/>
            </p:cNvCxnSpPr>
            <p:nvPr/>
          </p:nvCxnSpPr>
          <p:spPr bwMode="auto">
            <a:xfrm>
              <a:off x="5037" y="1168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4" name="AutoShape 14"/>
            <p:cNvCxnSpPr>
              <a:cxnSpLocks noChangeShapeType="1"/>
              <a:stCxn id="18500" idx="5"/>
              <a:endCxn id="18497" idx="1"/>
            </p:cNvCxnSpPr>
            <p:nvPr/>
          </p:nvCxnSpPr>
          <p:spPr bwMode="auto">
            <a:xfrm>
              <a:off x="4998" y="1517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5" name="AutoShape 15"/>
            <p:cNvCxnSpPr>
              <a:cxnSpLocks noChangeShapeType="1"/>
              <a:stCxn id="18496" idx="4"/>
              <a:endCxn id="18500" idx="0"/>
            </p:cNvCxnSpPr>
            <p:nvPr/>
          </p:nvCxnSpPr>
          <p:spPr bwMode="auto">
            <a:xfrm flipH="1">
              <a:off x="4961" y="1220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8437" name="Group 89"/>
          <p:cNvGrpSpPr>
            <a:grpSpLocks/>
          </p:cNvGrpSpPr>
          <p:nvPr/>
        </p:nvGrpSpPr>
        <p:grpSpPr bwMode="auto">
          <a:xfrm>
            <a:off x="6411913" y="4495800"/>
            <a:ext cx="952500" cy="927100"/>
            <a:chOff x="4076" y="1116"/>
            <a:chExt cx="600" cy="584"/>
          </a:xfrm>
        </p:grpSpPr>
        <p:sp>
          <p:nvSpPr>
            <p:cNvPr id="18485" name="Oval 36"/>
            <p:cNvSpPr>
              <a:spLocks noChangeArrowheads="1"/>
            </p:cNvSpPr>
            <p:nvPr/>
          </p:nvSpPr>
          <p:spPr bwMode="auto">
            <a:xfrm>
              <a:off x="4100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6" name="Oval 37"/>
            <p:cNvSpPr>
              <a:spLocks noChangeArrowheads="1"/>
            </p:cNvSpPr>
            <p:nvPr/>
          </p:nvSpPr>
          <p:spPr bwMode="auto">
            <a:xfrm>
              <a:off x="4396" y="15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7" name="Oval 38"/>
            <p:cNvSpPr>
              <a:spLocks noChangeArrowheads="1"/>
            </p:cNvSpPr>
            <p:nvPr/>
          </p:nvSpPr>
          <p:spPr bwMode="auto">
            <a:xfrm>
              <a:off x="4508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8" name="Oval 39"/>
            <p:cNvSpPr>
              <a:spLocks noChangeArrowheads="1"/>
            </p:cNvSpPr>
            <p:nvPr/>
          </p:nvSpPr>
          <p:spPr bwMode="auto">
            <a:xfrm>
              <a:off x="4572" y="13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9" name="Oval 40"/>
            <p:cNvSpPr>
              <a:spLocks noChangeArrowheads="1"/>
            </p:cNvSpPr>
            <p:nvPr/>
          </p:nvSpPr>
          <p:spPr bwMode="auto">
            <a:xfrm>
              <a:off x="4076" y="142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90" name="AutoShape 41"/>
            <p:cNvCxnSpPr>
              <a:cxnSpLocks noChangeShapeType="1"/>
              <a:stCxn id="18489" idx="6"/>
              <a:endCxn id="18488" idx="2"/>
            </p:cNvCxnSpPr>
            <p:nvPr/>
          </p:nvCxnSpPr>
          <p:spPr bwMode="auto">
            <a:xfrm flipV="1">
              <a:off x="4180" y="1440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1" name="AutoShape 42"/>
            <p:cNvCxnSpPr>
              <a:cxnSpLocks noChangeShapeType="1"/>
              <a:stCxn id="18487" idx="4"/>
              <a:endCxn id="18486" idx="0"/>
            </p:cNvCxnSpPr>
            <p:nvPr/>
          </p:nvCxnSpPr>
          <p:spPr bwMode="auto">
            <a:xfrm flipH="1">
              <a:off x="4448" y="1220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2" name="AutoShape 43"/>
            <p:cNvCxnSpPr>
              <a:cxnSpLocks noChangeShapeType="1"/>
              <a:stCxn id="18485" idx="6"/>
              <a:endCxn id="18487" idx="2"/>
            </p:cNvCxnSpPr>
            <p:nvPr/>
          </p:nvCxnSpPr>
          <p:spPr bwMode="auto">
            <a:xfrm>
              <a:off x="4204" y="1168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3" name="AutoShape 44"/>
            <p:cNvCxnSpPr>
              <a:cxnSpLocks noChangeShapeType="1"/>
              <a:stCxn id="18489" idx="5"/>
              <a:endCxn id="18486" idx="1"/>
            </p:cNvCxnSpPr>
            <p:nvPr/>
          </p:nvCxnSpPr>
          <p:spPr bwMode="auto">
            <a:xfrm>
              <a:off x="4165" y="1517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4" name="AutoShape 45"/>
            <p:cNvCxnSpPr>
              <a:cxnSpLocks noChangeShapeType="1"/>
              <a:stCxn id="18485" idx="4"/>
              <a:endCxn id="18489" idx="0"/>
            </p:cNvCxnSpPr>
            <p:nvPr/>
          </p:nvCxnSpPr>
          <p:spPr bwMode="auto">
            <a:xfrm flipH="1">
              <a:off x="4128" y="1220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5" name="AutoShape 46"/>
            <p:cNvCxnSpPr>
              <a:cxnSpLocks noChangeShapeType="1"/>
              <a:stCxn id="18485" idx="5"/>
              <a:endCxn id="18486" idx="1"/>
            </p:cNvCxnSpPr>
            <p:nvPr/>
          </p:nvCxnSpPr>
          <p:spPr bwMode="auto">
            <a:xfrm>
              <a:off x="4189" y="1205"/>
              <a:ext cx="222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8438" name="Text Box 91"/>
          <p:cNvSpPr txBox="1">
            <a:spLocks noChangeArrowheads="1"/>
          </p:cNvSpPr>
          <p:nvPr/>
        </p:nvSpPr>
        <p:spPr bwMode="auto">
          <a:xfrm>
            <a:off x="304800" y="4660900"/>
            <a:ext cx="60150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rgbClr val="0066FF"/>
                </a:solidFill>
                <a:latin typeface="Comic Sans MS" pitchFamily="66" charset="0"/>
              </a:rPr>
              <a:t> n node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graphs</a:t>
            </a:r>
            <a:r>
              <a:rPr lang="en-US" sz="3600" dirty="0">
                <a:latin typeface="Comic Sans MS" pitchFamily="66" charset="0"/>
              </a:rPr>
              <a:t>?</a:t>
            </a:r>
          </a:p>
        </p:txBody>
      </p:sp>
      <p:grpSp>
        <p:nvGrpSpPr>
          <p:cNvPr id="18439" name="Group 49"/>
          <p:cNvGrpSpPr>
            <a:grpSpLocks/>
          </p:cNvGrpSpPr>
          <p:nvPr/>
        </p:nvGrpSpPr>
        <p:grpSpPr bwMode="auto">
          <a:xfrm>
            <a:off x="6319838" y="1550988"/>
            <a:ext cx="952500" cy="927100"/>
            <a:chOff x="4032" y="1184"/>
            <a:chExt cx="600" cy="584"/>
          </a:xfrm>
        </p:grpSpPr>
        <p:sp>
          <p:nvSpPr>
            <p:cNvPr id="18474" name="Oval 50"/>
            <p:cNvSpPr>
              <a:spLocks noChangeArrowheads="1"/>
            </p:cNvSpPr>
            <p:nvPr/>
          </p:nvSpPr>
          <p:spPr bwMode="auto">
            <a:xfrm>
              <a:off x="4056" y="118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5" name="Oval 51"/>
            <p:cNvSpPr>
              <a:spLocks noChangeArrowheads="1"/>
            </p:cNvSpPr>
            <p:nvPr/>
          </p:nvSpPr>
          <p:spPr bwMode="auto">
            <a:xfrm>
              <a:off x="4352" y="166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6" name="Oval 52"/>
            <p:cNvSpPr>
              <a:spLocks noChangeArrowheads="1"/>
            </p:cNvSpPr>
            <p:nvPr/>
          </p:nvSpPr>
          <p:spPr bwMode="auto">
            <a:xfrm>
              <a:off x="4464" y="118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7" name="Oval 53"/>
            <p:cNvSpPr>
              <a:spLocks noChangeArrowheads="1"/>
            </p:cNvSpPr>
            <p:nvPr/>
          </p:nvSpPr>
          <p:spPr bwMode="auto">
            <a:xfrm>
              <a:off x="4528" y="145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8" name="Oval 54"/>
            <p:cNvSpPr>
              <a:spLocks noChangeArrowheads="1"/>
            </p:cNvSpPr>
            <p:nvPr/>
          </p:nvSpPr>
          <p:spPr bwMode="auto">
            <a:xfrm>
              <a:off x="4032" y="14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79" name="AutoShape 55"/>
            <p:cNvCxnSpPr>
              <a:cxnSpLocks noChangeShapeType="1"/>
              <a:stCxn id="18478" idx="6"/>
              <a:endCxn id="18477" idx="2"/>
            </p:cNvCxnSpPr>
            <p:nvPr/>
          </p:nvCxnSpPr>
          <p:spPr bwMode="auto">
            <a:xfrm flipV="1">
              <a:off x="4136" y="1508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0" name="AutoShape 56"/>
            <p:cNvCxnSpPr>
              <a:cxnSpLocks noChangeShapeType="1"/>
              <a:stCxn id="18476" idx="4"/>
              <a:endCxn id="18475" idx="0"/>
            </p:cNvCxnSpPr>
            <p:nvPr/>
          </p:nvCxnSpPr>
          <p:spPr bwMode="auto">
            <a:xfrm flipH="1">
              <a:off x="4404" y="1288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1" name="AutoShape 57"/>
            <p:cNvCxnSpPr>
              <a:cxnSpLocks noChangeShapeType="1"/>
              <a:stCxn id="18474" idx="6"/>
              <a:endCxn id="18476" idx="2"/>
            </p:cNvCxnSpPr>
            <p:nvPr/>
          </p:nvCxnSpPr>
          <p:spPr bwMode="auto">
            <a:xfrm>
              <a:off x="4160" y="1236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2" name="AutoShape 58"/>
            <p:cNvCxnSpPr>
              <a:cxnSpLocks noChangeShapeType="1"/>
              <a:stCxn id="18478" idx="5"/>
              <a:endCxn id="18475" idx="1"/>
            </p:cNvCxnSpPr>
            <p:nvPr/>
          </p:nvCxnSpPr>
          <p:spPr bwMode="auto">
            <a:xfrm>
              <a:off x="4121" y="1585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3" name="AutoShape 59"/>
            <p:cNvCxnSpPr>
              <a:cxnSpLocks noChangeShapeType="1"/>
              <a:stCxn id="18474" idx="4"/>
              <a:endCxn id="18478" idx="0"/>
            </p:cNvCxnSpPr>
            <p:nvPr/>
          </p:nvCxnSpPr>
          <p:spPr bwMode="auto">
            <a:xfrm flipH="1">
              <a:off x="4084" y="1288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4" name="AutoShape 60"/>
            <p:cNvCxnSpPr>
              <a:cxnSpLocks noChangeShapeType="1"/>
              <a:stCxn id="18474" idx="5"/>
              <a:endCxn id="18475" idx="1"/>
            </p:cNvCxnSpPr>
            <p:nvPr/>
          </p:nvCxnSpPr>
          <p:spPr bwMode="auto">
            <a:xfrm>
              <a:off x="4145" y="1273"/>
              <a:ext cx="222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8440" name="Group 85"/>
          <p:cNvGrpSpPr>
            <a:grpSpLocks/>
          </p:cNvGrpSpPr>
          <p:nvPr/>
        </p:nvGrpSpPr>
        <p:grpSpPr bwMode="auto">
          <a:xfrm>
            <a:off x="7642225" y="1550988"/>
            <a:ext cx="952500" cy="927100"/>
            <a:chOff x="4939" y="2092"/>
            <a:chExt cx="600" cy="584"/>
          </a:xfrm>
        </p:grpSpPr>
        <p:sp>
          <p:nvSpPr>
            <p:cNvPr id="18463" name="Oval 62"/>
            <p:cNvSpPr>
              <a:spLocks noChangeArrowheads="1"/>
            </p:cNvSpPr>
            <p:nvPr/>
          </p:nvSpPr>
          <p:spPr bwMode="auto">
            <a:xfrm>
              <a:off x="4963" y="209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4" name="Oval 63"/>
            <p:cNvSpPr>
              <a:spLocks noChangeArrowheads="1"/>
            </p:cNvSpPr>
            <p:nvPr/>
          </p:nvSpPr>
          <p:spPr bwMode="auto">
            <a:xfrm>
              <a:off x="5259" y="257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5" name="Oval 64"/>
            <p:cNvSpPr>
              <a:spLocks noChangeArrowheads="1"/>
            </p:cNvSpPr>
            <p:nvPr/>
          </p:nvSpPr>
          <p:spPr bwMode="auto">
            <a:xfrm>
              <a:off x="5371" y="209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6" name="Oval 65"/>
            <p:cNvSpPr>
              <a:spLocks noChangeArrowheads="1"/>
            </p:cNvSpPr>
            <p:nvPr/>
          </p:nvSpPr>
          <p:spPr bwMode="auto">
            <a:xfrm>
              <a:off x="5435" y="236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7" name="Oval 66"/>
            <p:cNvSpPr>
              <a:spLocks noChangeArrowheads="1"/>
            </p:cNvSpPr>
            <p:nvPr/>
          </p:nvSpPr>
          <p:spPr bwMode="auto">
            <a:xfrm>
              <a:off x="4939" y="240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68" name="AutoShape 67"/>
            <p:cNvCxnSpPr>
              <a:cxnSpLocks noChangeShapeType="1"/>
              <a:stCxn id="18463" idx="5"/>
              <a:endCxn id="18466" idx="1"/>
            </p:cNvCxnSpPr>
            <p:nvPr/>
          </p:nvCxnSpPr>
          <p:spPr bwMode="auto">
            <a:xfrm>
              <a:off x="5052" y="2181"/>
              <a:ext cx="398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9" name="AutoShape 68"/>
            <p:cNvCxnSpPr>
              <a:cxnSpLocks noChangeShapeType="1"/>
              <a:stCxn id="18466" idx="3"/>
              <a:endCxn id="18464" idx="7"/>
            </p:cNvCxnSpPr>
            <p:nvPr/>
          </p:nvCxnSpPr>
          <p:spPr bwMode="auto">
            <a:xfrm flipH="1">
              <a:off x="5348" y="2453"/>
              <a:ext cx="102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0" name="AutoShape 69"/>
            <p:cNvCxnSpPr>
              <a:cxnSpLocks noChangeShapeType="1"/>
              <a:stCxn id="18463" idx="6"/>
              <a:endCxn id="18465" idx="2"/>
            </p:cNvCxnSpPr>
            <p:nvPr/>
          </p:nvCxnSpPr>
          <p:spPr bwMode="auto">
            <a:xfrm>
              <a:off x="5067" y="2144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1" name="AutoShape 70"/>
            <p:cNvCxnSpPr>
              <a:cxnSpLocks noChangeShapeType="1"/>
              <a:stCxn id="18467" idx="5"/>
              <a:endCxn id="18464" idx="1"/>
            </p:cNvCxnSpPr>
            <p:nvPr/>
          </p:nvCxnSpPr>
          <p:spPr bwMode="auto">
            <a:xfrm>
              <a:off x="5028" y="2493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2" name="AutoShape 71"/>
            <p:cNvCxnSpPr>
              <a:cxnSpLocks noChangeShapeType="1"/>
              <a:stCxn id="18463" idx="4"/>
              <a:endCxn id="18467" idx="0"/>
            </p:cNvCxnSpPr>
            <p:nvPr/>
          </p:nvCxnSpPr>
          <p:spPr bwMode="auto">
            <a:xfrm flipH="1">
              <a:off x="4991" y="2196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3" name="AutoShape 72"/>
            <p:cNvCxnSpPr>
              <a:cxnSpLocks noChangeShapeType="1"/>
              <a:stCxn id="18466" idx="2"/>
              <a:endCxn id="18467" idx="6"/>
            </p:cNvCxnSpPr>
            <p:nvPr/>
          </p:nvCxnSpPr>
          <p:spPr bwMode="auto">
            <a:xfrm flipH="1">
              <a:off x="5043" y="2416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8441" name="Text Box 93"/>
          <p:cNvSpPr txBox="1">
            <a:spLocks noChangeArrowheads="1"/>
          </p:cNvSpPr>
          <p:nvPr/>
        </p:nvSpPr>
        <p:spPr bwMode="auto">
          <a:xfrm>
            <a:off x="304800" y="1447800"/>
            <a:ext cx="6135688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mappings </a:t>
            </a:r>
            <a:r>
              <a:rPr lang="en-US" sz="3600" dirty="0">
                <a:latin typeface="Comic Sans MS" pitchFamily="66" charset="0"/>
              </a:rPr>
              <a:t>between </a:t>
            </a:r>
            <a:r>
              <a:rPr lang="en-US" sz="3600" dirty="0" smtClean="0">
                <a:latin typeface="Comic Sans MS" pitchFamily="66" charset="0"/>
              </a:rPr>
              <a:t>two</a:t>
            </a:r>
          </a:p>
          <a:p>
            <a:pPr marL="288925" indent="-288925"/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  n</a:t>
            </a:r>
            <a:r>
              <a:rPr lang="en-US" sz="3600" dirty="0" smtClean="0">
                <a:latin typeface="Comic Sans MS" pitchFamily="66" charset="0"/>
              </a:rPr>
              <a:t> node </a:t>
            </a:r>
            <a:r>
              <a:rPr lang="en-US" sz="3600" dirty="0">
                <a:latin typeface="Comic Sans MS" pitchFamily="66" charset="0"/>
              </a:rPr>
              <a:t>graphs?</a:t>
            </a:r>
            <a:endParaRPr lang="en-US" sz="3600" dirty="0">
              <a:solidFill>
                <a:srgbClr val="0066FF"/>
              </a:solidFill>
              <a:latin typeface="Comic Sans MS" pitchFamily="66" charset="0"/>
            </a:endParaRPr>
          </a:p>
        </p:txBody>
      </p:sp>
      <p:grpSp>
        <p:nvGrpSpPr>
          <p:cNvPr id="18442" name="Group 74"/>
          <p:cNvGrpSpPr>
            <a:grpSpLocks/>
          </p:cNvGrpSpPr>
          <p:nvPr/>
        </p:nvGrpSpPr>
        <p:grpSpPr bwMode="auto">
          <a:xfrm>
            <a:off x="6329363" y="2965450"/>
            <a:ext cx="950912" cy="1174750"/>
            <a:chOff x="4176" y="3188"/>
            <a:chExt cx="491" cy="740"/>
          </a:xfrm>
        </p:grpSpPr>
        <p:sp>
          <p:nvSpPr>
            <p:cNvPr id="18454" name="Oval 26"/>
            <p:cNvSpPr>
              <a:spLocks noChangeArrowheads="1"/>
            </p:cNvSpPr>
            <p:nvPr/>
          </p:nvSpPr>
          <p:spPr bwMode="auto">
            <a:xfrm>
              <a:off x="4176" y="31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5" name="Oval 27"/>
            <p:cNvSpPr>
              <a:spLocks noChangeArrowheads="1"/>
            </p:cNvSpPr>
            <p:nvPr/>
          </p:nvSpPr>
          <p:spPr bwMode="auto">
            <a:xfrm>
              <a:off x="4177" y="382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6" name="Oval 28"/>
            <p:cNvSpPr>
              <a:spLocks noChangeArrowheads="1"/>
            </p:cNvSpPr>
            <p:nvPr/>
          </p:nvSpPr>
          <p:spPr bwMode="auto">
            <a:xfrm>
              <a:off x="4563" y="3188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7" name="Oval 29"/>
            <p:cNvSpPr>
              <a:spLocks noChangeArrowheads="1"/>
            </p:cNvSpPr>
            <p:nvPr/>
          </p:nvSpPr>
          <p:spPr bwMode="auto">
            <a:xfrm>
              <a:off x="4563" y="3506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8" name="Oval 30"/>
            <p:cNvSpPr>
              <a:spLocks noChangeArrowheads="1"/>
            </p:cNvSpPr>
            <p:nvPr/>
          </p:nvSpPr>
          <p:spPr bwMode="auto">
            <a:xfrm>
              <a:off x="4176" y="350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59" name="AutoShape 31"/>
            <p:cNvCxnSpPr>
              <a:cxnSpLocks noChangeShapeType="1"/>
              <a:stCxn id="18458" idx="5"/>
              <a:endCxn id="18462" idx="1"/>
            </p:cNvCxnSpPr>
            <p:nvPr/>
          </p:nvCxnSpPr>
          <p:spPr bwMode="auto">
            <a:xfrm>
              <a:off x="4265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0" name="AutoShape 33"/>
            <p:cNvCxnSpPr>
              <a:cxnSpLocks noChangeShapeType="1"/>
              <a:stCxn id="18454" idx="6"/>
              <a:endCxn id="18456" idx="2"/>
            </p:cNvCxnSpPr>
            <p:nvPr/>
          </p:nvCxnSpPr>
          <p:spPr bwMode="auto">
            <a:xfrm>
              <a:off x="4280" y="3240"/>
              <a:ext cx="28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1" name="AutoShape 34"/>
            <p:cNvCxnSpPr>
              <a:cxnSpLocks noChangeShapeType="1"/>
              <a:stCxn id="18457" idx="3"/>
              <a:endCxn id="18455" idx="7"/>
            </p:cNvCxnSpPr>
            <p:nvPr/>
          </p:nvCxnSpPr>
          <p:spPr bwMode="auto">
            <a:xfrm flipH="1">
              <a:off x="4266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62" name="Oval 73"/>
            <p:cNvSpPr>
              <a:spLocks noChangeArrowheads="1"/>
            </p:cNvSpPr>
            <p:nvPr/>
          </p:nvSpPr>
          <p:spPr bwMode="auto">
            <a:xfrm>
              <a:off x="4562" y="3824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8443" name="Group 86"/>
          <p:cNvGrpSpPr>
            <a:grpSpLocks/>
          </p:cNvGrpSpPr>
          <p:nvPr/>
        </p:nvGrpSpPr>
        <p:grpSpPr bwMode="auto">
          <a:xfrm>
            <a:off x="7651750" y="2965450"/>
            <a:ext cx="950913" cy="1174750"/>
            <a:chOff x="4964" y="3188"/>
            <a:chExt cx="491" cy="740"/>
          </a:xfrm>
        </p:grpSpPr>
        <p:sp>
          <p:nvSpPr>
            <p:cNvPr id="18445" name="Oval 76"/>
            <p:cNvSpPr>
              <a:spLocks noChangeArrowheads="1"/>
            </p:cNvSpPr>
            <p:nvPr/>
          </p:nvSpPr>
          <p:spPr bwMode="auto">
            <a:xfrm>
              <a:off x="4964" y="31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6" name="Oval 77"/>
            <p:cNvSpPr>
              <a:spLocks noChangeArrowheads="1"/>
            </p:cNvSpPr>
            <p:nvPr/>
          </p:nvSpPr>
          <p:spPr bwMode="auto">
            <a:xfrm>
              <a:off x="4965" y="382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7" name="Oval 78"/>
            <p:cNvSpPr>
              <a:spLocks noChangeArrowheads="1"/>
            </p:cNvSpPr>
            <p:nvPr/>
          </p:nvSpPr>
          <p:spPr bwMode="auto">
            <a:xfrm>
              <a:off x="5351" y="3188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8" name="Oval 79"/>
            <p:cNvSpPr>
              <a:spLocks noChangeArrowheads="1"/>
            </p:cNvSpPr>
            <p:nvPr/>
          </p:nvSpPr>
          <p:spPr bwMode="auto">
            <a:xfrm>
              <a:off x="5351" y="3506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9" name="Oval 80"/>
            <p:cNvSpPr>
              <a:spLocks noChangeArrowheads="1"/>
            </p:cNvSpPr>
            <p:nvPr/>
          </p:nvSpPr>
          <p:spPr bwMode="auto">
            <a:xfrm>
              <a:off x="4964" y="350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50" name="AutoShape 81"/>
            <p:cNvCxnSpPr>
              <a:cxnSpLocks noChangeShapeType="1"/>
              <a:stCxn id="18445" idx="5"/>
              <a:endCxn id="18453" idx="1"/>
            </p:cNvCxnSpPr>
            <p:nvPr/>
          </p:nvCxnSpPr>
          <p:spPr bwMode="auto">
            <a:xfrm>
              <a:off x="5053" y="3277"/>
              <a:ext cx="312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1" name="AutoShape 82"/>
            <p:cNvCxnSpPr>
              <a:cxnSpLocks noChangeShapeType="1"/>
              <a:stCxn id="18449" idx="7"/>
              <a:endCxn id="18447" idx="3"/>
            </p:cNvCxnSpPr>
            <p:nvPr/>
          </p:nvCxnSpPr>
          <p:spPr bwMode="auto">
            <a:xfrm flipV="1">
              <a:off x="5053" y="3277"/>
              <a:ext cx="313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2" name="AutoShape 83"/>
            <p:cNvCxnSpPr>
              <a:cxnSpLocks noChangeShapeType="1"/>
              <a:stCxn id="18448" idx="3"/>
              <a:endCxn id="18446" idx="7"/>
            </p:cNvCxnSpPr>
            <p:nvPr/>
          </p:nvCxnSpPr>
          <p:spPr bwMode="auto">
            <a:xfrm flipH="1">
              <a:off x="5054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53" name="Oval 84"/>
            <p:cNvSpPr>
              <a:spLocks noChangeArrowheads="1"/>
            </p:cNvSpPr>
            <p:nvPr/>
          </p:nvSpPr>
          <p:spPr bwMode="auto">
            <a:xfrm>
              <a:off x="5350" y="3824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8444" name="Text Box 94"/>
          <p:cNvSpPr txBox="1">
            <a:spLocks noChangeArrowheads="1"/>
          </p:cNvSpPr>
          <p:nvPr/>
        </p:nvSpPr>
        <p:spPr bwMode="auto">
          <a:xfrm>
            <a:off x="304800" y="3016250"/>
            <a:ext cx="5949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 err="1">
                <a:solidFill>
                  <a:srgbClr val="0066FF"/>
                </a:solidFill>
                <a:latin typeface="Comic Sans MS" pitchFamily="66" charset="0"/>
              </a:rPr>
              <a:t>matchings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among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 boys and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n</a:t>
            </a:r>
            <a:r>
              <a:rPr lang="en-US" sz="3600" dirty="0">
                <a:latin typeface="Comic Sans MS" pitchFamily="66" charset="0"/>
              </a:rPr>
              <a:t> girls?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51B5FB57-820D-4FCE-AE7E-3D18D14510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343150" y="228600"/>
            <a:ext cx="4457700" cy="11430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Sum Rule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620000" cy="2751522"/>
          </a:xfrm>
          <a:noFill/>
        </p:spPr>
        <p:txBody>
          <a:bodyPr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5400" dirty="0" smtClean="0"/>
              <a:t>If sets A and B are </a:t>
            </a:r>
            <a:r>
              <a:rPr lang="en-US" sz="5400" dirty="0" smtClean="0">
                <a:solidFill>
                  <a:srgbClr val="04A804"/>
                </a:solidFill>
              </a:rPr>
              <a:t>disjoint</a:t>
            </a:r>
            <a:r>
              <a:rPr lang="en-US" sz="5400" dirty="0" smtClean="0"/>
              <a:t>, then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0033CC"/>
                </a:solidFill>
                <a:sym typeface="Symbol" pitchFamily="18" charset="2"/>
              </a:rPr>
              <a:t>∪</a:t>
            </a:r>
            <a:r>
              <a:rPr lang="en-US" sz="5400" dirty="0" smtClean="0"/>
              <a:t> B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0033CC"/>
                </a:solidFill>
              </a:rPr>
              <a:t>| + |</a:t>
            </a:r>
            <a:r>
              <a:rPr lang="en-US" sz="5400" dirty="0" smtClean="0"/>
              <a:t>B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</a:p>
        </p:txBody>
      </p:sp>
      <p:grpSp>
        <p:nvGrpSpPr>
          <p:cNvPr id="19461" name="Group 15"/>
          <p:cNvGrpSpPr>
            <a:grpSpLocks/>
          </p:cNvGrpSpPr>
          <p:nvPr/>
        </p:nvGrpSpPr>
        <p:grpSpPr bwMode="auto">
          <a:xfrm>
            <a:off x="2616200" y="1485900"/>
            <a:ext cx="3898900" cy="1638300"/>
            <a:chOff x="1648" y="2380"/>
            <a:chExt cx="2456" cy="1032"/>
          </a:xfrm>
        </p:grpSpPr>
        <p:grpSp>
          <p:nvGrpSpPr>
            <p:cNvPr id="19464" name="Group 14"/>
            <p:cNvGrpSpPr>
              <a:grpSpLocks/>
            </p:cNvGrpSpPr>
            <p:nvPr/>
          </p:nvGrpSpPr>
          <p:grpSpPr bwMode="auto">
            <a:xfrm>
              <a:off x="1648" y="2380"/>
              <a:ext cx="1016" cy="1032"/>
              <a:chOff x="1648" y="2380"/>
              <a:chExt cx="1016" cy="1032"/>
            </a:xfrm>
          </p:grpSpPr>
          <p:sp>
            <p:nvSpPr>
              <p:cNvPr id="19468" name="Oval 10"/>
              <p:cNvSpPr>
                <a:spLocks noChangeArrowheads="1"/>
              </p:cNvSpPr>
              <p:nvPr/>
            </p:nvSpPr>
            <p:spPr bwMode="auto">
              <a:xfrm>
                <a:off x="1648" y="238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69" name="Text Box 6"/>
              <p:cNvSpPr txBox="1">
                <a:spLocks noChangeArrowheads="1"/>
              </p:cNvSpPr>
              <p:nvPr/>
            </p:nvSpPr>
            <p:spPr bwMode="auto">
              <a:xfrm>
                <a:off x="2010" y="2668"/>
                <a:ext cx="329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19465" name="Group 13"/>
            <p:cNvGrpSpPr>
              <a:grpSpLocks/>
            </p:cNvGrpSpPr>
            <p:nvPr/>
          </p:nvGrpSpPr>
          <p:grpSpPr bwMode="auto">
            <a:xfrm>
              <a:off x="3088" y="2380"/>
              <a:ext cx="1016" cy="1032"/>
              <a:chOff x="3088" y="2380"/>
              <a:chExt cx="1016" cy="1032"/>
            </a:xfrm>
          </p:grpSpPr>
          <p:sp>
            <p:nvSpPr>
              <p:cNvPr id="19466" name="Oval 5"/>
              <p:cNvSpPr>
                <a:spLocks noChangeArrowheads="1"/>
              </p:cNvSpPr>
              <p:nvPr/>
            </p:nvSpPr>
            <p:spPr bwMode="auto">
              <a:xfrm>
                <a:off x="3088" y="2380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67" name="Text Box 7"/>
              <p:cNvSpPr txBox="1">
                <a:spLocks noChangeArrowheads="1"/>
              </p:cNvSpPr>
              <p:nvPr/>
            </p:nvSpPr>
            <p:spPr bwMode="auto">
              <a:xfrm>
                <a:off x="3450" y="2620"/>
                <a:ext cx="30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B</a:t>
                </a:r>
              </a:p>
            </p:txBody>
          </p:sp>
        </p:grpSp>
      </p:grpSp>
      <p:sp>
        <p:nvSpPr>
          <p:cNvPr id="318481" name="Line 17"/>
          <p:cNvSpPr>
            <a:spLocks noChangeShapeType="1"/>
          </p:cNvSpPr>
          <p:nvPr/>
        </p:nvSpPr>
        <p:spPr bwMode="auto">
          <a:xfrm>
            <a:off x="4572000" y="1143000"/>
            <a:ext cx="0" cy="22098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143000" y="3352800"/>
            <a:ext cx="7162800" cy="324485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8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10W.</a:t>
            </a:r>
            <a:fld id="{8C9AB104-7168-4BC9-BC2B-31EA894A1A1E}" type="slidenum">
              <a:rPr lang="en-US" sz="1100" smtClean="0"/>
              <a:pPr/>
              <a:t>9</a:t>
            </a:fld>
            <a:endParaRPr lang="en-US" sz="1100" dirty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2672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Class has 43 women, 54 men so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total enrollment = 43 + 54 = 97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26 lower case letters, 26 upper case letters, and 10 digits, so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# characters = 26+26+10 = 62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43150" y="228600"/>
            <a:ext cx="4457700" cy="11430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Sum Rule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\]&#10;\end{document}&#10;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8747</TotalTime>
  <Words>1013</Words>
  <Application>Microsoft Macintosh PowerPoint</Application>
  <PresentationFormat>On-screen Show (4:3)</PresentationFormat>
  <Paragraphs>214</Paragraphs>
  <Slides>28</Slides>
  <Notes>28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6.042 Lecture Template</vt:lpstr>
      <vt:lpstr>Equation</vt:lpstr>
      <vt:lpstr>PowerPoint Presentation</vt:lpstr>
      <vt:lpstr>Counting in Gambling</vt:lpstr>
      <vt:lpstr>Counting in Games</vt:lpstr>
      <vt:lpstr>Counting in Algorithms</vt:lpstr>
      <vt:lpstr>Counting in Algorithms</vt:lpstr>
      <vt:lpstr>Counting in Cryptography</vt:lpstr>
      <vt:lpstr>Counting in Graph Theory</vt:lpstr>
      <vt:lpstr>Sum Rule</vt:lpstr>
      <vt:lpstr>Sum Rule</vt:lpstr>
      <vt:lpstr>Product Rule</vt:lpstr>
      <vt:lpstr>Product Rule</vt:lpstr>
      <vt:lpstr>Product Rule: Counting Strings</vt:lpstr>
      <vt:lpstr>Product Rule: Counting Strings</vt:lpstr>
      <vt:lpstr>Example: Counting Passwords</vt:lpstr>
      <vt:lpstr>Counting Passwords</vt:lpstr>
      <vt:lpstr>Counting Passwords</vt:lpstr>
      <vt:lpstr>Counting Passwords</vt:lpstr>
      <vt:lpstr># 4-digit nums w/ ≥ one 7</vt:lpstr>
      <vt:lpstr>at least one 7: another way</vt:lpstr>
      <vt:lpstr>Mapping Rule: Bijections</vt:lpstr>
      <vt:lpstr>Size of the Power Set</vt:lpstr>
      <vt:lpstr>Bijection: P(A) and Binary Strings</vt:lpstr>
      <vt:lpstr>Size of P(A)</vt:lpstr>
      <vt:lpstr>Counting Doughnut Selections</vt:lpstr>
      <vt:lpstr>Counting Doughnut Selections</vt:lpstr>
      <vt:lpstr>Counting Doughnut Selections</vt:lpstr>
      <vt:lpstr>Counting Doughnut Selections</vt:lpstr>
      <vt:lpstr>Bijection from A to B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1200</cp:revision>
  <cp:lastPrinted>2012-04-09T05:51:24Z</cp:lastPrinted>
  <dcterms:created xsi:type="dcterms:W3CDTF">2011-04-03T17:22:12Z</dcterms:created>
  <dcterms:modified xsi:type="dcterms:W3CDTF">2013-03-27T04:07:57Z</dcterms:modified>
</cp:coreProperties>
</file>