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5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76" r:id="rId2"/>
    <p:sldId id="436" r:id="rId3"/>
    <p:sldId id="439" r:id="rId4"/>
    <p:sldId id="437" r:id="rId5"/>
    <p:sldId id="438" r:id="rId6"/>
    <p:sldId id="392" r:id="rId7"/>
    <p:sldId id="395" r:id="rId8"/>
    <p:sldId id="390" r:id="rId9"/>
    <p:sldId id="398" r:id="rId10"/>
    <p:sldId id="389" r:id="rId11"/>
    <p:sldId id="396" r:id="rId12"/>
    <p:sldId id="279" r:id="rId13"/>
    <p:sldId id="416" r:id="rId14"/>
    <p:sldId id="352" r:id="rId15"/>
    <p:sldId id="404" r:id="rId16"/>
    <p:sldId id="400" r:id="rId17"/>
    <p:sldId id="405" r:id="rId18"/>
    <p:sldId id="408" r:id="rId19"/>
    <p:sldId id="386" r:id="rId20"/>
    <p:sldId id="409" r:id="rId21"/>
    <p:sldId id="417" r:id="rId22"/>
    <p:sldId id="418" r:id="rId23"/>
    <p:sldId id="419" r:id="rId24"/>
    <p:sldId id="432" r:id="rId25"/>
    <p:sldId id="421" r:id="rId26"/>
    <p:sldId id="420" r:id="rId27"/>
    <p:sldId id="424" r:id="rId28"/>
    <p:sldId id="422" r:id="rId29"/>
    <p:sldId id="425" r:id="rId30"/>
    <p:sldId id="433" r:id="rId31"/>
    <p:sldId id="426" r:id="rId32"/>
    <p:sldId id="427" r:id="rId33"/>
    <p:sldId id="428" r:id="rId34"/>
    <p:sldId id="429" r:id="rId35"/>
    <p:sldId id="430" r:id="rId36"/>
    <p:sldId id="431" r:id="rId37"/>
    <p:sldId id="412" r:id="rId38"/>
    <p:sldId id="259" r:id="rId39"/>
  </p:sldIdLst>
  <p:sldSz cx="9144000" cy="6858000" type="screen4x3"/>
  <p:notesSz cx="7315200" cy="9601200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8F008F"/>
    <a:srgbClr val="660066"/>
    <a:srgbClr val="0033CC"/>
    <a:srgbClr val="028822"/>
    <a:srgbClr val="009900"/>
    <a:srgbClr val="0000FF"/>
    <a:srgbClr val="FF33CC"/>
    <a:srgbClr val="029C27"/>
    <a:srgbClr val="0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2" d="100"/>
          <a:sy n="102" d="100"/>
        </p:scale>
        <p:origin x="-872" y="-112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tags" Target="tags/tag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875CB5D-1501-4E8C-8449-8F562B53033D}" type="datetimeFigureOut">
              <a:rPr lang="en-US" smtClean="0"/>
              <a:pPr/>
              <a:t>10/18/11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351E57-A9D8-41C5-BD4F-DBD2D117E3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61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64E5CB-D4EF-403A-9BB6-139C52688DF7}" type="datetimeFigureOut">
              <a:rPr lang="en-US" smtClean="0"/>
              <a:pPr/>
              <a:t>10/18/11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59DC59-ED3D-4108-AF3A-3AFD121587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2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6FE66-BD4D-40D6-BBBD-C7B7000E39EB}" type="slidenum">
              <a:rPr lang="en-US"/>
              <a:pPr/>
              <a:t>14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15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16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17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62BAC4-A906-4891-A990-527A5F72FC2B}" type="slidenum">
              <a:rPr lang="en-US"/>
              <a:pPr/>
              <a:t>18</a:t>
            </a:fld>
            <a:endParaRPr lang="en-US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70B15-F513-4857-95B0-42A0A7C2E28E}" type="slidenum">
              <a:rPr lang="en-US"/>
              <a:pPr/>
              <a:t>19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70B15-F513-4857-95B0-42A0A7C2E28E}" type="slidenum">
              <a:rPr lang="en-US"/>
              <a:pPr/>
              <a:t>20</a:t>
            </a:fld>
            <a:endParaRPr lang="en-US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21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22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23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6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BDA39-025B-4392-9FB8-FDD920679165}" type="slidenum">
              <a:rPr lang="en-US"/>
              <a:pPr/>
              <a:t>24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000FD-81A5-4DEA-B6E7-C7006B6DE16D}" type="slidenum">
              <a:rPr lang="en-US"/>
              <a:pPr/>
              <a:t>25</a:t>
            </a:fld>
            <a:endParaRPr lang="en-US"/>
          </a:p>
        </p:txBody>
      </p:sp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9DC59-ED3D-4108-AF3A-3AFD1215876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2C0FD9-01BA-49C9-862B-3DBB9ED90316}" type="slidenum">
              <a:rPr lang="en-US"/>
              <a:pPr/>
              <a:t>27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29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30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31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32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33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63D89-1BEB-44C7-9D60-7D34E53ADAED}" type="slidenum">
              <a:rPr lang="en-US"/>
              <a:pPr/>
              <a:t>34</a:t>
            </a:fld>
            <a:endParaRPr 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54194-A2EE-4DB4-B2A1-83E0952B5054}" type="slidenum">
              <a:rPr lang="en-US"/>
              <a:pPr/>
              <a:t>7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35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4885-B15F-4841-833A-C5A00D806DA7}" type="slidenum">
              <a:rPr lang="en-US"/>
              <a:pPr/>
              <a:t>36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230E7-CC69-451E-AB82-0768BECFB6F3}" type="slidenum">
              <a:rPr lang="en-US"/>
              <a:pPr/>
              <a:t>38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8AF40-ABB1-41A0-A2DA-9D7D470E52BC}" type="slidenum">
              <a:rPr lang="en-US"/>
              <a:pPr/>
              <a:t>8</a:t>
            </a:fld>
            <a:endParaRPr lang="en-US"/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9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8AF40-ABB1-41A0-A2DA-9D7D470E52BC}" type="slidenum">
              <a:rPr lang="en-US"/>
              <a:pPr/>
              <a:t>10</a:t>
            </a:fld>
            <a:endParaRPr lang="en-US"/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5A2D2-EAA3-4553-820E-BF7714AE554C}" type="slidenum">
              <a:rPr lang="en-US"/>
              <a:pPr/>
              <a:t>11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12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FB934-EACA-4282-936B-EFCFE70EF514}" type="slidenum">
              <a:rPr lang="en-US"/>
              <a:pPr/>
              <a:t>13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9600" y="6553200"/>
            <a:ext cx="914400" cy="3048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lec7F.</a:t>
            </a:r>
            <a:fld id="{CA4C0C47-BA92-4669-BC5C-D64A96AF3D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48000" y="6477000"/>
            <a:ext cx="2921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October 21,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3" name="Picture 12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75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4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304800" y="1447800"/>
            <a:ext cx="8382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8000" b="1" dirty="0">
                <a:latin typeface="Comic Sans MS" pitchFamily="66" charset="0"/>
              </a:rPr>
              <a:t>Partial </a:t>
            </a:r>
            <a:r>
              <a:rPr lang="en-US" sz="8000" b="1" dirty="0" smtClean="0">
                <a:latin typeface="Comic Sans MS" pitchFamily="66" charset="0"/>
              </a:rPr>
              <a:t>Orders </a:t>
            </a:r>
            <a:r>
              <a:rPr lang="en-US" sz="7200" b="1" dirty="0" smtClean="0">
                <a:latin typeface="Comic Sans MS" pitchFamily="66" charset="0"/>
              </a:rPr>
              <a:t>&amp;</a:t>
            </a:r>
            <a:r>
              <a:rPr lang="en-US" sz="8000" b="1" dirty="0" smtClean="0">
                <a:latin typeface="Comic Sans MS" pitchFamily="66" charset="0"/>
              </a:rPr>
              <a:t> Equivalence</a:t>
            </a:r>
          </a:p>
          <a:p>
            <a:pPr algn="ctr">
              <a:spcBef>
                <a:spcPct val="0"/>
              </a:spcBef>
            </a:pPr>
            <a:r>
              <a:rPr lang="en-US" sz="8000" b="1" dirty="0" smtClean="0">
                <a:latin typeface="Comic Sans MS" pitchFamily="66" charset="0"/>
              </a:rPr>
              <a:t>Relations</a:t>
            </a:r>
            <a:endParaRPr lang="en-US" sz="80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638800" cy="1143000"/>
          </a:xfrm>
        </p:spPr>
        <p:txBody>
          <a:bodyPr>
            <a:noAutofit/>
          </a:bodyPr>
          <a:lstStyle/>
          <a:p>
            <a:r>
              <a:rPr lang="en-US" sz="5400" dirty="0" smtClean="0"/>
              <a:t>properties of 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ea typeface="+mn-ea"/>
                <a:cs typeface="Euclid Symbol" charset="2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Euclid Symbol" charset="2"/>
                <a:ea typeface="+mn-ea"/>
                <a:cs typeface="Euclid Symbol" charset="2"/>
                <a:sym typeface="Symbol" pitchFamily="18" charset="2"/>
              </a:rPr>
              <a:t> </a:t>
            </a:r>
            <a:endParaRPr lang="en-US" sz="5400" dirty="0">
              <a:solidFill>
                <a:srgbClr val="0000FF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507910" name="Text Box 6"/>
          <p:cNvSpPr txBox="1">
            <a:spLocks noChangeArrowheads="1"/>
          </p:cNvSpPr>
          <p:nvPr/>
        </p:nvSpPr>
        <p:spPr bwMode="auto">
          <a:xfrm>
            <a:off x="762000" y="1783140"/>
            <a:ext cx="7467600" cy="32460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6000" dirty="0">
                <a:latin typeface="Comic Sans MS" pitchFamily="66" charset="0"/>
              </a:rPr>
              <a:t>[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000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and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B </a:t>
            </a:r>
            <a:r>
              <a:rPr lang="en-US" sz="60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C</a:t>
            </a: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]</a:t>
            </a:r>
            <a:endParaRPr lang="en-US" sz="6000" dirty="0">
              <a:solidFill>
                <a:schemeClr val="tx2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sz="6000" dirty="0" smtClean="0">
                <a:latin typeface="Comic Sans MS" pitchFamily="66" charset="0"/>
                <a:sym typeface="Symbol" pitchFamily="18" charset="2"/>
              </a:rPr>
              <a:t>         implies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C</a:t>
            </a:r>
          </a:p>
          <a:p>
            <a:pPr algn="ctr">
              <a:spcBef>
                <a:spcPct val="0"/>
              </a:spcBef>
            </a:pPr>
            <a:r>
              <a:rPr lang="en-US" sz="8000" dirty="0" smtClean="0">
                <a:solidFill>
                  <a:srgbClr val="7030A0"/>
                </a:solidFill>
                <a:latin typeface="Comic Sans MS" pitchFamily="66" charset="0"/>
              </a:rPr>
              <a:t>transitivity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7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7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7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76200" y="1524000"/>
            <a:ext cx="8915400" cy="36933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on set </a:t>
            </a:r>
            <a:r>
              <a:rPr lang="en-US" sz="54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>
                <a:solidFill>
                  <a:srgbClr val="7030A0"/>
                </a:solidFill>
                <a:latin typeface="Comic Sans MS" pitchFamily="66" charset="0"/>
              </a:rPr>
              <a:t>transitive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pPr marL="742950" indent="-285750" algn="l"/>
            <a:r>
              <a:rPr lang="en-US" sz="5600" dirty="0" err="1" smtClean="0">
                <a:solidFill>
                  <a:srgbClr val="1E03BD"/>
                </a:solidFill>
                <a:latin typeface="Comic Sans MS" pitchFamily="66" charset="0"/>
              </a:rPr>
              <a:t>aRb</a:t>
            </a:r>
            <a:r>
              <a:rPr lang="en-US" sz="56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600" dirty="0">
                <a:latin typeface="Comic Sans MS" pitchFamily="66" charset="0"/>
                <a:sym typeface="Symbol" pitchFamily="18" charset="2"/>
              </a:rPr>
              <a:t>and</a:t>
            </a:r>
            <a:r>
              <a:rPr lang="en-US" sz="5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600" dirty="0" err="1">
                <a:solidFill>
                  <a:srgbClr val="1E03BD"/>
                </a:solidFill>
                <a:latin typeface="Comic Sans MS" pitchFamily="66" charset="0"/>
              </a:rPr>
              <a:t>bRc</a:t>
            </a:r>
            <a:r>
              <a:rPr lang="en-US" sz="56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600" dirty="0">
                <a:latin typeface="Comic Sans MS" pitchFamily="66" charset="0"/>
              </a:rPr>
              <a:t>implies</a:t>
            </a:r>
            <a:r>
              <a:rPr lang="en-US" sz="5600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5600" dirty="0" err="1">
                <a:solidFill>
                  <a:srgbClr val="1E03BD"/>
                </a:solidFill>
                <a:latin typeface="Comic Sans MS" pitchFamily="66" charset="0"/>
              </a:rPr>
              <a:t>aRc</a:t>
            </a:r>
            <a:endParaRPr lang="en-US" sz="5600" dirty="0">
              <a:solidFill>
                <a:srgbClr val="1E03BD"/>
              </a:solidFill>
              <a:latin typeface="Comic Sans MS" pitchFamily="66" charset="0"/>
            </a:endParaRPr>
          </a:p>
          <a:p>
            <a:pPr marL="742950" indent="-285750">
              <a:spcBef>
                <a:spcPts val="1200"/>
              </a:spcBef>
            </a:pPr>
            <a:r>
              <a:rPr lang="en-US" sz="6000" dirty="0" smtClean="0">
                <a:latin typeface="Comic Sans MS" pitchFamily="66" charset="0"/>
              </a:rPr>
              <a:t>  for </a:t>
            </a:r>
            <a:r>
              <a:rPr lang="en-US" sz="6000" dirty="0">
                <a:latin typeface="Comic Sans MS" pitchFamily="66" charset="0"/>
              </a:rPr>
              <a:t>all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1E03BD"/>
                </a:solidFill>
                <a:latin typeface="Comic Sans MS" pitchFamily="66" charset="0"/>
              </a:rPr>
              <a:t>a,b,c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6000" dirty="0">
              <a:solidFill>
                <a:srgbClr val="1E03BD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638800" cy="11430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48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Euclid Symbol"/>
              </a:rPr>
              <a:t>is</a:t>
            </a:r>
            <a:r>
              <a:rPr lang="en-US" sz="4800" dirty="0" smtClean="0">
                <a:solidFill>
                  <a:srgbClr val="0000FF"/>
                </a:solidFill>
                <a:sym typeface="Euclid Symbol"/>
              </a:rPr>
              <a:t> transitive</a:t>
            </a:r>
            <a:endParaRPr lang="en-US" sz="4800" dirty="0">
              <a:solidFill>
                <a:srgbClr val="0000FF"/>
              </a:solidFill>
              <a:latin typeface="cmsy10"/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strict partial orders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914400" y="2274838"/>
            <a:ext cx="71628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 &amp; asymmetric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strict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64048" y="1295400"/>
            <a:ext cx="8146552" cy="48320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i="1" dirty="0" smtClean="0">
                <a:latin typeface="Comic Sans MS" pitchFamily="66" charset="0"/>
              </a:rPr>
              <a:t>examples: 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less than</a:t>
            </a:r>
            <a:r>
              <a:rPr lang="en-US" sz="4400" dirty="0" smtClean="0">
                <a:latin typeface="Comic Sans MS" pitchFamily="66" charset="0"/>
              </a:rPr>
              <a:t>,”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CC"/>
                </a:solidFill>
                <a:latin typeface="Times" pitchFamily="18" charset="0"/>
              </a:rPr>
              <a:t>&lt;</a:t>
            </a:r>
            <a:r>
              <a:rPr lang="en-US" sz="4400" dirty="0" smtClean="0">
                <a:latin typeface="Comic Sans MS" pitchFamily="66" charset="0"/>
              </a:rPr>
              <a:t>, on the real numbers</a:t>
            </a: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ranked higher than</a:t>
            </a:r>
            <a:r>
              <a:rPr lang="en-US" sz="4400" dirty="0" smtClean="0">
                <a:latin typeface="Comic Sans MS" pitchFamily="66" charset="0"/>
              </a:rPr>
              <a:t>” on professional tennis players</a:t>
            </a:r>
          </a:p>
          <a:p>
            <a:pPr marL="742950" indent="-285750" algn="l">
              <a:buFont typeface="Arial" pitchFamily="34" charset="0"/>
              <a:buChar char="•"/>
            </a:pPr>
            <a:r>
              <a:rPr lang="en-US" sz="4400" dirty="0" smtClean="0">
                <a:latin typeface="Comic Sans MS" pitchFamily="66" charset="0"/>
              </a:rPr>
              <a:t>“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indirect </a:t>
            </a:r>
            <a:r>
              <a:rPr lang="en-US" sz="4400" dirty="0" err="1" smtClean="0">
                <a:solidFill>
                  <a:srgbClr val="0033CC"/>
                </a:solidFill>
                <a:latin typeface="Comic Sans MS" pitchFamily="66" charset="0"/>
              </a:rPr>
              <a:t>prereq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 for</a:t>
            </a:r>
            <a:r>
              <a:rPr lang="en-US" sz="4400" dirty="0" smtClean="0">
                <a:latin typeface="Comic Sans MS" pitchFamily="66" charset="0"/>
              </a:rPr>
              <a:t>” on MIT subjects</a:t>
            </a:r>
            <a:endParaRPr lang="en-US" sz="6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Subject Prerequisites</a:t>
            </a:r>
          </a:p>
        </p:txBody>
      </p:sp>
      <p:sp>
        <p:nvSpPr>
          <p:cNvPr id="622595" name="Text Box 3"/>
          <p:cNvSpPr txBox="1">
            <a:spLocks noChangeArrowheads="1"/>
          </p:cNvSpPr>
          <p:nvPr/>
        </p:nvSpPr>
        <p:spPr bwMode="auto">
          <a:xfrm>
            <a:off x="603849" y="2432649"/>
            <a:ext cx="7815532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>
                <a:latin typeface="Comic Sans MS" pitchFamily="66" charset="0"/>
              </a:rPr>
              <a:t>subject </a:t>
            </a:r>
            <a:r>
              <a:rPr lang="en-US" sz="5400" b="1" dirty="0">
                <a:latin typeface="Comic Sans MS" pitchFamily="66" charset="0"/>
              </a:rPr>
              <a:t>c</a:t>
            </a:r>
            <a:r>
              <a:rPr lang="en-US" sz="4800" dirty="0">
                <a:latin typeface="Comic Sans MS" pitchFamily="66" charset="0"/>
              </a:rPr>
              <a:t> is a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direct </a:t>
            </a:r>
            <a:r>
              <a:rPr lang="en-US" sz="4800" dirty="0">
                <a:latin typeface="Comic Sans MS" pitchFamily="66" charset="0"/>
              </a:rPr>
              <a:t>prerequisite for subject </a:t>
            </a:r>
            <a:r>
              <a:rPr lang="en-US" sz="5400" b="1" dirty="0">
                <a:latin typeface="Comic Sans MS" pitchFamily="66" charset="0"/>
              </a:rPr>
              <a:t>d</a:t>
            </a:r>
            <a:r>
              <a:rPr lang="en-US" sz="4800" dirty="0">
                <a:solidFill>
                  <a:srgbClr val="0070C0"/>
                </a:solidFill>
                <a:latin typeface="Comic Sans MS" pitchFamily="66" charset="0"/>
              </a:rPr>
              <a:t> </a:t>
            </a:r>
          </a:p>
        </p:txBody>
      </p:sp>
      <p:pic>
        <p:nvPicPr>
          <p:cNvPr id="622596" name="Picture 4" descr="se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91710" y="1094117"/>
            <a:ext cx="1905000" cy="1905000"/>
          </a:xfrm>
          <a:prstGeom prst="rect">
            <a:avLst/>
          </a:prstGeom>
          <a:noFill/>
        </p:spPr>
      </p:pic>
      <p:sp>
        <p:nvSpPr>
          <p:cNvPr id="622597" name="Text Box 5"/>
          <p:cNvSpPr txBox="1">
            <a:spLocks noChangeArrowheads="1"/>
          </p:cNvSpPr>
          <p:nvPr/>
        </p:nvSpPr>
        <p:spPr bwMode="auto">
          <a:xfrm>
            <a:off x="2819400" y="4038600"/>
            <a:ext cx="3352800" cy="15557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marL="742950" indent="-285750"/>
            <a:r>
              <a:rPr lang="en-US" sz="9600" dirty="0" err="1" smtClean="0">
                <a:latin typeface="Comic Sans MS" pitchFamily="66" charset="0"/>
              </a:rPr>
              <a:t>c</a:t>
            </a:r>
            <a:r>
              <a:rPr lang="en-US" sz="9600" b="1" dirty="0" err="1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9600" dirty="0" err="1" smtClean="0">
                <a:latin typeface="Comic Sans MS" pitchFamily="66" charset="0"/>
              </a:rPr>
              <a:t>d</a:t>
            </a:r>
            <a:endParaRPr lang="en-US" sz="96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33CC"/>
                </a:solidFill>
              </a:rPr>
              <a:t>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549924" y="3429000"/>
            <a:ext cx="8050602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400" dirty="0">
                <a:latin typeface="Comic Sans MS" pitchFamily="66" charset="0"/>
              </a:rPr>
              <a:t>18.01 is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indirect </a:t>
            </a:r>
            <a:r>
              <a:rPr lang="en-US" sz="4400" dirty="0" smtClean="0">
                <a:latin typeface="Comic Sans MS" pitchFamily="66" charset="0"/>
              </a:rPr>
              <a:t>prerequisite</a:t>
            </a:r>
          </a:p>
          <a:p>
            <a:pPr algn="l">
              <a:spcBef>
                <a:spcPct val="0"/>
              </a:spcBef>
            </a:pPr>
            <a:r>
              <a:rPr lang="en-US" sz="4400" dirty="0" smtClean="0">
                <a:latin typeface="Comic Sans MS" pitchFamily="66" charset="0"/>
              </a:rPr>
              <a:t>of 6.042 and 6.840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  <p:sp>
        <p:nvSpPr>
          <p:cNvPr id="771079" name="Freeform 7"/>
          <p:cNvSpPr>
            <a:spLocks/>
          </p:cNvSpPr>
          <p:nvPr/>
        </p:nvSpPr>
        <p:spPr bwMode="auto">
          <a:xfrm>
            <a:off x="1447800" y="1676400"/>
            <a:ext cx="4114800" cy="533400"/>
          </a:xfrm>
          <a:custGeom>
            <a:avLst/>
            <a:gdLst/>
            <a:ahLst/>
            <a:cxnLst>
              <a:cxn ang="0">
                <a:pos x="48" y="288"/>
              </a:cxn>
              <a:cxn ang="0">
                <a:pos x="0" y="0"/>
              </a:cxn>
              <a:cxn ang="0">
                <a:pos x="2400" y="0"/>
              </a:cxn>
              <a:cxn ang="0">
                <a:pos x="2400" y="336"/>
              </a:cxn>
            </a:cxnLst>
            <a:rect l="0" t="0" r="r" b="b"/>
            <a:pathLst>
              <a:path w="2400" h="336">
                <a:moveTo>
                  <a:pt x="48" y="288"/>
                </a:moveTo>
                <a:lnTo>
                  <a:pt x="0" y="0"/>
                </a:lnTo>
                <a:lnTo>
                  <a:pt x="2400" y="0"/>
                </a:lnTo>
                <a:lnTo>
                  <a:pt x="2400" y="336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80" name="Freeform 8"/>
          <p:cNvSpPr>
            <a:spLocks/>
          </p:cNvSpPr>
          <p:nvPr/>
        </p:nvSpPr>
        <p:spPr bwMode="auto">
          <a:xfrm>
            <a:off x="1066800" y="1447800"/>
            <a:ext cx="6858000" cy="685800"/>
          </a:xfrm>
          <a:custGeom>
            <a:avLst/>
            <a:gdLst/>
            <a:ahLst/>
            <a:cxnLst>
              <a:cxn ang="0">
                <a:pos x="48" y="624"/>
              </a:cxn>
              <a:cxn ang="0">
                <a:pos x="0" y="0"/>
              </a:cxn>
              <a:cxn ang="0">
                <a:pos x="3600" y="0"/>
              </a:cxn>
              <a:cxn ang="0">
                <a:pos x="3600" y="624"/>
              </a:cxn>
            </a:cxnLst>
            <a:rect l="0" t="0" r="r" b="b"/>
            <a:pathLst>
              <a:path w="3600" h="624">
                <a:moveTo>
                  <a:pt x="48" y="624"/>
                </a:moveTo>
                <a:lnTo>
                  <a:pt x="0" y="0"/>
                </a:lnTo>
                <a:lnTo>
                  <a:pt x="3600" y="0"/>
                </a:lnTo>
                <a:lnTo>
                  <a:pt x="3600" y="624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5" grpId="0"/>
      <p:bldP spid="771079" grpId="0" animBg="1"/>
      <p:bldP spid="7710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190500" y="3429000"/>
            <a:ext cx="8610600" cy="83099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latin typeface="Comic Sans MS" pitchFamily="66" charset="0"/>
              </a:rPr>
              <a:t>  another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indirect </a:t>
            </a:r>
            <a:r>
              <a:rPr lang="en-US" sz="4800" dirty="0" err="1" smtClean="0">
                <a:latin typeface="Comic Sans MS" pitchFamily="66" charset="0"/>
              </a:rPr>
              <a:t>prereq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33CC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33CC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  <p:sp>
        <p:nvSpPr>
          <p:cNvPr id="771078" name="Freeform 6"/>
          <p:cNvSpPr>
            <a:spLocks/>
          </p:cNvSpPr>
          <p:nvPr/>
        </p:nvSpPr>
        <p:spPr bwMode="auto">
          <a:xfrm>
            <a:off x="3581400" y="2667000"/>
            <a:ext cx="44196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2304" y="288"/>
              </a:cxn>
              <a:cxn ang="0">
                <a:pos x="2304" y="0"/>
              </a:cxn>
            </a:cxnLst>
            <a:rect l="0" t="0" r="r" b="b"/>
            <a:pathLst>
              <a:path w="2304" h="288">
                <a:moveTo>
                  <a:pt x="0" y="0"/>
                </a:moveTo>
                <a:lnTo>
                  <a:pt x="0" y="288"/>
                </a:lnTo>
                <a:lnTo>
                  <a:pt x="2304" y="288"/>
                </a:lnTo>
                <a:lnTo>
                  <a:pt x="2304" y="0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79" name="Freeform 7"/>
          <p:cNvSpPr>
            <a:spLocks/>
          </p:cNvSpPr>
          <p:nvPr/>
        </p:nvSpPr>
        <p:spPr bwMode="auto">
          <a:xfrm>
            <a:off x="1447800" y="1676400"/>
            <a:ext cx="4114800" cy="533400"/>
          </a:xfrm>
          <a:custGeom>
            <a:avLst/>
            <a:gdLst/>
            <a:ahLst/>
            <a:cxnLst>
              <a:cxn ang="0">
                <a:pos x="48" y="288"/>
              </a:cxn>
              <a:cxn ang="0">
                <a:pos x="0" y="0"/>
              </a:cxn>
              <a:cxn ang="0">
                <a:pos x="2400" y="0"/>
              </a:cxn>
              <a:cxn ang="0">
                <a:pos x="2400" y="336"/>
              </a:cxn>
            </a:cxnLst>
            <a:rect l="0" t="0" r="r" b="b"/>
            <a:pathLst>
              <a:path w="2400" h="336">
                <a:moveTo>
                  <a:pt x="48" y="288"/>
                </a:moveTo>
                <a:lnTo>
                  <a:pt x="0" y="0"/>
                </a:lnTo>
                <a:lnTo>
                  <a:pt x="2400" y="0"/>
                </a:lnTo>
                <a:lnTo>
                  <a:pt x="2400" y="336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80" name="Freeform 8"/>
          <p:cNvSpPr>
            <a:spLocks/>
          </p:cNvSpPr>
          <p:nvPr/>
        </p:nvSpPr>
        <p:spPr bwMode="auto">
          <a:xfrm>
            <a:off x="1066800" y="1447800"/>
            <a:ext cx="6858000" cy="685800"/>
          </a:xfrm>
          <a:custGeom>
            <a:avLst/>
            <a:gdLst/>
            <a:ahLst/>
            <a:cxnLst>
              <a:cxn ang="0">
                <a:pos x="48" y="624"/>
              </a:cxn>
              <a:cxn ang="0">
                <a:pos x="0" y="0"/>
              </a:cxn>
              <a:cxn ang="0">
                <a:pos x="3600" y="0"/>
              </a:cxn>
              <a:cxn ang="0">
                <a:pos x="3600" y="624"/>
              </a:cxn>
            </a:cxnLst>
            <a:rect l="0" t="0" r="r" b="b"/>
            <a:pathLst>
              <a:path w="3600" h="624">
                <a:moveTo>
                  <a:pt x="48" y="624"/>
                </a:moveTo>
                <a:lnTo>
                  <a:pt x="0" y="0"/>
                </a:lnTo>
                <a:lnTo>
                  <a:pt x="3600" y="0"/>
                </a:lnTo>
                <a:lnTo>
                  <a:pt x="3600" y="624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5" name="Text Box 3"/>
          <p:cNvSpPr txBox="1">
            <a:spLocks noChangeArrowheads="1"/>
          </p:cNvSpPr>
          <p:nvPr/>
        </p:nvSpPr>
        <p:spPr bwMode="auto">
          <a:xfrm>
            <a:off x="304800" y="3429000"/>
            <a:ext cx="8610600" cy="166199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4800" dirty="0" smtClean="0">
                <a:latin typeface="Comic Sans MS" pitchFamily="66" charset="0"/>
              </a:rPr>
              <a:t>3 more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indirect </a:t>
            </a:r>
            <a:r>
              <a:rPr lang="en-US" sz="4800" dirty="0" smtClean="0">
                <a:latin typeface="Comic Sans MS" pitchFamily="66" charset="0"/>
              </a:rPr>
              <a:t>prerequisites</a:t>
            </a:r>
          </a:p>
          <a:p>
            <a:pPr>
              <a:spcBef>
                <a:spcPct val="0"/>
              </a:spcBef>
            </a:pPr>
            <a:r>
              <a:rPr lang="en-US" sz="5400" dirty="0" smtClean="0">
                <a:latin typeface="Comic Sans MS" pitchFamily="66" charset="0"/>
              </a:rPr>
              <a:t>(</a:t>
            </a:r>
            <a:r>
              <a:rPr lang="en-US" sz="5400" b="1" dirty="0" smtClean="0">
                <a:solidFill>
                  <a:srgbClr val="0000FF"/>
                </a:solidFill>
                <a:latin typeface="Comic Sans MS" pitchFamily="66" charset="0"/>
              </a:rPr>
              <a:t>→</a:t>
            </a:r>
            <a:r>
              <a:rPr lang="en-US" sz="5400" dirty="0" smtClean="0">
                <a:latin typeface="Comic Sans MS" pitchFamily="66" charset="0"/>
              </a:rPr>
              <a:t> is a special case of </a:t>
            </a:r>
            <a:r>
              <a:rPr lang="en-US" sz="5400" b="1" dirty="0" smtClean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sz="5400" dirty="0" smtClean="0"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771076" name="Text Box 4"/>
          <p:cNvSpPr txBox="1">
            <a:spLocks noChangeArrowheads="1"/>
          </p:cNvSpPr>
          <p:nvPr/>
        </p:nvSpPr>
        <p:spPr bwMode="auto">
          <a:xfrm>
            <a:off x="533400" y="1943100"/>
            <a:ext cx="8303876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dirty="0">
                <a:latin typeface="Comic Sans MS" pitchFamily="66" charset="0"/>
              </a:rPr>
              <a:t>18.01 </a:t>
            </a:r>
            <a:r>
              <a:rPr lang="en-US" sz="4400" b="1" dirty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sz="4400" i="1" dirty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6.042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6.046 </a:t>
            </a:r>
            <a:r>
              <a:rPr lang="en-US" sz="4400" b="1" dirty="0" smtClean="0">
                <a:solidFill>
                  <a:srgbClr val="008000"/>
                </a:solidFill>
                <a:latin typeface="Comic Sans MS" pitchFamily="66" charset="0"/>
              </a:rPr>
              <a:t>→</a:t>
            </a:r>
            <a:r>
              <a:rPr lang="en-US" i="1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6.840</a:t>
            </a:r>
          </a:p>
        </p:txBody>
      </p:sp>
      <p:sp>
        <p:nvSpPr>
          <p:cNvPr id="771078" name="Freeform 6"/>
          <p:cNvSpPr>
            <a:spLocks/>
          </p:cNvSpPr>
          <p:nvPr/>
        </p:nvSpPr>
        <p:spPr bwMode="auto">
          <a:xfrm>
            <a:off x="3581400" y="2667000"/>
            <a:ext cx="44196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8"/>
              </a:cxn>
              <a:cxn ang="0">
                <a:pos x="2304" y="288"/>
              </a:cxn>
              <a:cxn ang="0">
                <a:pos x="2304" y="0"/>
              </a:cxn>
            </a:cxnLst>
            <a:rect l="0" t="0" r="r" b="b"/>
            <a:pathLst>
              <a:path w="2304" h="288">
                <a:moveTo>
                  <a:pt x="0" y="0"/>
                </a:moveTo>
                <a:lnTo>
                  <a:pt x="0" y="288"/>
                </a:lnTo>
                <a:lnTo>
                  <a:pt x="2304" y="288"/>
                </a:lnTo>
                <a:lnTo>
                  <a:pt x="2304" y="0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79" name="Freeform 7"/>
          <p:cNvSpPr>
            <a:spLocks/>
          </p:cNvSpPr>
          <p:nvPr/>
        </p:nvSpPr>
        <p:spPr bwMode="auto">
          <a:xfrm>
            <a:off x="1447800" y="1676400"/>
            <a:ext cx="4114800" cy="533400"/>
          </a:xfrm>
          <a:custGeom>
            <a:avLst/>
            <a:gdLst/>
            <a:ahLst/>
            <a:cxnLst>
              <a:cxn ang="0">
                <a:pos x="48" y="288"/>
              </a:cxn>
              <a:cxn ang="0">
                <a:pos x="0" y="0"/>
              </a:cxn>
              <a:cxn ang="0">
                <a:pos x="2400" y="0"/>
              </a:cxn>
              <a:cxn ang="0">
                <a:pos x="2400" y="336"/>
              </a:cxn>
            </a:cxnLst>
            <a:rect l="0" t="0" r="r" b="b"/>
            <a:pathLst>
              <a:path w="2400" h="336">
                <a:moveTo>
                  <a:pt x="48" y="288"/>
                </a:moveTo>
                <a:lnTo>
                  <a:pt x="0" y="0"/>
                </a:lnTo>
                <a:lnTo>
                  <a:pt x="2400" y="0"/>
                </a:lnTo>
                <a:lnTo>
                  <a:pt x="2400" y="336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71080" name="Freeform 8"/>
          <p:cNvSpPr>
            <a:spLocks/>
          </p:cNvSpPr>
          <p:nvPr/>
        </p:nvSpPr>
        <p:spPr bwMode="auto">
          <a:xfrm>
            <a:off x="1066800" y="1447800"/>
            <a:ext cx="6858000" cy="685800"/>
          </a:xfrm>
          <a:custGeom>
            <a:avLst/>
            <a:gdLst/>
            <a:ahLst/>
            <a:cxnLst>
              <a:cxn ang="0">
                <a:pos x="48" y="624"/>
              </a:cxn>
              <a:cxn ang="0">
                <a:pos x="0" y="0"/>
              </a:cxn>
              <a:cxn ang="0">
                <a:pos x="3600" y="0"/>
              </a:cxn>
              <a:cxn ang="0">
                <a:pos x="3600" y="624"/>
              </a:cxn>
            </a:cxnLst>
            <a:rect l="0" t="0" r="r" b="b"/>
            <a:pathLst>
              <a:path w="3600" h="624">
                <a:moveTo>
                  <a:pt x="48" y="624"/>
                </a:moveTo>
                <a:lnTo>
                  <a:pt x="0" y="0"/>
                </a:lnTo>
                <a:lnTo>
                  <a:pt x="3600" y="0"/>
                </a:lnTo>
                <a:lnTo>
                  <a:pt x="3600" y="624"/>
                </a:lnTo>
              </a:path>
            </a:pathLst>
          </a:custGeom>
          <a:noFill/>
          <a:ln w="38100" cap="flat" cmpd="sng">
            <a:solidFill>
              <a:srgbClr val="00760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828800" y="2133600"/>
            <a:ext cx="5410200" cy="533400"/>
            <a:chOff x="1828800" y="2133600"/>
            <a:chExt cx="5410200" cy="533400"/>
          </a:xfrm>
        </p:grpSpPr>
        <p:sp>
          <p:nvSpPr>
            <p:cNvPr id="8" name="Oval 7"/>
            <p:cNvSpPr/>
            <p:nvPr/>
          </p:nvSpPr>
          <p:spPr>
            <a:xfrm>
              <a:off x="1828800" y="2133600"/>
              <a:ext cx="838200" cy="533400"/>
            </a:xfrm>
            <a:prstGeom prst="ellipse">
              <a:avLst/>
            </a:prstGeom>
            <a:noFill/>
            <a:ln w="31750">
              <a:solidFill>
                <a:srgbClr val="0288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76700" y="2133600"/>
              <a:ext cx="838200" cy="533400"/>
            </a:xfrm>
            <a:prstGeom prst="ellipse">
              <a:avLst/>
            </a:prstGeom>
            <a:noFill/>
            <a:ln w="31750">
              <a:solidFill>
                <a:srgbClr val="0288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400800" y="2133600"/>
              <a:ext cx="838200" cy="533400"/>
            </a:xfrm>
            <a:prstGeom prst="ellipse">
              <a:avLst/>
            </a:prstGeom>
            <a:noFill/>
            <a:ln w="31750">
              <a:solidFill>
                <a:srgbClr val="02882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9067800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If subjects </a:t>
            </a:r>
            <a:r>
              <a:rPr lang="en-US" dirty="0">
                <a:solidFill>
                  <a:srgbClr val="1E03BD"/>
                </a:solidFill>
              </a:rPr>
              <a:t>c, d</a:t>
            </a:r>
            <a:r>
              <a:rPr lang="en-US" dirty="0"/>
              <a:t> are </a:t>
            </a:r>
            <a:r>
              <a:rPr lang="en-US" i="1" dirty="0"/>
              <a:t>mutual </a:t>
            </a:r>
            <a:r>
              <a:rPr lang="en-US" dirty="0" err="1" smtClean="0"/>
              <a:t>prereq’s</a:t>
            </a:r>
            <a:endParaRPr lang="en-US" dirty="0"/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sz="4800" dirty="0">
                <a:solidFill>
                  <a:srgbClr val="1E03BD"/>
                </a:solidFill>
              </a:rPr>
              <a:t>c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4800" dirty="0"/>
              <a:t> </a:t>
            </a:r>
            <a:r>
              <a:rPr lang="en-US" sz="4800" dirty="0" smtClean="0">
                <a:solidFill>
                  <a:srgbClr val="1E03BD"/>
                </a:solidFill>
              </a:rPr>
              <a:t>d</a:t>
            </a:r>
            <a:r>
              <a:rPr lang="en-US" sz="4400" dirty="0" smtClean="0"/>
              <a:t> </a:t>
            </a:r>
            <a:r>
              <a:rPr lang="en-US" sz="4400" dirty="0"/>
              <a:t>and </a:t>
            </a:r>
            <a:r>
              <a:rPr lang="en-US" sz="4800" dirty="0">
                <a:solidFill>
                  <a:srgbClr val="1E03BD"/>
                </a:solidFill>
              </a:rPr>
              <a:t>d</a:t>
            </a:r>
            <a:r>
              <a:rPr lang="en-US" sz="4800" dirty="0"/>
              <a:t>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1E03BD"/>
                </a:solidFill>
              </a:rPr>
              <a:t>c</a:t>
            </a:r>
          </a:p>
          <a:p>
            <a:pPr algn="ctr">
              <a:buFontTx/>
              <a:buNone/>
            </a:pPr>
            <a:r>
              <a:rPr lang="en-US" sz="4400" dirty="0">
                <a:solidFill>
                  <a:srgbClr val="FF0000"/>
                </a:solidFill>
              </a:rPr>
              <a:t>then no one can graduate!</a:t>
            </a:r>
          </a:p>
          <a:p>
            <a:pPr>
              <a:buFontTx/>
              <a:buNone/>
            </a:pPr>
            <a:r>
              <a:rPr lang="en-US" sz="4400" dirty="0"/>
              <a:t>Comm. on Curricula ensures:</a:t>
            </a:r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sz="4400" dirty="0"/>
              <a:t>if </a:t>
            </a:r>
            <a:r>
              <a:rPr lang="en-US" sz="4400" dirty="0">
                <a:solidFill>
                  <a:srgbClr val="1E03BD"/>
                </a:solidFill>
              </a:rPr>
              <a:t>c</a:t>
            </a:r>
            <a:r>
              <a:rPr lang="en-US" sz="4400" dirty="0"/>
              <a:t>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5400" b="1" dirty="0"/>
              <a:t> </a:t>
            </a:r>
            <a:r>
              <a:rPr lang="en-US" sz="4400" dirty="0">
                <a:solidFill>
                  <a:srgbClr val="1E03BD"/>
                </a:solidFill>
              </a:rPr>
              <a:t>d</a:t>
            </a:r>
            <a:r>
              <a:rPr lang="en-US" sz="4400" dirty="0"/>
              <a:t>, then </a:t>
            </a:r>
            <a:r>
              <a:rPr lang="en-US" sz="3600" dirty="0" smtClean="0">
                <a:solidFill>
                  <a:srgbClr val="FF0000"/>
                </a:solidFill>
                <a:sym typeface="Euclid Symbol" pitchFamily="18" charset="2"/>
              </a:rPr>
              <a:t>NOT</a:t>
            </a:r>
            <a:r>
              <a:rPr lang="en-US" sz="4400" dirty="0" smtClean="0">
                <a:sym typeface="Euclid Symbol" pitchFamily="18" charset="2"/>
              </a:rPr>
              <a:t>(</a:t>
            </a:r>
            <a:r>
              <a:rPr lang="en-US" sz="4400" dirty="0" smtClean="0">
                <a:solidFill>
                  <a:srgbClr val="1E03BD"/>
                </a:solidFill>
              </a:rPr>
              <a:t>d</a:t>
            </a:r>
            <a:r>
              <a:rPr lang="en-US" sz="4400" dirty="0" smtClean="0"/>
              <a:t> </a:t>
            </a:r>
            <a:r>
              <a:rPr lang="en-US" sz="5400" b="1" dirty="0">
                <a:solidFill>
                  <a:srgbClr val="00B050"/>
                </a:solidFill>
                <a:cs typeface="Times New Roman" pitchFamily="18" charset="0"/>
              </a:rPr>
              <a:t>→</a:t>
            </a:r>
            <a:r>
              <a:rPr lang="en-US" sz="4400" dirty="0">
                <a:solidFill>
                  <a:srgbClr val="0000FF"/>
                </a:solidFill>
              </a:rPr>
              <a:t> </a:t>
            </a:r>
            <a:r>
              <a:rPr lang="en-US" sz="4400" dirty="0">
                <a:solidFill>
                  <a:srgbClr val="1E03BD"/>
                </a:solidFill>
              </a:rPr>
              <a:t>c</a:t>
            </a:r>
            <a:r>
              <a:rPr lang="en-US" sz="4400" dirty="0" smtClean="0"/>
              <a:t>)</a:t>
            </a:r>
          </a:p>
          <a:p>
            <a:pPr algn="ctr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7030A0"/>
                </a:solidFill>
              </a:rPr>
              <a:t>asymmetry</a:t>
            </a:r>
            <a:endParaRPr lang="en-US" sz="6000" dirty="0">
              <a:solidFill>
                <a:srgbClr val="7030A0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7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7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Paths in diagraph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295400"/>
            <a:ext cx="6858000" cy="457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path 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and </a:t>
            </a:r>
          </a:p>
          <a:p>
            <a:r>
              <a:rPr lang="en-US" sz="5400" dirty="0" smtClean="0">
                <a:latin typeface="Comic Sans MS" pitchFamily="66" charset="0"/>
              </a:rPr>
              <a:t>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r>
              <a:rPr lang="en-US" sz="5400" dirty="0" smtClean="0">
                <a:latin typeface="Comic Sans MS" pitchFamily="66" charset="0"/>
              </a:rPr>
              <a:t>, implies</a:t>
            </a:r>
          </a:p>
          <a:p>
            <a:r>
              <a:rPr lang="en-US" sz="5400" dirty="0">
                <a:latin typeface="Comic Sans MS" pitchFamily="66" charset="0"/>
              </a:rPr>
              <a:t>path from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 u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4000" dirty="0" smtClean="0"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  <a:p>
            <a:r>
              <a:rPr lang="en-US" sz="4400" dirty="0" smtClean="0">
                <a:latin typeface="Comic Sans MS" pitchFamily="66" charset="0"/>
              </a:rPr>
              <a:t>   IMPLIES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baseline="-25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54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54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endParaRPr lang="en-US" sz="5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21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191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8000" b="1" dirty="0" smtClean="0">
                <a:solidFill>
                  <a:srgbClr val="00B050"/>
                </a:solidFill>
                <a:cs typeface="Times New Roman" pitchFamily="18" charset="0"/>
              </a:rPr>
              <a:t>→ </a:t>
            </a:r>
            <a:r>
              <a:rPr lang="en-US" sz="6600" dirty="0" smtClean="0">
                <a:cs typeface="Times New Roman" pitchFamily="18" charset="0"/>
              </a:rPr>
              <a:t>better be a strict</a:t>
            </a:r>
          </a:p>
          <a:p>
            <a:pPr>
              <a:buFontTx/>
              <a:buNone/>
            </a:pPr>
            <a:r>
              <a:rPr lang="en-US" sz="6600" dirty="0" smtClean="0">
                <a:cs typeface="Times New Roman" pitchFamily="18" charset="0"/>
              </a:rPr>
              <a:t>partial order on MIT</a:t>
            </a:r>
          </a:p>
          <a:p>
            <a:pPr>
              <a:buFontTx/>
              <a:buNone/>
            </a:pPr>
            <a:r>
              <a:rPr lang="en-US" sz="6600" dirty="0" smtClean="0">
                <a:cs typeface="Times New Roman" pitchFamily="18" charset="0"/>
              </a:rPr>
              <a:t>subjects</a:t>
            </a:r>
            <a:endParaRPr lang="en-US" sz="72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086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9900"/>
                </a:solidFill>
              </a:rPr>
              <a:t>Indirect</a:t>
            </a:r>
            <a:r>
              <a:rPr lang="en-US" sz="4000" dirty="0" smtClean="0"/>
              <a:t> </a:t>
            </a:r>
            <a:r>
              <a:rPr lang="en-US" sz="4000" dirty="0"/>
              <a:t>Prerequisites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6600" b="0" dirty="0" smtClean="0">
                <a:solidFill>
                  <a:srgbClr val="006600"/>
                </a:solidFill>
                <a:ea typeface="+mn-ea"/>
                <a:cs typeface="+mn-cs"/>
              </a:rPr>
              <a:t>same shape</a:t>
            </a:r>
            <a:endParaRPr lang="en-US" sz="4800" b="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3955032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6600" dirty="0" smtClean="0">
                <a:solidFill>
                  <a:srgbClr val="0033CC"/>
                </a:solidFill>
              </a:rPr>
              <a:t> </a:t>
            </a:r>
            <a:r>
              <a:rPr lang="en-US" sz="6600" dirty="0" smtClean="0">
                <a:solidFill>
                  <a:srgbClr val="006600"/>
                </a:solidFill>
              </a:rPr>
              <a:t> as </a:t>
            </a:r>
            <a:r>
              <a:rPr lang="en-US" sz="66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⊂</a:t>
            </a:r>
            <a:r>
              <a:rPr lang="en-US" sz="6600" dirty="0" smtClean="0">
                <a:solidFill>
                  <a:srgbClr val="006600"/>
                </a:solidFill>
              </a:rPr>
              <a:t> example</a:t>
            </a: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304800"/>
            <a:ext cx="6324600" cy="99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800" b="1" dirty="0">
                <a:latin typeface="Comic Sans MS" pitchFamily="66" charset="0"/>
              </a:rPr>
              <a:t>p</a:t>
            </a:r>
            <a:r>
              <a:rPr lang="en-US" sz="4800" b="1" dirty="0" smtClean="0">
                <a:latin typeface="Comic Sans MS" pitchFamily="66" charset="0"/>
              </a:rPr>
              <a:t>roper subset</a:t>
            </a:r>
            <a:endParaRPr lang="en-US" sz="4800" b="1" dirty="0">
              <a:latin typeface="Comic Sans MS" pitchFamily="66" charset="0"/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228600" y="1017588"/>
            <a:ext cx="6483350" cy="5395912"/>
            <a:chOff x="254000" y="1017588"/>
            <a:chExt cx="6483350" cy="5395912"/>
          </a:xfrm>
        </p:grpSpPr>
        <p:sp>
          <p:nvSpPr>
            <p:cNvPr id="589826" name="Text Box 2"/>
            <p:cNvSpPr txBox="1">
              <a:spLocks noChangeArrowheads="1"/>
            </p:cNvSpPr>
            <p:nvPr/>
          </p:nvSpPr>
          <p:spPr bwMode="auto">
            <a:xfrm>
              <a:off x="3403600" y="571182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1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860800" y="3962400"/>
              <a:ext cx="2438400" cy="1828800"/>
              <a:chOff x="2928" y="2400"/>
              <a:chExt cx="1536" cy="1152"/>
            </a:xfrm>
          </p:grpSpPr>
          <p:sp>
            <p:nvSpPr>
              <p:cNvPr id="589830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31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6299200" y="3533775"/>
              <a:ext cx="4381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000"/>
                <a:t>2</a:t>
              </a:r>
            </a:p>
          </p:txBody>
        </p:sp>
        <p:sp>
          <p:nvSpPr>
            <p:cNvPr id="589835" name="Oval 11"/>
            <p:cNvSpPr>
              <a:spLocks noChangeArrowheads="1"/>
            </p:cNvSpPr>
            <p:nvPr/>
          </p:nvSpPr>
          <p:spPr bwMode="auto">
            <a:xfrm>
              <a:off x="3708400" y="5715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4927600" y="2054225"/>
              <a:ext cx="1241425" cy="1930400"/>
              <a:chOff x="3104" y="1294"/>
              <a:chExt cx="782" cy="1216"/>
            </a:xfrm>
          </p:grpSpPr>
          <p:sp>
            <p:nvSpPr>
              <p:cNvPr id="589850" name="Text Box 26"/>
              <p:cNvSpPr txBox="1">
                <a:spLocks noChangeArrowheads="1"/>
              </p:cNvSpPr>
              <p:nvPr/>
            </p:nvSpPr>
            <p:spPr bwMode="auto">
              <a:xfrm>
                <a:off x="3288" y="1294"/>
                <a:ext cx="43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4000"/>
                  <a:t>10</a:t>
                </a:r>
              </a:p>
            </p:txBody>
          </p:sp>
          <p:cxnSp>
            <p:nvCxnSpPr>
              <p:cNvPr id="589851" name="AutoShape 27"/>
              <p:cNvCxnSpPr>
                <a:cxnSpLocks noChangeShapeType="1"/>
                <a:stCxn id="589830" idx="1"/>
              </p:cNvCxnSpPr>
              <p:nvPr/>
            </p:nvCxnSpPr>
            <p:spPr bwMode="auto">
              <a:xfrm flipH="1" flipV="1">
                <a:off x="3200" y="1632"/>
                <a:ext cx="686" cy="87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89852" name="Oval 28"/>
              <p:cNvSpPr>
                <a:spLocks noChangeArrowheads="1"/>
              </p:cNvSpPr>
              <p:nvPr/>
            </p:nvSpPr>
            <p:spPr bwMode="auto">
              <a:xfrm>
                <a:off x="3104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3708400" y="39624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54000" y="1017588"/>
              <a:ext cx="5060950" cy="4773612"/>
              <a:chOff x="160" y="641"/>
              <a:chExt cx="3188" cy="3007"/>
            </a:xfrm>
          </p:grpSpPr>
          <p:sp>
            <p:nvSpPr>
              <p:cNvPr id="589845" name="Oval 21"/>
              <p:cNvSpPr>
                <a:spLocks noChangeArrowheads="1"/>
              </p:cNvSpPr>
              <p:nvPr/>
            </p:nvSpPr>
            <p:spPr bwMode="auto">
              <a:xfrm>
                <a:off x="1520" y="1536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89853" name="AutoShape 29"/>
              <p:cNvCxnSpPr>
                <a:cxnSpLocks noChangeShapeType="1"/>
                <a:stCxn id="589843" idx="1"/>
                <a:endCxn id="589852" idx="3"/>
              </p:cNvCxnSpPr>
              <p:nvPr/>
            </p:nvCxnSpPr>
            <p:spPr bwMode="auto">
              <a:xfrm flipV="1">
                <a:off x="2384" y="1618"/>
                <a:ext cx="734" cy="877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60" y="641"/>
                <a:ext cx="3188" cy="3007"/>
                <a:chOff x="160" y="641"/>
                <a:chExt cx="3188" cy="3007"/>
              </a:xfrm>
            </p:grpSpPr>
            <p:grpSp>
              <p:nvGrpSpPr>
                <p:cNvPr id="7" name="Group 38"/>
                <p:cNvGrpSpPr>
                  <a:grpSpLocks/>
                </p:cNvGrpSpPr>
                <p:nvPr/>
              </p:nvGrpSpPr>
              <p:grpSpPr bwMode="auto">
                <a:xfrm>
                  <a:off x="432" y="2274"/>
                  <a:ext cx="2308" cy="1374"/>
                  <a:chOff x="432" y="2274"/>
                  <a:chExt cx="2308" cy="1374"/>
                </a:xfrm>
              </p:grpSpPr>
              <p:sp>
                <p:nvSpPr>
                  <p:cNvPr id="589837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2496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38" name="AutoShape 14"/>
                  <p:cNvCxnSpPr>
                    <a:cxnSpLocks noChangeShapeType="1"/>
                    <a:stCxn id="589837" idx="7"/>
                    <a:endCxn id="589835" idx="2"/>
                  </p:cNvCxnSpPr>
                  <p:nvPr/>
                </p:nvCxnSpPr>
                <p:spPr bwMode="auto">
                  <a:xfrm>
                    <a:off x="1218" y="2510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39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274"/>
                    <a:ext cx="7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     3</a:t>
                    </a:r>
                  </a:p>
                </p:txBody>
              </p:sp>
              <p:cxnSp>
                <p:nvCxnSpPr>
                  <p:cNvPr id="589842" name="AutoShape 18"/>
                  <p:cNvCxnSpPr>
                    <a:cxnSpLocks noChangeShapeType="1"/>
                    <a:stCxn id="589841" idx="4"/>
                    <a:endCxn id="589835" idx="7"/>
                  </p:cNvCxnSpPr>
                  <p:nvPr/>
                </p:nvCxnSpPr>
                <p:spPr bwMode="auto">
                  <a:xfrm>
                    <a:off x="2384" y="2592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984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2274"/>
                    <a:ext cx="356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4000"/>
                      <a:t> 5</a:t>
                    </a:r>
                  </a:p>
                </p:txBody>
              </p:sp>
            </p:grpSp>
            <p:sp>
              <p:nvSpPr>
                <p:cNvPr id="5898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0" y="1362"/>
                  <a:ext cx="139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4000"/>
                    <a:t>            15</a:t>
                  </a:r>
                </a:p>
              </p:txBody>
            </p:sp>
            <p:cxnSp>
              <p:nvCxnSpPr>
                <p:cNvPr id="589847" name="AutoShape 23"/>
                <p:cNvCxnSpPr>
                  <a:cxnSpLocks noChangeShapeType="1"/>
                  <a:stCxn id="589845" idx="5"/>
                  <a:endCxn id="589837" idx="7"/>
                </p:cNvCxnSpPr>
                <p:nvPr/>
              </p:nvCxnSpPr>
              <p:spPr bwMode="auto">
                <a:xfrm flipH="1">
                  <a:off x="1218" y="1618"/>
                  <a:ext cx="384" cy="892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9848" name="AutoShape 24"/>
                <p:cNvCxnSpPr>
                  <a:cxnSpLocks noChangeShapeType="1"/>
                  <a:stCxn id="589845" idx="6"/>
                  <a:endCxn id="589841" idx="2"/>
                </p:cNvCxnSpPr>
                <p:nvPr/>
              </p:nvCxnSpPr>
              <p:spPr bwMode="auto">
                <a:xfrm>
                  <a:off x="1616" y="1584"/>
                  <a:ext cx="720" cy="960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8" name="Group 31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9856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cxnSp>
                <p:nvCxnSpPr>
                  <p:cNvPr id="589857" name="AutoShape 33"/>
                  <p:cNvCxnSpPr>
                    <a:cxnSpLocks noChangeShapeType="1"/>
                    <a:stCxn id="589845" idx="6"/>
                    <a:endCxn id="589856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9858" name="AutoShape 34"/>
                  <p:cNvCxnSpPr>
                    <a:cxnSpLocks noChangeShapeType="1"/>
                    <a:stCxn id="589856" idx="5"/>
                    <a:endCxn id="589852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985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592" y="641"/>
                  <a:ext cx="756" cy="480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4400" dirty="0"/>
                    <a:t>30</a:t>
                  </a:r>
                </a:p>
              </p:txBody>
            </p:sp>
          </p:grpSp>
        </p:grpSp>
      </p:grp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662057" cy="1105126"/>
          </a:xfrm>
        </p:spPr>
        <p:txBody>
          <a:bodyPr>
            <a:noAutofit/>
          </a:bodyPr>
          <a:lstStyle/>
          <a:p>
            <a:r>
              <a:rPr lang="en-US" sz="3600" b="0" dirty="0" smtClean="0"/>
              <a:t>partial order:</a:t>
            </a:r>
            <a:r>
              <a:rPr lang="en-US" sz="3600" b="0" dirty="0" smtClean="0">
                <a:solidFill>
                  <a:srgbClr val="0033CC"/>
                </a:solidFill>
              </a:rPr>
              <a:t> properly divides </a:t>
            </a:r>
            <a:endParaRPr lang="en-US" sz="36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5715000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on {1,2,3,5,10,15,30}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/>
          <a:lstStyle/>
          <a:p>
            <a:r>
              <a:rPr lang="en-US" sz="6600" b="0" dirty="0" smtClean="0">
                <a:solidFill>
                  <a:srgbClr val="006600"/>
                </a:solidFill>
                <a:ea typeface="+mn-ea"/>
                <a:cs typeface="+mn-cs"/>
              </a:rPr>
              <a:t>same shape</a:t>
            </a:r>
            <a:endParaRPr lang="en-US" sz="4800" b="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3955032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sz="6600" dirty="0" smtClean="0">
                <a:solidFill>
                  <a:srgbClr val="0033CC"/>
                </a:solidFill>
              </a:rPr>
              <a:t> </a:t>
            </a:r>
            <a:r>
              <a:rPr lang="en-US" sz="6600" dirty="0" smtClean="0">
                <a:solidFill>
                  <a:srgbClr val="006600"/>
                </a:solidFill>
              </a:rPr>
              <a:t> as </a:t>
            </a:r>
            <a:r>
              <a:rPr lang="en-US" sz="6600" b="1" dirty="0" smtClean="0">
                <a:solidFill>
                  <a:srgbClr val="006600"/>
                </a:solidFill>
                <a:latin typeface="Euclid Symbol" charset="2"/>
                <a:cs typeface="Euclid Symbol" charset="2"/>
              </a:rPr>
              <a:t>⊂</a:t>
            </a:r>
            <a:r>
              <a:rPr lang="en-US" sz="6600" dirty="0" smtClean="0">
                <a:solidFill>
                  <a:srgbClr val="006600"/>
                </a:solidFill>
              </a:rPr>
              <a:t> example</a:t>
            </a:r>
          </a:p>
          <a:p>
            <a:pPr algn="ctr">
              <a:buFontTx/>
              <a:buNone/>
            </a:pPr>
            <a:r>
              <a:rPr lang="en-US" sz="8800" dirty="0" smtClean="0">
                <a:solidFill>
                  <a:srgbClr val="8F008F"/>
                </a:solidFill>
              </a:rPr>
              <a:t>isomorphic</a:t>
            </a: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 smtClean="0">
              <a:solidFill>
                <a:srgbClr val="006600"/>
              </a:solidFill>
            </a:endParaRPr>
          </a:p>
          <a:p>
            <a:pPr>
              <a:buFontTx/>
              <a:buNone/>
            </a:pPr>
            <a:endParaRPr lang="en-US" sz="8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p.o</a:t>
            </a:r>
            <a:r>
              <a:rPr lang="en-US" sz="4400" dirty="0" smtClean="0"/>
              <a:t>. has same shape as </a:t>
            </a:r>
            <a:r>
              <a:rPr lang="en-US" sz="44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305800" cy="3352800"/>
          </a:xfrm>
        </p:spPr>
        <p:txBody>
          <a:bodyPr>
            <a:noAutofit/>
          </a:bodyPr>
          <a:lstStyle/>
          <a:p>
            <a:r>
              <a:rPr lang="en-US" sz="4800" i="1" dirty="0" smtClean="0"/>
              <a:t>Theorem:  </a:t>
            </a:r>
            <a:r>
              <a:rPr lang="en-US" sz="4800" dirty="0" smtClean="0"/>
              <a:t>Every strict partial order is isomorphic to a collection of subsets partially ordered by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4800" b="1" dirty="0" smtClean="0">
                <a:ea typeface="+mj-ea"/>
                <a:cs typeface="+mj-cs"/>
                <a:sym typeface="Euclid Symbol"/>
              </a:rPr>
              <a:t>.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1342" name="AutoShape 14"/>
          <p:cNvCxnSpPr>
            <a:cxnSpLocks noChangeShapeType="1"/>
            <a:stCxn id="611341" idx="3"/>
          </p:cNvCxnSpPr>
          <p:nvPr/>
        </p:nvCxnSpPr>
        <p:spPr bwMode="auto">
          <a:xfrm>
            <a:off x="1851025" y="4048125"/>
            <a:ext cx="1911350" cy="174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3403600" y="5759450"/>
            <a:ext cx="16414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/>
              <a:t>1 </a:t>
            </a:r>
            <a:r>
              <a:rPr lang="en-US" sz="3600">
                <a:sym typeface="Wingdings" pitchFamily="2" charset="2"/>
              </a:rPr>
              <a:t></a:t>
            </a:r>
            <a:r>
              <a:rPr lang="en-US" sz="3600"/>
              <a:t>{1}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543800" cy="1143000"/>
          </a:xfrm>
        </p:spPr>
        <p:txBody>
          <a:bodyPr>
            <a:normAutofit/>
          </a:bodyPr>
          <a:lstStyle/>
          <a:p>
            <a:r>
              <a:rPr lang="en-US" sz="4400" b="0" dirty="0" smtClean="0"/>
              <a:t>subsets </a:t>
            </a:r>
            <a:r>
              <a:rPr lang="en-US" sz="4400" b="0" dirty="0"/>
              <a:t>from </a:t>
            </a:r>
            <a:r>
              <a:rPr lang="en-US" sz="4400" b="0" dirty="0" smtClean="0"/>
              <a:t>divides</a:t>
            </a:r>
            <a:endParaRPr lang="en-US" sz="4400" b="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60800" y="3630613"/>
            <a:ext cx="4224338" cy="2160587"/>
            <a:chOff x="2928" y="2191"/>
            <a:chExt cx="2661" cy="136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928" y="2400"/>
              <a:ext cx="1536" cy="1152"/>
              <a:chOff x="2928" y="2400"/>
              <a:chExt cx="1536" cy="1152"/>
            </a:xfrm>
          </p:grpSpPr>
          <p:sp>
            <p:nvSpPr>
              <p:cNvPr id="611334" name="Oval 6"/>
              <p:cNvSpPr>
                <a:spLocks noChangeArrowheads="1"/>
              </p:cNvSpPr>
              <p:nvPr/>
            </p:nvSpPr>
            <p:spPr bwMode="auto">
              <a:xfrm>
                <a:off x="4368" y="2400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1335" name="AutoShape 7"/>
              <p:cNvCxnSpPr>
                <a:cxnSpLocks noChangeShapeType="1"/>
              </p:cNvCxnSpPr>
              <p:nvPr/>
            </p:nvCxnSpPr>
            <p:spPr bwMode="auto">
              <a:xfrm flipH="1">
                <a:off x="2928" y="2496"/>
                <a:ext cx="1488" cy="1056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688" y="2191"/>
              <a:ext cx="1901" cy="1073"/>
              <a:chOff x="3688" y="2191"/>
              <a:chExt cx="1901" cy="1073"/>
            </a:xfrm>
          </p:grpSpPr>
          <p:sp>
            <p:nvSpPr>
              <p:cNvPr id="611337" name="Text Box 9"/>
              <p:cNvSpPr txBox="1">
                <a:spLocks noChangeArrowheads="1"/>
              </p:cNvSpPr>
              <p:nvPr/>
            </p:nvSpPr>
            <p:spPr bwMode="auto">
              <a:xfrm>
                <a:off x="4464" y="2191"/>
                <a:ext cx="112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200"/>
                  <a:t>2 </a:t>
                </a:r>
                <a:r>
                  <a:rPr lang="en-US" sz="3200">
                    <a:sym typeface="Wingdings" pitchFamily="2" charset="2"/>
                  </a:rPr>
                  <a:t></a:t>
                </a:r>
                <a:r>
                  <a:rPr lang="en-US" sz="3200"/>
                  <a:t>{1,2}</a:t>
                </a:r>
              </a:p>
            </p:txBody>
          </p:sp>
          <p:sp>
            <p:nvSpPr>
              <p:cNvPr id="611338" name="Freeform 10"/>
              <p:cNvSpPr>
                <a:spLocks/>
              </p:cNvSpPr>
              <p:nvPr/>
            </p:nvSpPr>
            <p:spPr bwMode="auto">
              <a:xfrm>
                <a:off x="3688" y="2976"/>
                <a:ext cx="344" cy="288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56" y="96"/>
                  </a:cxn>
                  <a:cxn ang="0">
                    <a:pos x="8" y="240"/>
                  </a:cxn>
                  <a:cxn ang="0">
                    <a:pos x="104" y="288"/>
                  </a:cxn>
                  <a:cxn ang="0">
                    <a:pos x="248" y="240"/>
                  </a:cxn>
                  <a:cxn ang="0">
                    <a:pos x="344" y="144"/>
                  </a:cxn>
                </a:cxnLst>
                <a:rect l="0" t="0" r="r" b="b"/>
                <a:pathLst>
                  <a:path w="344" h="288">
                    <a:moveTo>
                      <a:pt x="200" y="0"/>
                    </a:moveTo>
                    <a:cubicBezTo>
                      <a:pt x="144" y="28"/>
                      <a:pt x="88" y="56"/>
                      <a:pt x="56" y="96"/>
                    </a:cubicBezTo>
                    <a:cubicBezTo>
                      <a:pt x="24" y="136"/>
                      <a:pt x="0" y="208"/>
                      <a:pt x="8" y="240"/>
                    </a:cubicBezTo>
                    <a:cubicBezTo>
                      <a:pt x="16" y="272"/>
                      <a:pt x="64" y="288"/>
                      <a:pt x="104" y="288"/>
                    </a:cubicBezTo>
                    <a:cubicBezTo>
                      <a:pt x="144" y="288"/>
                      <a:pt x="208" y="264"/>
                      <a:pt x="248" y="240"/>
                    </a:cubicBezTo>
                    <a:cubicBezTo>
                      <a:pt x="288" y="216"/>
                      <a:pt x="316" y="180"/>
                      <a:pt x="344" y="144"/>
                    </a:cubicBezTo>
                  </a:path>
                </a:pathLst>
              </a:custGeom>
              <a:noFill/>
              <a:ln w="2540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11339" name="Oval 11"/>
          <p:cNvSpPr>
            <a:spLocks noChangeArrowheads="1"/>
          </p:cNvSpPr>
          <p:nvPr/>
        </p:nvSpPr>
        <p:spPr bwMode="auto">
          <a:xfrm>
            <a:off x="3708400" y="57150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41" name="Oval 13"/>
          <p:cNvSpPr>
            <a:spLocks noChangeArrowheads="1"/>
          </p:cNvSpPr>
          <p:nvPr/>
        </p:nvSpPr>
        <p:spPr bwMode="auto">
          <a:xfrm>
            <a:off x="1828800" y="3886200"/>
            <a:ext cx="152400" cy="18891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43" name="Text Box 15"/>
          <p:cNvSpPr txBox="1">
            <a:spLocks noChangeArrowheads="1"/>
          </p:cNvSpPr>
          <p:nvPr/>
        </p:nvSpPr>
        <p:spPr bwMode="auto">
          <a:xfrm>
            <a:off x="152400" y="4114800"/>
            <a:ext cx="17859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3 </a:t>
            </a:r>
            <a:r>
              <a:rPr lang="en-US" sz="3200">
                <a:sym typeface="Wingdings" pitchFamily="2" charset="2"/>
              </a:rPr>
              <a:t></a:t>
            </a:r>
            <a:r>
              <a:rPr lang="en-US" sz="3200"/>
              <a:t>{1,3}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708400" y="3706813"/>
            <a:ext cx="1862138" cy="2030412"/>
            <a:chOff x="2832" y="2239"/>
            <a:chExt cx="1173" cy="1279"/>
          </a:xfrm>
        </p:grpSpPr>
        <p:sp>
          <p:nvSpPr>
            <p:cNvPr id="611345" name="Oval 17"/>
            <p:cNvSpPr>
              <a:spLocks noChangeArrowheads="1"/>
            </p:cNvSpPr>
            <p:nvPr/>
          </p:nvSpPr>
          <p:spPr bwMode="auto">
            <a:xfrm>
              <a:off x="2832" y="240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1346" name="AutoShape 18"/>
            <p:cNvCxnSpPr>
              <a:cxnSpLocks noChangeShapeType="1"/>
              <a:stCxn id="611345" idx="4"/>
              <a:endCxn id="611339" idx="7"/>
            </p:cNvCxnSpPr>
            <p:nvPr/>
          </p:nvCxnSpPr>
          <p:spPr bwMode="auto">
            <a:xfrm>
              <a:off x="2880" y="2496"/>
              <a:ext cx="34" cy="10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11347" name="Text Box 19"/>
            <p:cNvSpPr txBox="1">
              <a:spLocks noChangeArrowheads="1"/>
            </p:cNvSpPr>
            <p:nvPr/>
          </p:nvSpPr>
          <p:spPr bwMode="auto">
            <a:xfrm>
              <a:off x="2880" y="2239"/>
              <a:ext cx="11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/>
                <a:t>5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{1,5}</a:t>
              </a:r>
            </a:p>
          </p:txBody>
        </p:sp>
      </p:grpSp>
      <p:sp>
        <p:nvSpPr>
          <p:cNvPr id="611349" name="Oval 21"/>
          <p:cNvSpPr>
            <a:spLocks noChangeArrowheads="1"/>
          </p:cNvSpPr>
          <p:nvPr/>
        </p:nvSpPr>
        <p:spPr bwMode="auto">
          <a:xfrm>
            <a:off x="2311400" y="2312988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1350" name="Text Box 22"/>
          <p:cNvSpPr txBox="1">
            <a:spLocks noChangeArrowheads="1"/>
          </p:cNvSpPr>
          <p:nvPr/>
        </p:nvSpPr>
        <p:spPr bwMode="auto">
          <a:xfrm>
            <a:off x="152400" y="1600200"/>
            <a:ext cx="27003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15</a:t>
            </a:r>
            <a:r>
              <a:rPr lang="en-US" sz="3200">
                <a:sym typeface="Wingdings" pitchFamily="2" charset="2"/>
              </a:rPr>
              <a:t></a:t>
            </a:r>
            <a:r>
              <a:rPr lang="en-US" sz="3200"/>
              <a:t>{1,3,5,15}</a:t>
            </a:r>
          </a:p>
        </p:txBody>
      </p:sp>
      <p:cxnSp>
        <p:nvCxnSpPr>
          <p:cNvPr id="611351" name="AutoShape 23"/>
          <p:cNvCxnSpPr>
            <a:cxnSpLocks noChangeShapeType="1"/>
            <a:stCxn id="611349" idx="5"/>
            <a:endCxn id="611341" idx="7"/>
          </p:cNvCxnSpPr>
          <p:nvPr/>
        </p:nvCxnSpPr>
        <p:spPr bwMode="auto">
          <a:xfrm flipH="1">
            <a:off x="1958975" y="2443163"/>
            <a:ext cx="482600" cy="1470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11352" name="AutoShape 24"/>
          <p:cNvCxnSpPr>
            <a:cxnSpLocks noChangeShapeType="1"/>
            <a:stCxn id="611349" idx="6"/>
            <a:endCxn id="611345" idx="2"/>
          </p:cNvCxnSpPr>
          <p:nvPr/>
        </p:nvCxnSpPr>
        <p:spPr bwMode="auto">
          <a:xfrm>
            <a:off x="2463800" y="2389188"/>
            <a:ext cx="1244600" cy="16494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784600" y="2151063"/>
            <a:ext cx="4237038" cy="1833562"/>
            <a:chOff x="2880" y="1259"/>
            <a:chExt cx="2669" cy="1155"/>
          </a:xfrm>
        </p:grpSpPr>
        <p:sp>
          <p:nvSpPr>
            <p:cNvPr id="611354" name="Text Box 26"/>
            <p:cNvSpPr txBox="1">
              <a:spLocks noChangeArrowheads="1"/>
            </p:cNvSpPr>
            <p:nvPr/>
          </p:nvSpPr>
          <p:spPr bwMode="auto">
            <a:xfrm>
              <a:off x="3784" y="1259"/>
              <a:ext cx="17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200"/>
                <a:t>10 </a:t>
              </a:r>
              <a:r>
                <a:rPr lang="en-US" sz="3200">
                  <a:sym typeface="Wingdings" pitchFamily="2" charset="2"/>
                </a:rPr>
                <a:t></a:t>
              </a:r>
              <a:r>
                <a:rPr lang="en-US" sz="3200"/>
                <a:t>{1,2,5,10}</a:t>
              </a:r>
            </a:p>
          </p:txBody>
        </p:sp>
        <p:cxnSp>
          <p:nvCxnSpPr>
            <p:cNvPr id="611355" name="AutoShape 27"/>
            <p:cNvCxnSpPr>
              <a:cxnSpLocks noChangeShapeType="1"/>
              <a:stCxn id="611334" idx="1"/>
            </p:cNvCxnSpPr>
            <p:nvPr/>
          </p:nvCxnSpPr>
          <p:spPr bwMode="auto">
            <a:xfrm flipH="1" flipV="1">
              <a:off x="3696" y="1536"/>
              <a:ext cx="686" cy="87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11356" name="Oval 28"/>
            <p:cNvSpPr>
              <a:spLocks noChangeArrowheads="1"/>
            </p:cNvSpPr>
            <p:nvPr/>
          </p:nvSpPr>
          <p:spPr bwMode="auto">
            <a:xfrm>
              <a:off x="3600" y="1440"/>
              <a:ext cx="96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1357" name="AutoShape 29"/>
            <p:cNvCxnSpPr>
              <a:cxnSpLocks noChangeShapeType="1"/>
              <a:stCxn id="611347" idx="1"/>
              <a:endCxn id="611356" idx="3"/>
            </p:cNvCxnSpPr>
            <p:nvPr/>
          </p:nvCxnSpPr>
          <p:spPr bwMode="auto">
            <a:xfrm flipV="1">
              <a:off x="2880" y="1522"/>
              <a:ext cx="734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489200" y="1114425"/>
            <a:ext cx="6696075" cy="1400175"/>
            <a:chOff x="1568" y="702"/>
            <a:chExt cx="4218" cy="882"/>
          </a:xfrm>
        </p:grpSpPr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1568" y="864"/>
              <a:ext cx="1550" cy="720"/>
              <a:chOff x="2064" y="768"/>
              <a:chExt cx="1550" cy="720"/>
            </a:xfrm>
          </p:grpSpPr>
          <p:sp>
            <p:nvSpPr>
              <p:cNvPr id="611360" name="Oval 32"/>
              <p:cNvSpPr>
                <a:spLocks noChangeArrowheads="1"/>
              </p:cNvSpPr>
              <p:nvPr/>
            </p:nvSpPr>
            <p:spPr bwMode="auto">
              <a:xfrm>
                <a:off x="3168" y="768"/>
                <a:ext cx="96" cy="96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11361" name="AutoShape 33"/>
              <p:cNvCxnSpPr>
                <a:cxnSpLocks noChangeShapeType="1"/>
                <a:stCxn id="611349" idx="6"/>
                <a:endCxn id="611360" idx="2"/>
              </p:cNvCxnSpPr>
              <p:nvPr/>
            </p:nvCxnSpPr>
            <p:spPr bwMode="auto">
              <a:xfrm flipV="1">
                <a:off x="2064" y="816"/>
                <a:ext cx="1104" cy="67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611362" name="AutoShape 34"/>
              <p:cNvCxnSpPr>
                <a:cxnSpLocks noChangeShapeType="1"/>
                <a:stCxn id="611360" idx="5"/>
                <a:endCxn id="611356" idx="1"/>
              </p:cNvCxnSpPr>
              <p:nvPr/>
            </p:nvCxnSpPr>
            <p:spPr bwMode="auto">
              <a:xfrm>
                <a:off x="3250" y="850"/>
                <a:ext cx="364" cy="604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611363" name="Text Box 35"/>
            <p:cNvSpPr txBox="1">
              <a:spLocks noChangeArrowheads="1"/>
            </p:cNvSpPr>
            <p:nvPr/>
          </p:nvSpPr>
          <p:spPr bwMode="auto">
            <a:xfrm>
              <a:off x="2592" y="702"/>
              <a:ext cx="319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 algn="l"/>
              <a:r>
                <a:rPr lang="en-US" sz="3600"/>
                <a:t>30 </a:t>
              </a:r>
              <a:r>
                <a:rPr lang="en-US" sz="3600">
                  <a:sym typeface="Wingdings" pitchFamily="2" charset="2"/>
                </a:rPr>
                <a:t>{</a:t>
              </a:r>
              <a:r>
                <a:rPr lang="en-US" sz="3600"/>
                <a:t>1,2,3,5,10,15,30}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153400" cy="1676399"/>
          </a:xfrm>
        </p:spPr>
        <p:txBody>
          <a:bodyPr/>
          <a:lstStyle/>
          <a:p>
            <a:r>
              <a:rPr lang="en-US" dirty="0" smtClean="0"/>
              <a:t>proof: map each element,</a:t>
            </a:r>
            <a:r>
              <a:rPr lang="en-US" dirty="0" smtClean="0">
                <a:solidFill>
                  <a:srgbClr val="0000FF"/>
                </a:solidFill>
              </a:rPr>
              <a:t> a</a:t>
            </a:r>
            <a:r>
              <a:rPr lang="en-US" dirty="0" smtClean="0"/>
              <a:t>, </a:t>
            </a:r>
          </a:p>
          <a:p>
            <a:r>
              <a:rPr lang="en-US" dirty="0" smtClean="0"/>
              <a:t>to the set of elements below it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65137" y="3200400"/>
          <a:ext cx="7916863" cy="2032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3" name="Equation" r:id="rId3" imgW="1879600" imgH="482600" progId="Equation.DSMT4">
                  <p:embed/>
                </p:oleObj>
              </mc:Choice>
              <mc:Fallback>
                <p:oleObj name="Equation" r:id="rId3" imgW="18796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" y="3200400"/>
                        <a:ext cx="7916863" cy="20323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91400" cy="114300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p.o</a:t>
            </a:r>
            <a:r>
              <a:rPr lang="en-US" sz="4400" dirty="0" smtClean="0"/>
              <a:t>. has same shape as </a:t>
            </a:r>
            <a:r>
              <a:rPr lang="en-US" sz="4400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endParaRPr lang="en-US" sz="4400" dirty="0">
              <a:solidFill>
                <a:srgbClr val="0033CC"/>
              </a:solidFill>
              <a:latin typeface="Euclid Symbol" charset="2"/>
              <a:cs typeface="Euclid Symbol" charset="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weak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89897" y="1371600"/>
            <a:ext cx="8825503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same as a strict </a:t>
            </a:r>
            <a:r>
              <a:rPr lang="en-US" sz="5400" dirty="0">
                <a:latin typeface="Comic Sans MS" pitchFamily="66" charset="0"/>
              </a:rPr>
              <a:t>partial </a:t>
            </a:r>
            <a:endParaRPr lang="en-US" sz="5400" dirty="0" smtClean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order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, except that</a:t>
            </a:r>
          </a:p>
          <a:p>
            <a:pPr marL="742950" indent="-285750" algn="ctr"/>
            <a:r>
              <a:rPr lang="en-US" sz="54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5400" dirty="0" smtClean="0">
                <a:latin typeface="Comic Sans MS" pitchFamily="66" charset="0"/>
              </a:rPr>
              <a:t> always holds</a:t>
            </a:r>
          </a:p>
          <a:p>
            <a:pPr marL="742950" indent="-285750" algn="ctr"/>
            <a:r>
              <a:rPr lang="en-US" sz="5400" dirty="0" smtClean="0">
                <a:solidFill>
                  <a:srgbClr val="660066"/>
                </a:solidFill>
                <a:latin typeface="Comic Sans MS" pitchFamily="66" charset="0"/>
              </a:rPr>
              <a:t>reflexivity</a:t>
            </a:r>
          </a:p>
        </p:txBody>
      </p:sp>
    </p:spTree>
  </p:cSld>
  <p:clrMapOvr>
    <a:masterClrMapping/>
  </p:clrMapOvr>
  <p:transition xmlns:p14="http://schemas.microsoft.com/office/powerpoint/2010/main" spd="slow">
    <p:cut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52600" y="304800"/>
            <a:ext cx="61722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Paths in diagraph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0100" y="1371600"/>
            <a:ext cx="7505700" cy="4114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6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6000" dirty="0" smtClean="0">
                <a:latin typeface="Comic Sans MS" pitchFamily="66" charset="0"/>
              </a:rPr>
              <a:t> is </a:t>
            </a:r>
            <a:r>
              <a:rPr lang="en-US" sz="6000" dirty="0" smtClean="0">
                <a:solidFill>
                  <a:srgbClr val="8F008F"/>
                </a:solidFill>
                <a:latin typeface="Comic Sans MS" pitchFamily="66" charset="0"/>
              </a:rPr>
              <a:t>transitive</a:t>
            </a:r>
            <a:endParaRPr lang="en-US" sz="6000" dirty="0" smtClean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t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ransitive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elation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dirty="0" smtClean="0">
                <a:latin typeface="Comic Sans MS" pitchFamily="66" charset="0"/>
              </a:rPr>
              <a:t>:</a:t>
            </a:r>
          </a:p>
          <a:p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 u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AND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</a:p>
          <a:p>
            <a:r>
              <a:rPr lang="en-US" sz="4800" dirty="0" smtClean="0">
                <a:latin typeface="Comic Sans MS" pitchFamily="66" charset="0"/>
              </a:rPr>
              <a:t>   IMPLIES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6000" baseline="-25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w</a:t>
            </a:r>
            <a:endParaRPr lang="en-US" sz="60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13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7030A0"/>
                </a:solidFill>
              </a:rPr>
              <a:t>weak partial orders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914400" y="1752600"/>
            <a:ext cx="71628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7200" dirty="0" smtClean="0">
                <a:latin typeface="Comic Sans MS" pitchFamily="66" charset="0"/>
              </a:rPr>
              <a:t>transitive </a:t>
            </a:r>
            <a:r>
              <a:rPr lang="en-US" sz="7200" dirty="0" err="1" smtClean="0">
                <a:latin typeface="Comic Sans MS" pitchFamily="66" charset="0"/>
              </a:rPr>
              <a:t>antisymmetric</a:t>
            </a:r>
            <a:r>
              <a:rPr lang="en-US" sz="7200" dirty="0" smtClean="0">
                <a:latin typeface="Comic Sans MS" pitchFamily="66" charset="0"/>
              </a:rPr>
              <a:t> &amp; reflexive</a:t>
            </a:r>
            <a:endParaRPr lang="en-US" sz="72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7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46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weak</a:t>
            </a:r>
            <a:r>
              <a:rPr lang="en-US" sz="4800" dirty="0" smtClean="0">
                <a:solidFill>
                  <a:schemeClr val="tx1"/>
                </a:solidFill>
              </a:rPr>
              <a:t> partial</a:t>
            </a:r>
            <a:r>
              <a:rPr lang="en-US" sz="4800" dirty="0" smtClean="0"/>
              <a:t> orders</a:t>
            </a:r>
            <a:endParaRPr lang="en-US" sz="4800" dirty="0"/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89897" y="1371600"/>
            <a:ext cx="8825503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same as a strict </a:t>
            </a:r>
            <a:r>
              <a:rPr lang="en-US" sz="5400" dirty="0">
                <a:latin typeface="Comic Sans MS" pitchFamily="66" charset="0"/>
              </a:rPr>
              <a:t>partial </a:t>
            </a:r>
            <a:endParaRPr lang="en-US" sz="5400" dirty="0" smtClean="0">
              <a:latin typeface="Comic Sans MS" pitchFamily="66" charset="0"/>
            </a:endParaRP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order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, except that</a:t>
            </a:r>
          </a:p>
          <a:p>
            <a:pPr marL="742950" indent="-285750" algn="ctr"/>
            <a:r>
              <a:rPr lang="en-US" sz="54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5400" dirty="0" smtClean="0">
                <a:latin typeface="Comic Sans MS" pitchFamily="66" charset="0"/>
              </a:rPr>
              <a:t> always holds</a:t>
            </a:r>
            <a:endParaRPr lang="en-US" sz="5400" dirty="0" smtClean="0">
              <a:solidFill>
                <a:srgbClr val="660066"/>
              </a:solidFill>
              <a:latin typeface="Comic Sans MS" pitchFamily="66" charset="0"/>
            </a:endParaRPr>
          </a:p>
        </p:txBody>
      </p:sp>
      <p:sp useBgFill="1">
        <p:nvSpPr>
          <p:cNvPr id="4" name="TextBox 3"/>
          <p:cNvSpPr txBox="1"/>
          <p:nvPr/>
        </p:nvSpPr>
        <p:spPr>
          <a:xfrm>
            <a:off x="457200" y="3886200"/>
            <a:ext cx="8077200" cy="23622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742950" indent="-285750"/>
            <a:r>
              <a:rPr lang="en-US" sz="4000" i="1" dirty="0" smtClean="0">
                <a:latin typeface="Comic Sans MS" pitchFamily="66" charset="0"/>
              </a:rPr>
              <a:t>examples: </a:t>
            </a:r>
          </a:p>
          <a:p>
            <a:pPr marL="742950" indent="-285750">
              <a:buFont typeface="Arial" pitchFamily="34" charset="0"/>
              <a:buChar char="•"/>
            </a:pPr>
            <a:r>
              <a:rPr lang="en-US" sz="6000" dirty="0" smtClean="0">
                <a:solidFill>
                  <a:srgbClr val="0033CC"/>
                </a:solidFill>
                <a:sym typeface="Euclid Symbol"/>
              </a:rPr>
              <a:t>⊆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 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on sets</a:t>
            </a:r>
          </a:p>
          <a:p>
            <a:pPr marL="742950" indent="-285750">
              <a:buFont typeface="Arial" pitchFamily="34" charset="0"/>
              <a:buChar char="•"/>
            </a:pPr>
            <a:r>
              <a:rPr lang="en-US" sz="5400" b="1" dirty="0" smtClean="0">
                <a:solidFill>
                  <a:srgbClr val="0033CC"/>
                </a:solidFill>
                <a:latin typeface="Symbol" charset="2"/>
                <a:cs typeface="Symbol" charset="2"/>
                <a:sym typeface="Euclid Symbol"/>
              </a:rPr>
              <a:t> ≤</a:t>
            </a:r>
            <a:r>
              <a:rPr lang="en-US" sz="5400" b="1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is weak </a:t>
            </a:r>
            <a:r>
              <a:rPr lang="en-US" sz="5400" dirty="0" err="1" smtClean="0">
                <a:latin typeface="Comic Sans MS" pitchFamily="66" charset="0"/>
                <a:sym typeface="Euclid Symbol"/>
              </a:rPr>
              <a:t>p.o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. </a:t>
            </a:r>
            <a:r>
              <a:rPr lang="en-US" sz="5400" smtClean="0">
                <a:latin typeface="Comic Sans MS" pitchFamily="66" charset="0"/>
                <a:sym typeface="Euclid Symbol"/>
              </a:rPr>
              <a:t>on </a:t>
            </a:r>
            <a:r>
              <a:rPr lang="en-US" sz="5400" b="1" smtClean="0">
                <a:solidFill>
                  <a:srgbClr val="0033CC"/>
                </a:solidFill>
                <a:latin typeface="Comic Sans MS" pitchFamily="66" charset="0"/>
                <a:sym typeface="Euclid Math Two"/>
              </a:rPr>
              <a:t></a:t>
            </a:r>
            <a:endParaRPr lang="en-US" sz="5400" b="1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endParaRPr lang="en-US" sz="5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Reflexivity</a:t>
            </a:r>
            <a:endParaRPr lang="en-US" sz="480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817549" y="1600200"/>
            <a:ext cx="6898117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is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660066"/>
                </a:solidFill>
                <a:latin typeface="Comic Sans MS" pitchFamily="66" charset="0"/>
              </a:rPr>
              <a:t>reflexive</a:t>
            </a:r>
            <a:r>
              <a:rPr lang="en-US" sz="6000" i="1" dirty="0" smtClean="0">
                <a:latin typeface="Comic Sans MS" pitchFamily="66" charset="0"/>
              </a:rPr>
              <a:t> </a:t>
            </a:r>
            <a:r>
              <a:rPr lang="en-US" sz="6000" dirty="0" err="1" smtClean="0">
                <a:latin typeface="Comic Sans MS" pitchFamily="66" charset="0"/>
              </a:rPr>
              <a:t>iff</a:t>
            </a:r>
            <a:endParaRPr lang="en-US" sz="6000" dirty="0" smtClean="0">
              <a:latin typeface="Comic Sans MS" pitchFamily="66" charset="0"/>
            </a:endParaRPr>
          </a:p>
          <a:p>
            <a:pPr marL="742950" indent="-285750"/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for all 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0" y="1765280"/>
            <a:ext cx="8991600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on set </a:t>
            </a:r>
            <a:r>
              <a:rPr lang="en-US" sz="54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err="1" smtClean="0">
                <a:solidFill>
                  <a:srgbClr val="8F008F"/>
                </a:solidFill>
                <a:latin typeface="Comic Sans MS" pitchFamily="66" charset="0"/>
              </a:rPr>
              <a:t>antisymmetric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r>
              <a:rPr lang="en-US" sz="5400" dirty="0" smtClean="0">
                <a:latin typeface="Comic Sans MS" pitchFamily="66" charset="0"/>
              </a:rPr>
              <a:t> it is</a:t>
            </a:r>
          </a:p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asymmetric except for </a:t>
            </a:r>
          </a:p>
          <a:p>
            <a:pPr marL="742950" indent="-285750" algn="l"/>
            <a:r>
              <a:rPr lang="en-US" sz="5400" dirty="0" err="1" smtClean="0">
                <a:solidFill>
                  <a:srgbClr val="0033CC"/>
                </a:solidFill>
                <a:latin typeface="Comic Sans MS" pitchFamily="66" charset="0"/>
              </a:rPr>
              <a:t>aRa</a:t>
            </a:r>
            <a:r>
              <a:rPr lang="en-US" sz="5400" dirty="0" smtClean="0">
                <a:latin typeface="Comic Sans MS" pitchFamily="66" charset="0"/>
              </a:rPr>
              <a:t> case.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76400" y="3048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	</a:t>
            </a:r>
            <a:r>
              <a:rPr kumimoji="0" lang="en-US" sz="6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antisymmetry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95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5400" b="0" dirty="0">
                <a:solidFill>
                  <a:schemeClr val="accent2"/>
                </a:solidFill>
              </a:rPr>
              <a:t>A</a:t>
            </a:r>
            <a:r>
              <a:rPr lang="en-US" sz="5400" dirty="0">
                <a:solidFill>
                  <a:schemeClr val="tx1"/>
                </a:solidFill>
              </a:rPr>
              <a:t>/</a:t>
            </a:r>
            <a:r>
              <a:rPr lang="en-US" sz="5400" b="0" dirty="0" err="1">
                <a:solidFill>
                  <a:schemeClr val="accent2"/>
                </a:solidFill>
              </a:rPr>
              <a:t>Anti</a:t>
            </a:r>
            <a:r>
              <a:rPr lang="en-US" sz="5400" b="0" dirty="0" err="1"/>
              <a:t>symmetry</a:t>
            </a:r>
            <a:endParaRPr lang="en-US" sz="5400" b="0" dirty="0"/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32039"/>
            <a:ext cx="8814619" cy="1954161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5400" dirty="0"/>
              <a:t>   minor difference: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5400" dirty="0"/>
              <a:t>whether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err="1" smtClean="0">
                <a:solidFill>
                  <a:srgbClr val="0000FF"/>
                </a:solidFill>
              </a:rPr>
              <a:t>aRa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/>
              <a:t>is allowed</a:t>
            </a:r>
            <a:r>
              <a:rPr lang="en-US" sz="5400" dirty="0">
                <a:solidFill>
                  <a:schemeClr val="accent2"/>
                </a:solidFill>
              </a:rPr>
              <a:t>       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5400" i="1" dirty="0">
              <a:solidFill>
                <a:srgbClr val="0033CC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112321" y="1295400"/>
            <a:ext cx="3792538" cy="3970338"/>
            <a:chOff x="2640" y="720"/>
            <a:chExt cx="2389" cy="2501"/>
          </a:xfrm>
        </p:grpSpPr>
        <p:sp>
          <p:nvSpPr>
            <p:cNvPr id="556037" name="Freeform 5"/>
            <p:cNvSpPr>
              <a:spLocks/>
            </p:cNvSpPr>
            <p:nvPr/>
          </p:nvSpPr>
          <p:spPr bwMode="auto">
            <a:xfrm>
              <a:off x="2640" y="720"/>
              <a:ext cx="1676" cy="21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52" y="480"/>
                </a:cxn>
                <a:cxn ang="0">
                  <a:pos x="1008" y="1344"/>
                </a:cxn>
              </a:cxnLst>
              <a:rect l="0" t="0" r="r" b="b"/>
              <a:pathLst>
                <a:path w="1320" h="1344">
                  <a:moveTo>
                    <a:pt x="0" y="0"/>
                  </a:moveTo>
                  <a:cubicBezTo>
                    <a:pt x="492" y="128"/>
                    <a:pt x="984" y="256"/>
                    <a:pt x="1152" y="480"/>
                  </a:cubicBezTo>
                  <a:cubicBezTo>
                    <a:pt x="1320" y="704"/>
                    <a:pt x="1164" y="1024"/>
                    <a:pt x="1008" y="1344"/>
                  </a:cubicBezTo>
                </a:path>
              </a:pathLst>
            </a:custGeom>
            <a:noFill/>
            <a:ln w="22225" cap="flat" cmpd="sng">
              <a:solidFill>
                <a:srgbClr val="00008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38" name="Text Box 6"/>
            <p:cNvSpPr txBox="1">
              <a:spLocks noChangeArrowheads="1"/>
            </p:cNvSpPr>
            <p:nvPr/>
          </p:nvSpPr>
          <p:spPr bwMode="auto">
            <a:xfrm>
              <a:off x="3172" y="2736"/>
              <a:ext cx="1857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4400" dirty="0">
                  <a:solidFill>
                    <a:srgbClr val="028822"/>
                  </a:solidFill>
                  <a:latin typeface="Comic Sans MS" pitchFamily="66" charset="0"/>
                </a:rPr>
                <a:t>sometimes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88120" y="1295400"/>
            <a:ext cx="1954213" cy="4030663"/>
            <a:chOff x="96" y="816"/>
            <a:chExt cx="1231" cy="2539"/>
          </a:xfrm>
        </p:grpSpPr>
        <p:sp>
          <p:nvSpPr>
            <p:cNvPr id="556036" name="Freeform 4"/>
            <p:cNvSpPr>
              <a:spLocks/>
            </p:cNvSpPr>
            <p:nvPr/>
          </p:nvSpPr>
          <p:spPr bwMode="auto">
            <a:xfrm>
              <a:off x="96" y="816"/>
              <a:ext cx="984" cy="2160"/>
            </a:xfrm>
            <a:custGeom>
              <a:avLst/>
              <a:gdLst/>
              <a:ahLst/>
              <a:cxnLst>
                <a:cxn ang="0">
                  <a:pos x="552" y="2160"/>
                </a:cxn>
                <a:cxn ang="0">
                  <a:pos x="72" y="1008"/>
                </a:cxn>
                <a:cxn ang="0">
                  <a:pos x="984" y="0"/>
                </a:cxn>
              </a:cxnLst>
              <a:rect l="0" t="0" r="r" b="b"/>
              <a:pathLst>
                <a:path w="984" h="2160">
                  <a:moveTo>
                    <a:pt x="552" y="2160"/>
                  </a:moveTo>
                  <a:cubicBezTo>
                    <a:pt x="276" y="1764"/>
                    <a:pt x="0" y="1368"/>
                    <a:pt x="72" y="1008"/>
                  </a:cubicBezTo>
                  <a:cubicBezTo>
                    <a:pt x="144" y="648"/>
                    <a:pt x="808" y="192"/>
                    <a:pt x="984" y="0"/>
                  </a:cubicBezTo>
                </a:path>
              </a:pathLst>
            </a:custGeom>
            <a:noFill/>
            <a:ln w="222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6041" name="Text Box 9"/>
            <p:cNvSpPr txBox="1">
              <a:spLocks noChangeArrowheads="1"/>
            </p:cNvSpPr>
            <p:nvPr/>
          </p:nvSpPr>
          <p:spPr bwMode="auto">
            <a:xfrm>
              <a:off x="208" y="2832"/>
              <a:ext cx="1119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742950" indent="-285750" algn="l"/>
              <a:r>
                <a:rPr lang="en-US" sz="4800" dirty="0">
                  <a:solidFill>
                    <a:srgbClr val="FF0000"/>
                  </a:solidFill>
                  <a:latin typeface="Comic Sans MS" pitchFamily="66" charset="0"/>
                </a:rPr>
                <a:t>never</a:t>
              </a:r>
              <a:r>
                <a:rPr lang="en-US" sz="4800" dirty="0">
                  <a:solidFill>
                    <a:schemeClr val="accent2"/>
                  </a:solidFill>
                  <a:latin typeface="Comic Sans MS" pitchFamily="66" charset="0"/>
                </a:rP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Reflexivity</a:t>
            </a:r>
            <a:endParaRPr lang="en-US" sz="480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565076" y="1443841"/>
            <a:ext cx="8045524" cy="39663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relation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on set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 marL="742950" indent="-285750"/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</a:t>
            </a:r>
            <a:r>
              <a:rPr lang="en-US" sz="6000" baseline="-25000" dirty="0" smtClean="0">
                <a:solidFill>
                  <a:srgbClr val="028822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latin typeface="Comic Sans MS" pitchFamily="66" charset="0"/>
              </a:rPr>
              <a:t>::=  </a:t>
            </a:r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aRb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or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028822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b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so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0033CC"/>
                </a:solidFill>
                <a:latin typeface="Comic Sans MS" pitchFamily="66" charset="0"/>
              </a:rPr>
              <a:t>aR</a:t>
            </a:r>
            <a:r>
              <a:rPr lang="en-US" sz="6000" baseline="-25000" dirty="0" smtClean="0">
                <a:solidFill>
                  <a:srgbClr val="028822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for all </a:t>
            </a:r>
            <a:r>
              <a:rPr lang="en-US" sz="60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1E03BD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</a:p>
          <a:p>
            <a:pPr marL="742950" indent="-285750" algn="ctr"/>
            <a:r>
              <a:rPr lang="en-US" sz="7200" i="1" dirty="0" smtClean="0">
                <a:latin typeface="Comic Sans MS" pitchFamily="66" charset="0"/>
              </a:rPr>
              <a:t>reflexivity</a:t>
            </a:r>
            <a:endParaRPr lang="en-US" sz="7200" i="1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i="1" dirty="0"/>
              <a:t>Weak</a:t>
            </a:r>
            <a:r>
              <a:rPr lang="en-US" sz="4800" dirty="0">
                <a:solidFill>
                  <a:schemeClr val="tx1"/>
                </a:solidFill>
              </a:rPr>
              <a:t> Partial</a:t>
            </a:r>
            <a:r>
              <a:rPr lang="en-US" sz="4800" dirty="0"/>
              <a:t> </a:t>
            </a:r>
            <a:r>
              <a:rPr lang="en-US" sz="4800" dirty="0" smtClean="0"/>
              <a:t>Order</a:t>
            </a:r>
            <a:endParaRPr lang="en-US" sz="4800" dirty="0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216423" y="1906012"/>
            <a:ext cx="8558753" cy="3046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 smtClean="0">
                <a:latin typeface="Comic Sans MS" pitchFamily="66" charset="0"/>
              </a:rPr>
              <a:t>If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R </a:t>
            </a:r>
            <a:r>
              <a:rPr lang="en-US" sz="6000" dirty="0" smtClean="0">
                <a:latin typeface="Comic Sans MS" pitchFamily="66" charset="0"/>
              </a:rPr>
              <a:t>is a partial order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then 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=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is a</a:t>
            </a:r>
          </a:p>
          <a:p>
            <a:pPr marL="742950" indent="-285750" algn="ctr"/>
            <a:r>
              <a:rPr lang="en-US" sz="7200" i="1" dirty="0" smtClean="0">
                <a:latin typeface="Comic Sans MS" pitchFamily="66" charset="0"/>
              </a:rPr>
              <a:t>weak</a:t>
            </a:r>
            <a:r>
              <a:rPr lang="en-US" sz="7200" dirty="0" smtClean="0">
                <a:latin typeface="Comic Sans MS" pitchFamily="66" charset="0"/>
              </a:rPr>
              <a:t> partial order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1−4</a:t>
            </a:r>
            <a:endParaRPr lang="en-US" sz="12700" dirty="0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total </a:t>
            </a:r>
            <a:r>
              <a:rPr lang="en-US" sz="4000" dirty="0">
                <a:solidFill>
                  <a:srgbClr val="7030A0"/>
                </a:solidFill>
              </a:rPr>
              <a:t>o</a:t>
            </a:r>
            <a:r>
              <a:rPr lang="en-US" sz="4000" dirty="0" smtClean="0">
                <a:solidFill>
                  <a:srgbClr val="7030A0"/>
                </a:solidFill>
              </a:rPr>
              <a:t>rders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7252" y="1676400"/>
            <a:ext cx="8069495" cy="257197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cs typeface="Times New Roman" pitchFamily="18" charset="0"/>
              </a:rPr>
              <a:t> </a:t>
            </a:r>
            <a:r>
              <a:rPr lang="en-US" sz="5400" b="1" dirty="0" smtClean="0">
                <a:solidFill>
                  <a:srgbClr val="0033CC"/>
                </a:solidFill>
                <a:latin typeface="Symbol" pitchFamily="18" charset="2"/>
                <a:cs typeface="Times New Roman" pitchFamily="18" charset="0"/>
              </a:rPr>
              <a:t>&lt;</a:t>
            </a:r>
            <a:r>
              <a:rPr lang="en-US" sz="5400" dirty="0" smtClean="0">
                <a:cs typeface="Times New Roman" pitchFamily="18" charset="0"/>
              </a:rPr>
              <a:t>  on </a:t>
            </a:r>
            <a:r>
              <a:rPr lang="en-US" sz="5400" dirty="0">
                <a:cs typeface="Times New Roman" pitchFamily="18" charset="0"/>
              </a:rPr>
              <a:t>the </a:t>
            </a:r>
            <a:r>
              <a:rPr lang="en-US" sz="5400" dirty="0" err="1" smtClean="0">
                <a:cs typeface="Times New Roman" pitchFamily="18" charset="0"/>
              </a:rPr>
              <a:t>Reals</a:t>
            </a:r>
            <a:endParaRPr lang="en-US" sz="5400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5400" i="1" dirty="0" smtClean="0">
                <a:cs typeface="Times New Roman" pitchFamily="18" charset="0"/>
                <a:sym typeface="Symbol" pitchFamily="18" charset="2"/>
              </a:rPr>
              <a:t>“</a:t>
            </a:r>
            <a:r>
              <a:rPr lang="en-US" sz="5400" i="1" dirty="0" smtClean="0">
                <a:solidFill>
                  <a:srgbClr val="0033CC"/>
                </a:solidFill>
                <a:cs typeface="Times New Roman" pitchFamily="18" charset="0"/>
                <a:sym typeface="Symbol" pitchFamily="18" charset="2"/>
              </a:rPr>
              <a:t>ranks below</a:t>
            </a:r>
            <a:r>
              <a:rPr lang="en-US" sz="5400" i="1" dirty="0" smtClean="0">
                <a:cs typeface="Times New Roman" pitchFamily="18" charset="0"/>
                <a:sym typeface="Symbol" pitchFamily="18" charset="2"/>
              </a:rPr>
              <a:t>” </a:t>
            </a:r>
            <a:r>
              <a:rPr lang="en-US" sz="5400" i="1" dirty="0" smtClean="0">
                <a:solidFill>
                  <a:srgbClr val="0070C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sz="5400" dirty="0" smtClean="0">
                <a:sym typeface="Symbol" pitchFamily="18" charset="2"/>
              </a:rPr>
              <a:t>“</a:t>
            </a:r>
            <a:r>
              <a:rPr lang="en-US" sz="5400" b="1" dirty="0" smtClean="0">
                <a:solidFill>
                  <a:srgbClr val="0033CC"/>
                </a:solidFill>
                <a:latin typeface="cmsy10"/>
                <a:sym typeface="Symbol" pitchFamily="18" charset="2"/>
              </a:rPr>
              <a:t>Á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“) on</a:t>
            </a:r>
          </a:p>
          <a:p>
            <a:pPr>
              <a:lnSpc>
                <a:spcPct val="90000"/>
              </a:lnSpc>
              <a:buNone/>
            </a:pPr>
            <a:r>
              <a:rPr lang="en-US" sz="54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5400" dirty="0" smtClean="0">
                <a:cs typeface="Times New Roman" pitchFamily="18" charset="0"/>
                <a:sym typeface="Symbol" pitchFamily="18" charset="2"/>
              </a:rPr>
              <a:t>      tournament players</a:t>
            </a:r>
            <a:endParaRPr lang="en-US" sz="5400" dirty="0">
              <a:sym typeface="Symbol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8899" y="4791670"/>
            <a:ext cx="8424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olidFill>
                  <a:srgbClr val="7030A0"/>
                </a:solidFill>
                <a:latin typeface="Comic Sans MS" pitchFamily="66" charset="0"/>
              </a:rPr>
              <a:t>no incomparable elements</a:t>
            </a:r>
            <a:endParaRPr lang="en-US" sz="5400" i="1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3600" dirty="0"/>
              <a:t>Graphical Properties of Relations</a:t>
            </a:r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1831975" y="1730375"/>
            <a:ext cx="1962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3600" dirty="0"/>
              <a:t>Reflexive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08200" y="2752725"/>
            <a:ext cx="1143000" cy="762000"/>
            <a:chOff x="1328" y="1734"/>
            <a:chExt cx="720" cy="480"/>
          </a:xfrm>
        </p:grpSpPr>
        <p:sp>
          <p:nvSpPr>
            <p:cNvPr id="560133" name="Oval 5"/>
            <p:cNvSpPr>
              <a:spLocks noChangeArrowheads="1"/>
            </p:cNvSpPr>
            <p:nvPr/>
          </p:nvSpPr>
          <p:spPr bwMode="auto">
            <a:xfrm>
              <a:off x="1712" y="2118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Oval 6"/>
            <p:cNvSpPr>
              <a:spLocks noChangeArrowheads="1"/>
            </p:cNvSpPr>
            <p:nvPr/>
          </p:nvSpPr>
          <p:spPr bwMode="auto">
            <a:xfrm>
              <a:off x="1328" y="1734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5" name="Oval 7"/>
            <p:cNvSpPr>
              <a:spLocks noChangeArrowheads="1"/>
            </p:cNvSpPr>
            <p:nvPr/>
          </p:nvSpPr>
          <p:spPr bwMode="auto">
            <a:xfrm>
              <a:off x="1952" y="1734"/>
              <a:ext cx="96" cy="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36" name="AutoShape 8"/>
            <p:cNvCxnSpPr>
              <a:cxnSpLocks noChangeShapeType="1"/>
              <a:stCxn id="560134" idx="4"/>
              <a:endCxn id="560133" idx="0"/>
            </p:cNvCxnSpPr>
            <p:nvPr/>
          </p:nvCxnSpPr>
          <p:spPr bwMode="auto">
            <a:xfrm>
              <a:off x="1376" y="1830"/>
              <a:ext cx="384" cy="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1828800" y="2676525"/>
            <a:ext cx="1320800" cy="914400"/>
            <a:chOff x="1152" y="1686"/>
            <a:chExt cx="832" cy="576"/>
          </a:xfrm>
        </p:grpSpPr>
        <p:sp>
          <p:nvSpPr>
            <p:cNvPr id="560138" name="Freeform 10"/>
            <p:cNvSpPr>
              <a:spLocks/>
            </p:cNvSpPr>
            <p:nvPr/>
          </p:nvSpPr>
          <p:spPr bwMode="auto">
            <a:xfrm>
              <a:off x="1152" y="1694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39" name="Freeform 11"/>
            <p:cNvSpPr>
              <a:spLocks/>
            </p:cNvSpPr>
            <p:nvPr/>
          </p:nvSpPr>
          <p:spPr bwMode="auto">
            <a:xfrm>
              <a:off x="1808" y="1686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40" name="Freeform 12"/>
            <p:cNvSpPr>
              <a:spLocks/>
            </p:cNvSpPr>
            <p:nvPr/>
          </p:nvSpPr>
          <p:spPr bwMode="auto">
            <a:xfrm>
              <a:off x="1536" y="2078"/>
              <a:ext cx="176" cy="184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600200" y="4030663"/>
            <a:ext cx="2266950" cy="1150937"/>
            <a:chOff x="1008" y="2539"/>
            <a:chExt cx="1428" cy="725"/>
          </a:xfrm>
        </p:grpSpPr>
        <p:sp>
          <p:nvSpPr>
            <p:cNvPr id="560142" name="Text Box 14"/>
            <p:cNvSpPr txBox="1">
              <a:spLocks noChangeArrowheads="1"/>
            </p:cNvSpPr>
            <p:nvPr/>
          </p:nvSpPr>
          <p:spPr bwMode="auto">
            <a:xfrm>
              <a:off x="1152" y="2539"/>
              <a:ext cx="12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 dirty="0"/>
                <a:t>Transitive</a:t>
              </a:r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008" y="3168"/>
              <a:ext cx="1392" cy="96"/>
              <a:chOff x="1008" y="3168"/>
              <a:chExt cx="1392" cy="96"/>
            </a:xfrm>
          </p:grpSpPr>
          <p:sp>
            <p:nvSpPr>
              <p:cNvPr id="560144" name="Oval 16"/>
              <p:cNvSpPr>
                <a:spLocks noChangeArrowheads="1"/>
              </p:cNvSpPr>
              <p:nvPr/>
            </p:nvSpPr>
            <p:spPr bwMode="auto">
              <a:xfrm>
                <a:off x="1008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45" name="Oval 17"/>
              <p:cNvSpPr>
                <a:spLocks noChangeArrowheads="1"/>
              </p:cNvSpPr>
              <p:nvPr/>
            </p:nvSpPr>
            <p:spPr bwMode="auto">
              <a:xfrm>
                <a:off x="1728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46" name="Oval 18"/>
              <p:cNvSpPr>
                <a:spLocks noChangeArrowheads="1"/>
              </p:cNvSpPr>
              <p:nvPr/>
            </p:nvSpPr>
            <p:spPr bwMode="auto">
              <a:xfrm>
                <a:off x="2304" y="3168"/>
                <a:ext cx="96" cy="96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560147" name="AutoShape 19"/>
              <p:cNvCxnSpPr>
                <a:cxnSpLocks noChangeShapeType="1"/>
                <a:stCxn id="560144" idx="6"/>
                <a:endCxn id="560145" idx="2"/>
              </p:cNvCxnSpPr>
              <p:nvPr/>
            </p:nvCxnSpPr>
            <p:spPr bwMode="auto">
              <a:xfrm>
                <a:off x="1104" y="3216"/>
                <a:ext cx="624" cy="0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48" name="AutoShape 20"/>
              <p:cNvCxnSpPr>
                <a:cxnSpLocks noChangeShapeType="1"/>
              </p:cNvCxnSpPr>
              <p:nvPr/>
            </p:nvCxnSpPr>
            <p:spPr bwMode="auto">
              <a:xfrm>
                <a:off x="1824" y="3216"/>
                <a:ext cx="480" cy="0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</p:grpSp>
      <p:sp>
        <p:nvSpPr>
          <p:cNvPr id="560149" name="Freeform 21"/>
          <p:cNvSpPr>
            <a:spLocks/>
          </p:cNvSpPr>
          <p:nvPr/>
        </p:nvSpPr>
        <p:spPr bwMode="auto">
          <a:xfrm>
            <a:off x="1752600" y="5105400"/>
            <a:ext cx="1981200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24" y="240"/>
              </a:cxn>
              <a:cxn ang="0">
                <a:pos x="1248" y="48"/>
              </a:cxn>
            </a:cxnLst>
            <a:rect l="0" t="0" r="r" b="b"/>
            <a:pathLst>
              <a:path w="1248" h="248">
                <a:moveTo>
                  <a:pt x="0" y="0"/>
                </a:moveTo>
                <a:cubicBezTo>
                  <a:pt x="208" y="116"/>
                  <a:pt x="416" y="232"/>
                  <a:pt x="624" y="240"/>
                </a:cubicBezTo>
                <a:cubicBezTo>
                  <a:pt x="832" y="248"/>
                  <a:pt x="1040" y="148"/>
                  <a:pt x="1248" y="48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5430838" y="5129213"/>
            <a:ext cx="1949450" cy="174625"/>
            <a:chOff x="3792" y="1824"/>
            <a:chExt cx="1228" cy="110"/>
          </a:xfrm>
        </p:grpSpPr>
        <p:cxnSp>
          <p:nvCxnSpPr>
            <p:cNvPr id="560172" name="AutoShape 44"/>
            <p:cNvCxnSpPr>
              <a:cxnSpLocks noChangeShapeType="1"/>
            </p:cNvCxnSpPr>
            <p:nvPr/>
          </p:nvCxnSpPr>
          <p:spPr bwMode="auto">
            <a:xfrm rot="5400000" flipH="1" flipV="1">
              <a:off x="4080" y="1632"/>
              <a:ext cx="14" cy="590"/>
            </a:xfrm>
            <a:prstGeom prst="curvedConnector3">
              <a:avLst>
                <a:gd name="adj1" fmla="val -1764287"/>
              </a:avLst>
            </a:prstGeom>
            <a:noFill/>
            <a:ln w="41275">
              <a:solidFill>
                <a:srgbClr val="008000"/>
              </a:solidFill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560173" name="AutoShape 45"/>
            <p:cNvCxnSpPr>
              <a:cxnSpLocks noChangeShapeType="1"/>
            </p:cNvCxnSpPr>
            <p:nvPr/>
          </p:nvCxnSpPr>
          <p:spPr bwMode="auto">
            <a:xfrm rot="5400000" flipV="1">
              <a:off x="4741" y="1547"/>
              <a:ext cx="1" cy="556"/>
            </a:xfrm>
            <a:prstGeom prst="curvedConnector3">
              <a:avLst>
                <a:gd name="adj1" fmla="val -26200000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5354638" y="3963988"/>
            <a:ext cx="2190750" cy="1319212"/>
            <a:chOff x="3744" y="1090"/>
            <a:chExt cx="1380" cy="831"/>
          </a:xfrm>
        </p:grpSpPr>
        <p:sp>
          <p:nvSpPr>
            <p:cNvPr id="560175" name="Text Box 47"/>
            <p:cNvSpPr txBox="1">
              <a:spLocks noChangeArrowheads="1"/>
            </p:cNvSpPr>
            <p:nvPr/>
          </p:nvSpPr>
          <p:spPr bwMode="auto">
            <a:xfrm>
              <a:off x="3744" y="1090"/>
              <a:ext cx="138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600"/>
                <a:t>Symmetric</a:t>
              </a:r>
            </a:p>
          </p:txBody>
        </p:sp>
        <p:sp>
          <p:nvSpPr>
            <p:cNvPr id="560176" name="Oval 48"/>
            <p:cNvSpPr>
              <a:spLocks noChangeArrowheads="1"/>
            </p:cNvSpPr>
            <p:nvPr/>
          </p:nvSpPr>
          <p:spPr bwMode="auto">
            <a:xfrm>
              <a:off x="3744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77" name="Oval 49"/>
            <p:cNvSpPr>
              <a:spLocks noChangeArrowheads="1"/>
            </p:cNvSpPr>
            <p:nvPr/>
          </p:nvSpPr>
          <p:spPr bwMode="auto">
            <a:xfrm>
              <a:off x="4368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78" name="Oval 50"/>
            <p:cNvSpPr>
              <a:spLocks noChangeArrowheads="1"/>
            </p:cNvSpPr>
            <p:nvPr/>
          </p:nvSpPr>
          <p:spPr bwMode="auto">
            <a:xfrm>
              <a:off x="4992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79" name="AutoShape 51"/>
            <p:cNvCxnSpPr>
              <a:cxnSpLocks noChangeShapeType="1"/>
            </p:cNvCxnSpPr>
            <p:nvPr/>
          </p:nvCxnSpPr>
          <p:spPr bwMode="auto">
            <a:xfrm rot="5400000" flipV="1">
              <a:off x="4069" y="1547"/>
              <a:ext cx="1" cy="556"/>
            </a:xfrm>
            <a:prstGeom prst="curvedConnector3">
              <a:avLst>
                <a:gd name="adj1" fmla="val -26200000"/>
              </a:avLst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80" name="AutoShape 52"/>
            <p:cNvCxnSpPr>
              <a:cxnSpLocks noChangeShapeType="1"/>
              <a:stCxn id="560178" idx="4"/>
              <a:endCxn id="560177" idx="4"/>
            </p:cNvCxnSpPr>
            <p:nvPr/>
          </p:nvCxnSpPr>
          <p:spPr bwMode="auto">
            <a:xfrm rot="5400000">
              <a:off x="4727" y="1609"/>
              <a:ext cx="1" cy="624"/>
            </a:xfrm>
            <a:prstGeom prst="curvedConnector3">
              <a:avLst>
                <a:gd name="adj1" fmla="val 27200000"/>
              </a:avLst>
            </a:pr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</p:spPr>
        </p:cxn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230813" y="1730375"/>
            <a:ext cx="2444750" cy="2003425"/>
            <a:chOff x="3703" y="2530"/>
            <a:chExt cx="1540" cy="1262"/>
          </a:xfrm>
        </p:grpSpPr>
        <p:grpSp>
          <p:nvGrpSpPr>
            <p:cNvPr id="9" name="Group 57"/>
            <p:cNvGrpSpPr>
              <a:grpSpLocks/>
            </p:cNvGrpSpPr>
            <p:nvPr/>
          </p:nvGrpSpPr>
          <p:grpSpPr bwMode="auto">
            <a:xfrm>
              <a:off x="3792" y="3264"/>
              <a:ext cx="1104" cy="528"/>
              <a:chOff x="3792" y="3264"/>
              <a:chExt cx="1104" cy="528"/>
            </a:xfrm>
          </p:grpSpPr>
          <p:sp>
            <p:nvSpPr>
              <p:cNvPr id="560186" name="Oval 58"/>
              <p:cNvSpPr>
                <a:spLocks noChangeArrowheads="1"/>
              </p:cNvSpPr>
              <p:nvPr/>
            </p:nvSpPr>
            <p:spPr bwMode="auto">
              <a:xfrm>
                <a:off x="4800" y="33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7" name="Oval 59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8" name="Oval 60"/>
              <p:cNvSpPr>
                <a:spLocks noChangeArrowheads="1"/>
              </p:cNvSpPr>
              <p:nvPr/>
            </p:nvSpPr>
            <p:spPr bwMode="auto">
              <a:xfrm>
                <a:off x="4416" y="369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189" name="Oval 61"/>
              <p:cNvSpPr>
                <a:spLocks noChangeArrowheads="1"/>
              </p:cNvSpPr>
              <p:nvPr/>
            </p:nvSpPr>
            <p:spPr bwMode="auto">
              <a:xfrm>
                <a:off x="3792" y="369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0190" name="Text Box 62"/>
            <p:cNvSpPr txBox="1">
              <a:spLocks noChangeArrowheads="1"/>
            </p:cNvSpPr>
            <p:nvPr/>
          </p:nvSpPr>
          <p:spPr bwMode="auto">
            <a:xfrm>
              <a:off x="3703" y="2530"/>
              <a:ext cx="15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3600" dirty="0"/>
                <a:t>Asymmetric</a:t>
              </a:r>
            </a:p>
          </p:txBody>
        </p:sp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3874" y="3278"/>
              <a:ext cx="974" cy="466"/>
              <a:chOff x="3874" y="3278"/>
              <a:chExt cx="974" cy="466"/>
            </a:xfrm>
          </p:grpSpPr>
          <p:cxnSp>
            <p:nvCxnSpPr>
              <p:cNvPr id="560192" name="AutoShape 64"/>
              <p:cNvCxnSpPr>
                <a:cxnSpLocks noChangeShapeType="1"/>
                <a:stCxn id="560186" idx="4"/>
              </p:cNvCxnSpPr>
              <p:nvPr/>
            </p:nvCxnSpPr>
            <p:spPr bwMode="auto">
              <a:xfrm flipH="1">
                <a:off x="4512" y="3408"/>
                <a:ext cx="336" cy="336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3" name="AutoShape 65"/>
              <p:cNvCxnSpPr>
                <a:cxnSpLocks noChangeShapeType="1"/>
                <a:stCxn id="560187" idx="7"/>
                <a:endCxn id="560186" idx="1"/>
              </p:cNvCxnSpPr>
              <p:nvPr/>
            </p:nvCxnSpPr>
            <p:spPr bwMode="auto">
              <a:xfrm>
                <a:off x="4162" y="3278"/>
                <a:ext cx="652" cy="4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4" name="AutoShape 66"/>
              <p:cNvCxnSpPr>
                <a:cxnSpLocks noChangeShapeType="1"/>
                <a:stCxn id="560187" idx="3"/>
                <a:endCxn id="560189" idx="7"/>
              </p:cNvCxnSpPr>
              <p:nvPr/>
            </p:nvCxnSpPr>
            <p:spPr bwMode="auto">
              <a:xfrm flipH="1">
                <a:off x="3874" y="3346"/>
                <a:ext cx="220" cy="364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</p:grpSp>
      <p:sp>
        <p:nvSpPr>
          <p:cNvPr id="560183" name="Text Box 55"/>
          <p:cNvSpPr txBox="1">
            <a:spLocks noChangeArrowheads="1"/>
          </p:cNvSpPr>
          <p:nvPr/>
        </p:nvSpPr>
        <p:spPr bwMode="auto">
          <a:xfrm>
            <a:off x="7440614" y="2863850"/>
            <a:ext cx="844550" cy="64135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hlink"/>
                </a:solidFill>
              </a:rPr>
              <a:t>NO</a:t>
            </a:r>
          </a:p>
        </p:txBody>
      </p:sp>
      <p:grpSp>
        <p:nvGrpSpPr>
          <p:cNvPr id="11" name="Group 52"/>
          <p:cNvGrpSpPr/>
          <p:nvPr/>
        </p:nvGrpSpPr>
        <p:grpSpPr>
          <a:xfrm>
            <a:off x="5084763" y="2895600"/>
            <a:ext cx="2014538" cy="930275"/>
            <a:chOff x="5084763" y="2895600"/>
            <a:chExt cx="2014538" cy="930275"/>
          </a:xfrm>
        </p:grpSpPr>
        <p:grpSp>
          <p:nvGrpSpPr>
            <p:cNvPr id="12" name="Group 67"/>
            <p:cNvGrpSpPr>
              <a:grpSpLocks/>
            </p:cNvGrpSpPr>
            <p:nvPr/>
          </p:nvGrpSpPr>
          <p:grpSpPr bwMode="auto">
            <a:xfrm>
              <a:off x="5499101" y="2895600"/>
              <a:ext cx="1600200" cy="815975"/>
              <a:chOff x="3840" y="3264"/>
              <a:chExt cx="1008" cy="514"/>
            </a:xfrm>
          </p:grpSpPr>
          <p:cxnSp>
            <p:nvCxnSpPr>
              <p:cNvPr id="560196" name="AutoShape 68"/>
              <p:cNvCxnSpPr>
                <a:cxnSpLocks noChangeShapeType="1"/>
              </p:cNvCxnSpPr>
              <p:nvPr/>
            </p:nvCxnSpPr>
            <p:spPr bwMode="auto">
              <a:xfrm rot="5400000" flipH="1">
                <a:off x="4464" y="2928"/>
                <a:ext cx="48" cy="720"/>
              </a:xfrm>
              <a:prstGeom prst="curvedConnector3">
                <a:avLst>
                  <a:gd name="adj1" fmla="val 400000"/>
                </a:avLst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7" name="AutoShape 69"/>
              <p:cNvCxnSpPr>
                <a:cxnSpLocks noChangeShapeType="1"/>
              </p:cNvCxnSpPr>
              <p:nvPr/>
            </p:nvCxnSpPr>
            <p:spPr bwMode="auto">
              <a:xfrm rot="16200000">
                <a:off x="3768" y="3384"/>
                <a:ext cx="384" cy="240"/>
              </a:xfrm>
              <a:prstGeom prst="curvedConnector2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  <p:cxnSp>
            <p:nvCxnSpPr>
              <p:cNvPr id="560198" name="AutoShape 7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488" y="3418"/>
                <a:ext cx="370" cy="350"/>
              </a:xfrm>
              <a:prstGeom prst="curvedConnector3">
                <a:avLst>
                  <a:gd name="adj1" fmla="val -42704"/>
                </a:avLst>
              </a:prstGeom>
              <a:noFill/>
              <a:ln w="38100">
                <a:solidFill>
                  <a:schemeClr val="accent2"/>
                </a:solidFill>
                <a:prstDash val="sysDot"/>
                <a:round/>
                <a:headEnd/>
                <a:tailEnd type="stealth" w="lg" len="lg"/>
              </a:ln>
              <a:effectLst/>
            </p:spPr>
          </p:cxnSp>
        </p:grpSp>
        <p:sp>
          <p:nvSpPr>
            <p:cNvPr id="560202" name="Freeform 74"/>
            <p:cNvSpPr>
              <a:spLocks/>
            </p:cNvSpPr>
            <p:nvPr/>
          </p:nvSpPr>
          <p:spPr bwMode="auto">
            <a:xfrm>
              <a:off x="5084763" y="3533775"/>
              <a:ext cx="279400" cy="292100"/>
            </a:xfrm>
            <a:custGeom>
              <a:avLst/>
              <a:gdLst/>
              <a:ahLst/>
              <a:cxnLst>
                <a:cxn ang="0">
                  <a:pos x="272" y="72"/>
                </a:cxn>
                <a:cxn ang="0">
                  <a:pos x="32" y="24"/>
                </a:cxn>
                <a:cxn ang="0">
                  <a:pos x="80" y="216"/>
                </a:cxn>
                <a:cxn ang="0">
                  <a:pos x="272" y="120"/>
                </a:cxn>
              </a:cxnLst>
              <a:rect l="0" t="0" r="r" b="b"/>
              <a:pathLst>
                <a:path w="272" h="232">
                  <a:moveTo>
                    <a:pt x="272" y="72"/>
                  </a:moveTo>
                  <a:cubicBezTo>
                    <a:pt x="168" y="36"/>
                    <a:pt x="64" y="0"/>
                    <a:pt x="32" y="24"/>
                  </a:cubicBezTo>
                  <a:cubicBezTo>
                    <a:pt x="0" y="48"/>
                    <a:pt x="40" y="200"/>
                    <a:pt x="80" y="216"/>
                  </a:cubicBezTo>
                  <a:cubicBezTo>
                    <a:pt x="120" y="232"/>
                    <a:pt x="240" y="136"/>
                    <a:pt x="272" y="12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018355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/>
      <p:bldP spid="560149" grpId="0" animBg="1"/>
      <p:bldP spid="56018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143000"/>
          </a:xfrm>
        </p:spPr>
        <p:txBody>
          <a:bodyPr/>
          <a:lstStyle/>
          <a:p>
            <a:r>
              <a:rPr lang="en-US" sz="3600" dirty="0"/>
              <a:t>Graphical Properties of Relations</a:t>
            </a: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2286000" y="1143000"/>
            <a:ext cx="4648478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dirty="0" smtClean="0"/>
              <a:t>Total</a:t>
            </a:r>
          </a:p>
          <a:p>
            <a:pPr algn="ctr"/>
            <a:r>
              <a:rPr lang="en-US" sz="3600" dirty="0" smtClean="0"/>
              <a:t>(looks like a path/chain)</a:t>
            </a:r>
            <a:endParaRPr lang="en-US" sz="36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4419600" y="2438400"/>
            <a:ext cx="152400" cy="1225550"/>
            <a:chOff x="4419600" y="2667000"/>
            <a:chExt cx="152400" cy="1225550"/>
          </a:xfrm>
        </p:grpSpPr>
        <p:grpSp>
          <p:nvGrpSpPr>
            <p:cNvPr id="82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56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5" name="AutoShape 19"/>
              <p:cNvCxnSpPr>
                <a:cxnSpLocks noChangeShapeType="1"/>
                <a:stCxn id="56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81" name="Object 80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Equation" r:id="rId3" imgW="76200" imgH="165100" progId="Equation.DSMT4">
                    <p:embed/>
                  </p:oleObj>
                </mc:Choice>
                <mc:Fallback>
                  <p:oleObj name="Equation" r:id="rId3" imgW="76200" imgH="16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" name="Group 83"/>
          <p:cNvGrpSpPr/>
          <p:nvPr/>
        </p:nvGrpSpPr>
        <p:grpSpPr>
          <a:xfrm>
            <a:off x="4419600" y="3657600"/>
            <a:ext cx="152400" cy="1225550"/>
            <a:chOff x="4419600" y="2667000"/>
            <a:chExt cx="152400" cy="1225550"/>
          </a:xfrm>
        </p:grpSpPr>
        <p:grpSp>
          <p:nvGrpSpPr>
            <p:cNvPr id="85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87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88" name="AutoShape 19"/>
              <p:cNvCxnSpPr>
                <a:cxnSpLocks noChangeShapeType="1"/>
                <a:stCxn id="87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86" name="Object 85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Equation" r:id="rId5" imgW="76200" imgH="165100" progId="Equation.DSMT4">
                    <p:embed/>
                  </p:oleObj>
                </mc:Choice>
                <mc:Fallback>
                  <p:oleObj name="Equation" r:id="rId5" imgW="76200" imgH="16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" name="Group 88"/>
          <p:cNvGrpSpPr/>
          <p:nvPr/>
        </p:nvGrpSpPr>
        <p:grpSpPr>
          <a:xfrm>
            <a:off x="4419600" y="4953000"/>
            <a:ext cx="152400" cy="1225550"/>
            <a:chOff x="4419600" y="2667000"/>
            <a:chExt cx="152400" cy="1225550"/>
          </a:xfrm>
        </p:grpSpPr>
        <p:grpSp>
          <p:nvGrpSpPr>
            <p:cNvPr id="90" name="Group 81"/>
            <p:cNvGrpSpPr/>
            <p:nvPr/>
          </p:nvGrpSpPr>
          <p:grpSpPr>
            <a:xfrm>
              <a:off x="4419600" y="2667000"/>
              <a:ext cx="152400" cy="762794"/>
              <a:chOff x="4419600" y="2819400"/>
              <a:chExt cx="152400" cy="762794"/>
            </a:xfrm>
          </p:grpSpPr>
          <p:sp>
            <p:nvSpPr>
              <p:cNvPr id="92" name="Oval 48"/>
              <p:cNvSpPr>
                <a:spLocks noChangeArrowheads="1"/>
              </p:cNvSpPr>
              <p:nvPr/>
            </p:nvSpPr>
            <p:spPr bwMode="auto">
              <a:xfrm>
                <a:off x="4419600" y="2819400"/>
                <a:ext cx="152400" cy="15240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93" name="AutoShape 19"/>
              <p:cNvCxnSpPr>
                <a:cxnSpLocks noChangeShapeType="1"/>
                <a:stCxn id="92" idx="4"/>
              </p:cNvCxnSpPr>
              <p:nvPr/>
            </p:nvCxnSpPr>
            <p:spPr bwMode="auto">
              <a:xfrm rot="5400000">
                <a:off x="4191000" y="3276600"/>
                <a:ext cx="609600" cy="1588"/>
              </a:xfrm>
              <a:prstGeom prst="straightConnector1">
                <a:avLst/>
              </a:prstGeom>
              <a:noFill/>
              <a:ln w="31750">
                <a:solidFill>
                  <a:srgbClr val="000080"/>
                </a:solidFill>
                <a:round/>
                <a:headEnd/>
                <a:tailEnd type="stealth" w="lg" len="lg"/>
              </a:ln>
              <a:effectLst/>
            </p:spPr>
          </p:cxnSp>
        </p:grpSp>
        <p:graphicFrame>
          <p:nvGraphicFramePr>
            <p:cNvPr id="91" name="Object 90"/>
            <p:cNvGraphicFramePr>
              <a:graphicFrameLocks noChangeAspect="1"/>
            </p:cNvGraphicFramePr>
            <p:nvPr/>
          </p:nvGraphicFramePr>
          <p:xfrm>
            <a:off x="4419600" y="3429000"/>
            <a:ext cx="152400" cy="46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Equation" r:id="rId7" imgW="76200" imgH="165100" progId="Equation.DSMT4">
                    <p:embed/>
                  </p:oleObj>
                </mc:Choice>
                <mc:Fallback>
                  <p:oleObj name="Equation" r:id="rId7" imgW="76200" imgH="165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3429000"/>
                          <a:ext cx="152400" cy="463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7499874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/>
          <p:nvPr/>
        </p:nvGrpSpPr>
        <p:grpSpPr>
          <a:xfrm>
            <a:off x="457200" y="1219200"/>
            <a:ext cx="8153400" cy="4724400"/>
            <a:chOff x="457200" y="1219200"/>
            <a:chExt cx="8153400" cy="4724400"/>
          </a:xfrm>
        </p:grpSpPr>
        <p:sp>
          <p:nvSpPr>
            <p:cNvPr id="588804" name="Text Box 4"/>
            <p:cNvSpPr txBox="1">
              <a:spLocks noChangeArrowheads="1"/>
            </p:cNvSpPr>
            <p:nvPr/>
          </p:nvSpPr>
          <p:spPr bwMode="auto">
            <a:xfrm>
              <a:off x="2889536" y="5278616"/>
              <a:ext cx="732815" cy="664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3600" dirty="0">
                  <a:latin typeface="Comic Sans MS" pitchFamily="66" charset="0"/>
                </a:rPr>
                <a:t>{1}</a:t>
              </a:r>
            </a:p>
          </p:txBody>
        </p:sp>
        <p:grpSp>
          <p:nvGrpSpPr>
            <p:cNvPr id="3" name="Group 40"/>
            <p:cNvGrpSpPr/>
            <p:nvPr/>
          </p:nvGrpSpPr>
          <p:grpSpPr>
            <a:xfrm>
              <a:off x="457200" y="1219200"/>
              <a:ext cx="8153400" cy="4509655"/>
              <a:chOff x="457200" y="1219200"/>
              <a:chExt cx="8153400" cy="4509655"/>
            </a:xfrm>
          </p:grpSpPr>
          <p:sp>
            <p:nvSpPr>
              <p:cNvPr id="588826" name="Text Box 26"/>
              <p:cNvSpPr txBox="1">
                <a:spLocks noChangeArrowheads="1"/>
              </p:cNvSpPr>
              <p:nvPr/>
            </p:nvSpPr>
            <p:spPr bwMode="auto">
              <a:xfrm>
                <a:off x="457200" y="2292927"/>
                <a:ext cx="2212708" cy="66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3600" dirty="0">
                    <a:latin typeface="Comic Sans MS" pitchFamily="66" charset="0"/>
                  </a:rPr>
                  <a:t>{1,3,5,15}</a:t>
                </a:r>
              </a:p>
            </p:txBody>
          </p:sp>
          <p:grpSp>
            <p:nvGrpSpPr>
              <p:cNvPr id="4" name="Group 39"/>
              <p:cNvGrpSpPr/>
              <p:nvPr/>
            </p:nvGrpSpPr>
            <p:grpSpPr>
              <a:xfrm>
                <a:off x="1022243" y="2191521"/>
                <a:ext cx="6415597" cy="3537334"/>
                <a:chOff x="1022243" y="2191521"/>
                <a:chExt cx="6415597" cy="3537334"/>
              </a:xfrm>
            </p:grpSpPr>
            <p:grpSp>
              <p:nvGrpSpPr>
                <p:cNvPr id="5" name="Group 38"/>
                <p:cNvGrpSpPr/>
                <p:nvPr/>
              </p:nvGrpSpPr>
              <p:grpSpPr>
                <a:xfrm>
                  <a:off x="3965178" y="3581400"/>
                  <a:ext cx="3415276" cy="2075873"/>
                  <a:chOff x="3965178" y="3581400"/>
                  <a:chExt cx="3415276" cy="2075873"/>
                </a:xfrm>
              </p:grpSpPr>
              <p:grpSp>
                <p:nvGrpSpPr>
                  <p:cNvPr id="6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965178" y="3939309"/>
                    <a:ext cx="2260174" cy="1717964"/>
                    <a:chOff x="2928" y="2400"/>
                    <a:chExt cx="1536" cy="1152"/>
                  </a:xfrm>
                </p:grpSpPr>
                <p:sp>
                  <p:nvSpPr>
                    <p:cNvPr id="588806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2400"/>
                      <a:ext cx="96" cy="96"/>
                    </a:xfrm>
                    <a:prstGeom prst="ellipse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sz="3600">
                        <a:latin typeface="Comic Sans MS" pitchFamily="66" charset="0"/>
                      </a:endParaRPr>
                    </a:p>
                  </p:txBody>
                </p:sp>
                <p:cxnSp>
                  <p:nvCxnSpPr>
                    <p:cNvPr id="588807" name="AutoShape 7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2928" y="2496"/>
                      <a:ext cx="1488" cy="10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  <a:effectLst/>
                  </p:spPr>
                </p:cxnSp>
              </p:grpSp>
              <p:sp>
                <p:nvSpPr>
                  <p:cNvPr id="58880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5352" y="3581400"/>
                    <a:ext cx="1155102" cy="665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{1,2}</a:t>
                    </a:r>
                  </a:p>
                </p:txBody>
              </p:sp>
            </p:grpSp>
            <p:sp>
              <p:nvSpPr>
                <p:cNvPr id="588803" name="Oval 3"/>
                <p:cNvSpPr>
                  <a:spLocks noChangeArrowheads="1"/>
                </p:cNvSpPr>
                <p:nvPr/>
              </p:nvSpPr>
              <p:spPr bwMode="auto">
                <a:xfrm>
                  <a:off x="3823917" y="5585691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1022243" y="3652982"/>
                  <a:ext cx="2801674" cy="2004291"/>
                  <a:chOff x="928" y="2208"/>
                  <a:chExt cx="1904" cy="1344"/>
                </a:xfrm>
              </p:grpSpPr>
              <p:sp>
                <p:nvSpPr>
                  <p:cNvPr id="588810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1" name="AutoShape 11"/>
                  <p:cNvCxnSpPr>
                    <a:cxnSpLocks noChangeShapeType="1"/>
                    <a:stCxn id="588810" idx="7"/>
                    <a:endCxn id="588803" idx="2"/>
                  </p:cNvCxnSpPr>
                  <p:nvPr/>
                </p:nvCxnSpPr>
                <p:spPr bwMode="auto">
                  <a:xfrm>
                    <a:off x="1714" y="2414"/>
                    <a:ext cx="1118" cy="113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8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{1,3}</a:t>
                    </a:r>
                  </a:p>
                </p:txBody>
              </p:sp>
            </p:grpSp>
            <p:grpSp>
              <p:nvGrpSpPr>
                <p:cNvPr id="8" name="Group 40"/>
                <p:cNvGrpSpPr>
                  <a:grpSpLocks/>
                </p:cNvGrpSpPr>
                <p:nvPr/>
              </p:nvGrpSpPr>
              <p:grpSpPr bwMode="auto">
                <a:xfrm>
                  <a:off x="3823918" y="3652982"/>
                  <a:ext cx="1225733" cy="1953587"/>
                  <a:chOff x="2832" y="2208"/>
                  <a:chExt cx="833" cy="1310"/>
                </a:xfrm>
              </p:grpSpPr>
              <p:sp>
                <p:nvSpPr>
                  <p:cNvPr id="58881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16" name="AutoShape 16"/>
                  <p:cNvCxnSpPr>
                    <a:cxnSpLocks noChangeShapeType="1"/>
                    <a:stCxn id="588815" idx="4"/>
                    <a:endCxn id="588803" idx="7"/>
                  </p:cNvCxnSpPr>
                  <p:nvPr/>
                </p:nvCxnSpPr>
                <p:spPr bwMode="auto">
                  <a:xfrm>
                    <a:off x="2880" y="2496"/>
                    <a:ext cx="34" cy="102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17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0" y="2208"/>
                    <a:ext cx="785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>
                        <a:latin typeface="Comic Sans MS" pitchFamily="66" charset="0"/>
                      </a:rPr>
                      <a:t>{1,5}</a:t>
                    </a:r>
                  </a:p>
                </p:txBody>
              </p:sp>
            </p:grpSp>
            <p:sp>
              <p:nvSpPr>
                <p:cNvPr id="588825" name="Oval 25"/>
                <p:cNvSpPr>
                  <a:spLocks noChangeArrowheads="1"/>
                </p:cNvSpPr>
                <p:nvPr/>
              </p:nvSpPr>
              <p:spPr bwMode="auto">
                <a:xfrm>
                  <a:off x="2623199" y="2507673"/>
                  <a:ext cx="141261" cy="143164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 sz="3600">
                    <a:latin typeface="Comic Sans MS" pitchFamily="66" charset="0"/>
                  </a:endParaRPr>
                </a:p>
              </p:txBody>
            </p:sp>
            <p:cxnSp>
              <p:nvCxnSpPr>
                <p:cNvPr id="588827" name="AutoShape 27"/>
                <p:cNvCxnSpPr>
                  <a:cxnSpLocks noChangeShapeType="1"/>
                  <a:stCxn id="588825" idx="5"/>
                  <a:endCxn id="588810" idx="7"/>
                </p:cNvCxnSpPr>
                <p:nvPr/>
              </p:nvCxnSpPr>
              <p:spPr bwMode="auto">
                <a:xfrm flipH="1">
                  <a:off x="2178816" y="2629959"/>
                  <a:ext cx="565043" cy="1330229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cxnSp>
              <p:nvCxnSpPr>
                <p:cNvPr id="588828" name="AutoShape 28"/>
                <p:cNvCxnSpPr>
                  <a:cxnSpLocks noChangeShapeType="1"/>
                  <a:stCxn id="588825" idx="6"/>
                  <a:endCxn id="588815" idx="2"/>
                </p:cNvCxnSpPr>
                <p:nvPr/>
              </p:nvCxnSpPr>
              <p:spPr bwMode="auto">
                <a:xfrm>
                  <a:off x="2764460" y="2579255"/>
                  <a:ext cx="1059456" cy="1431636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</p:cxnSp>
            <p:grpSp>
              <p:nvGrpSpPr>
                <p:cNvPr id="9" name="Group 45"/>
                <p:cNvGrpSpPr>
                  <a:grpSpLocks/>
                </p:cNvGrpSpPr>
                <p:nvPr/>
              </p:nvGrpSpPr>
              <p:grpSpPr bwMode="auto">
                <a:xfrm>
                  <a:off x="3894547" y="2191521"/>
                  <a:ext cx="3543293" cy="1794020"/>
                  <a:chOff x="2880" y="1228"/>
                  <a:chExt cx="2408" cy="1203"/>
                </a:xfrm>
              </p:grpSpPr>
              <p:sp>
                <p:nvSpPr>
                  <p:cNvPr id="58882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4" y="1228"/>
                    <a:ext cx="1504" cy="4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3600" dirty="0">
                        <a:latin typeface="Comic Sans MS" pitchFamily="66" charset="0"/>
                      </a:rPr>
                      <a:t>{1,2,5,10}</a:t>
                    </a:r>
                  </a:p>
                </p:txBody>
              </p:sp>
              <p:cxnSp>
                <p:nvCxnSpPr>
                  <p:cNvPr id="588823" name="AutoShape 23"/>
                  <p:cNvCxnSpPr>
                    <a:cxnSpLocks noChangeShapeType="1"/>
                    <a:stCxn id="588806" idx="1"/>
                  </p:cNvCxnSpPr>
                  <p:nvPr/>
                </p:nvCxnSpPr>
                <p:spPr bwMode="auto">
                  <a:xfrm flipH="1" flipV="1">
                    <a:off x="3696" y="1536"/>
                    <a:ext cx="686" cy="878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</p:cxnSp>
              <p:sp>
                <p:nvSpPr>
                  <p:cNvPr id="588843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440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44" name="AutoShape 44"/>
                  <p:cNvCxnSpPr>
                    <a:cxnSpLocks noChangeShapeType="1"/>
                    <a:stCxn id="588817" idx="1"/>
                    <a:endCxn id="588843" idx="3"/>
                  </p:cNvCxnSpPr>
                  <p:nvPr/>
                </p:nvCxnSpPr>
                <p:spPr bwMode="auto">
                  <a:xfrm rot="10800000" flipH="1">
                    <a:off x="2880" y="1522"/>
                    <a:ext cx="734" cy="909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2693830" y="1219200"/>
                <a:ext cx="5916770" cy="1360055"/>
                <a:chOff x="1568" y="672"/>
                <a:chExt cx="4021" cy="912"/>
              </a:xfrm>
            </p:grpSpPr>
            <p:grpSp>
              <p:nvGrpSpPr>
                <p:cNvPr id="11" name="Group 47"/>
                <p:cNvGrpSpPr>
                  <a:grpSpLocks/>
                </p:cNvGrpSpPr>
                <p:nvPr/>
              </p:nvGrpSpPr>
              <p:grpSpPr bwMode="auto">
                <a:xfrm>
                  <a:off x="1568" y="864"/>
                  <a:ext cx="1550" cy="720"/>
                  <a:chOff x="2064" y="768"/>
                  <a:chExt cx="1550" cy="720"/>
                </a:xfrm>
              </p:grpSpPr>
              <p:sp>
                <p:nvSpPr>
                  <p:cNvPr id="58882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768"/>
                    <a:ext cx="96" cy="96"/>
                  </a:xfrm>
                  <a:prstGeom prst="ellipse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 sz="3600">
                      <a:latin typeface="Comic Sans MS" pitchFamily="66" charset="0"/>
                    </a:endParaRPr>
                  </a:p>
                </p:txBody>
              </p:sp>
              <p:cxnSp>
                <p:nvCxnSpPr>
                  <p:cNvPr id="588830" name="AutoShape 30"/>
                  <p:cNvCxnSpPr>
                    <a:cxnSpLocks noChangeShapeType="1"/>
                    <a:stCxn id="588825" idx="6"/>
                    <a:endCxn id="588820" idx="2"/>
                  </p:cNvCxnSpPr>
                  <p:nvPr/>
                </p:nvCxnSpPr>
                <p:spPr bwMode="auto">
                  <a:xfrm flipV="1">
                    <a:off x="2064" y="816"/>
                    <a:ext cx="1104" cy="672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  <p:cxnSp>
                <p:nvCxnSpPr>
                  <p:cNvPr id="588846" name="AutoShape 46"/>
                  <p:cNvCxnSpPr>
                    <a:cxnSpLocks noChangeShapeType="1"/>
                    <a:stCxn id="588820" idx="5"/>
                    <a:endCxn id="588843" idx="1"/>
                  </p:cNvCxnSpPr>
                  <p:nvPr/>
                </p:nvCxnSpPr>
                <p:spPr bwMode="auto">
                  <a:xfrm>
                    <a:off x="3250" y="850"/>
                    <a:ext cx="364" cy="604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</p:cxnSp>
            </p:grpSp>
            <p:sp>
              <p:nvSpPr>
                <p:cNvPr id="5888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592" y="672"/>
                  <a:ext cx="2997" cy="44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marL="742950" indent="-285750" algn="l"/>
                  <a:r>
                    <a:rPr lang="en-US" sz="3600" dirty="0">
                      <a:latin typeface="Comic Sans MS" pitchFamily="66" charset="0"/>
                    </a:rPr>
                    <a:t>{1,2,3,5,10,15,30}</a:t>
                  </a:r>
                </a:p>
              </p:txBody>
            </p:sp>
          </p:grpSp>
        </p:grpSp>
      </p:grpSp>
      <p:sp>
        <p:nvSpPr>
          <p:cNvPr id="37" name="Rectangle 2"/>
          <p:cNvSpPr txBox="1">
            <a:spLocks noChangeArrowheads="1"/>
          </p:cNvSpPr>
          <p:nvPr/>
        </p:nvSpPr>
        <p:spPr>
          <a:xfrm>
            <a:off x="1524000" y="381000"/>
            <a:ext cx="70866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relation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838200" y="1524000"/>
            <a:ext cx="7848600" cy="4800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          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means</a:t>
            </a:r>
          </a:p>
          <a:p>
            <a:pPr lvl="2"/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B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 everything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that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A 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has</a:t>
            </a:r>
          </a:p>
          <a:p>
            <a:pPr lvl="2"/>
            <a:r>
              <a:rPr lang="en-US" sz="6000" dirty="0" smtClean="0">
                <a:latin typeface="Comic Sans MS" pitchFamily="66" charset="0"/>
                <a:sym typeface="Euclid Symbol"/>
              </a:rPr>
              <a:t>and more:</a:t>
            </a:r>
            <a:endParaRPr lang="en-US" sz="72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0" y="381000"/>
            <a:ext cx="70866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800" b="1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proper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subset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</a:t>
            </a:r>
            <a:r>
              <a:rPr lang="en-US" sz="4800" b="1" dirty="0" smtClean="0">
                <a:latin typeface="Comic Sans MS" pitchFamily="66" charset="0"/>
                <a:sym typeface="Euclid Symbol"/>
              </a:rPr>
              <a:t>relation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676400" y="1905000"/>
          <a:ext cx="2286000" cy="969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4" imgW="419100" imgH="177800" progId="Equation.DSMT4">
                  <p:embed/>
                </p:oleObj>
              </mc:Choice>
              <mc:Fallback>
                <p:oleObj name="Equation" r:id="rId4" imgW="419100" imgH="177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2286000" cy="969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43600" y="4572000"/>
            <a:ext cx="2209800" cy="1143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B</a:t>
            </a:r>
            <a:r>
              <a:rPr lang="en-US" sz="66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/>
              </a:rPr>
              <a:t>⊄</a:t>
            </a:r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  <a:sym typeface="Euclid Symbol"/>
              </a:rPr>
              <a:t>A</a:t>
            </a:r>
            <a:endParaRPr lang="en-US" sz="6600" dirty="0" smtClean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5638800" cy="1143000"/>
          </a:xfrm>
        </p:spPr>
        <p:txBody>
          <a:bodyPr>
            <a:noAutofit/>
          </a:bodyPr>
          <a:lstStyle/>
          <a:p>
            <a:r>
              <a:rPr lang="en-US" sz="5400" dirty="0" smtClean="0"/>
              <a:t>properties of </a:t>
            </a:r>
            <a:r>
              <a:rPr lang="en-US" sz="5400" dirty="0" smtClean="0">
                <a:solidFill>
                  <a:srgbClr val="0000FF"/>
                </a:solidFill>
                <a:latin typeface="Euclid Symbol" charset="2"/>
                <a:ea typeface="+mn-ea"/>
                <a:cs typeface="Euclid Symbol" charset="2"/>
                <a:sym typeface="Euclid Symbol"/>
              </a:rPr>
              <a:t>⊂</a:t>
            </a:r>
            <a:endParaRPr lang="en-US" sz="5400" dirty="0">
              <a:solidFill>
                <a:srgbClr val="0000FF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4800" y="2057400"/>
            <a:ext cx="8382000" cy="233910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6600" dirty="0">
                <a:solidFill>
                  <a:srgbClr val="1E03BD"/>
                </a:solidFill>
                <a:latin typeface="Comic Sans MS" pitchFamily="66" charset="0"/>
              </a:rPr>
              <a:t>A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6600" dirty="0">
                <a:latin typeface="Comic Sans MS" pitchFamily="66" charset="0"/>
                <a:sym typeface="Symbol" pitchFamily="18" charset="2"/>
              </a:rPr>
              <a:t> implies 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B </a:t>
            </a:r>
            <a:r>
              <a:rPr lang="en-US" sz="6600" b="1" dirty="0" smtClean="0">
                <a:solidFill>
                  <a:srgbClr val="FF0000"/>
                </a:solidFill>
                <a:latin typeface="Euclid Symbol" charset="2"/>
                <a:cs typeface="Euclid Symbol" charset="2"/>
                <a:sym typeface="Euclid Symbol"/>
              </a:rPr>
              <a:t>⊄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Euclid Symbol"/>
              </a:rPr>
              <a:t> 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A</a:t>
            </a:r>
            <a:endParaRPr lang="en-US" sz="6600" dirty="0">
              <a:solidFill>
                <a:srgbClr val="1E03BD"/>
              </a:solidFill>
              <a:latin typeface="Comic Sans MS" pitchFamily="66" charset="0"/>
            </a:endParaRPr>
          </a:p>
          <a:p>
            <a:pPr algn="ctr"/>
            <a:r>
              <a:rPr lang="en-US" sz="8000" dirty="0" smtClean="0">
                <a:solidFill>
                  <a:srgbClr val="7030A0"/>
                </a:solidFill>
                <a:latin typeface="Comic Sans MS" pitchFamily="66" charset="0"/>
              </a:rPr>
              <a:t>asymmetry</a:t>
            </a:r>
            <a:endParaRPr lang="en-US" sz="8000" dirty="0">
              <a:solidFill>
                <a:srgbClr val="7030A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0" y="1524000"/>
            <a:ext cx="8991600" cy="38472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5400" dirty="0" smtClean="0">
                <a:latin typeface="Comic Sans MS" pitchFamily="66" charset="0"/>
              </a:rPr>
              <a:t>binary relation </a:t>
            </a: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R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on set </a:t>
            </a:r>
            <a:r>
              <a:rPr lang="en-US" sz="54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l"/>
            <a:r>
              <a:rPr lang="en-US" sz="5400" dirty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7030A0"/>
                </a:solidFill>
                <a:latin typeface="Comic Sans MS" pitchFamily="66" charset="0"/>
              </a:rPr>
              <a:t>asymmetric</a:t>
            </a:r>
            <a:r>
              <a:rPr lang="en-US" sz="5400" dirty="0" smtClean="0">
                <a:latin typeface="Comic Sans MS" pitchFamily="66" charset="0"/>
              </a:rPr>
              <a:t>:</a:t>
            </a:r>
            <a:endParaRPr lang="en-US" sz="5400" dirty="0">
              <a:latin typeface="Comic Sans MS" pitchFamily="66" charset="0"/>
            </a:endParaRPr>
          </a:p>
          <a:p>
            <a:pPr marL="742950" indent="-285750" algn="ctr">
              <a:spcBef>
                <a:spcPts val="1200"/>
              </a:spcBef>
            </a:pP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aRb</a:t>
            </a:r>
            <a:r>
              <a:rPr lang="en-US" sz="66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implies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bRa</a:t>
            </a:r>
            <a:r>
              <a:rPr lang="en-US" sz="6600" dirty="0" smtClean="0">
                <a:solidFill>
                  <a:srgbClr val="1E03BD"/>
                </a:solidFill>
                <a:latin typeface="Comic Sans MS" pitchFamily="66" charset="0"/>
              </a:rPr>
              <a:t>)</a:t>
            </a:r>
          </a:p>
          <a:p>
            <a:pPr marL="742950" indent="-285750"/>
            <a:r>
              <a:rPr lang="en-US" sz="6000" dirty="0" smtClean="0">
                <a:latin typeface="Comic Sans MS" pitchFamily="66" charset="0"/>
              </a:rPr>
              <a:t>  for all</a:t>
            </a:r>
            <a:r>
              <a:rPr lang="en-US" sz="6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6000" dirty="0" err="1" smtClean="0">
                <a:solidFill>
                  <a:srgbClr val="1E03BD"/>
                </a:solidFill>
                <a:latin typeface="Comic Sans MS" pitchFamily="66" charset="0"/>
              </a:rPr>
              <a:t>a,b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rgbClr val="1E03BD"/>
                </a:solidFill>
                <a:latin typeface="Symbol" charset="2"/>
                <a:cs typeface="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rgbClr val="1E03BD"/>
                </a:solidFill>
                <a:latin typeface="Comic Sans MS" pitchFamily="66" charset="0"/>
              </a:rPr>
              <a:t>A</a:t>
            </a:r>
            <a:endParaRPr lang="en-US" sz="6000" dirty="0">
              <a:solidFill>
                <a:srgbClr val="1E03BD"/>
              </a:solidFill>
              <a:latin typeface="Comic Sans MS" pitchFamily="66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6400800" cy="12192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⊂</a:t>
            </a:r>
            <a:r>
              <a:rPr lang="en-US" sz="5400" dirty="0" smtClean="0">
                <a:solidFill>
                  <a:srgbClr val="0000FF"/>
                </a:solidFill>
                <a:sym typeface="Euclid Symbol"/>
              </a:rPr>
              <a:t> </a:t>
            </a:r>
            <a:r>
              <a:rPr 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Euclid Symbol"/>
              </a:rPr>
              <a:t>is</a:t>
            </a:r>
            <a:r>
              <a:rPr lang="en-US" sz="5400" dirty="0" smtClean="0">
                <a:solidFill>
                  <a:srgbClr val="0000FF"/>
                </a:solidFill>
                <a:sym typeface="Euclid Symbol"/>
              </a:rPr>
              <a:t> asymmetric</a:t>
            </a:r>
            <a:endParaRPr lang="en-US" sz="5400" dirty="0">
              <a:solidFill>
                <a:srgbClr val="0000FF"/>
              </a:solidFill>
              <a:latin typeface="cmsy10"/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LBERT20R2E20MEYER@YOGLRJUFUVWXY5M3" val="281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defRPr sz="54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752</Words>
  <Application>Microsoft Macintosh PowerPoint</Application>
  <PresentationFormat>On-screen Show (4:3)</PresentationFormat>
  <Paragraphs>212</Paragraphs>
  <Slides>38</Slides>
  <Notes>33</Notes>
  <HiddenSlides>20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Equation</vt:lpstr>
      <vt:lpstr>PowerPoint Presentation</vt:lpstr>
      <vt:lpstr>PowerPoint Presentation</vt:lpstr>
      <vt:lpstr>PowerPoint Presentation</vt:lpstr>
      <vt:lpstr>Graphical Properties of Relations</vt:lpstr>
      <vt:lpstr>Graphical Properties of Relations</vt:lpstr>
      <vt:lpstr>PowerPoint Presentation</vt:lpstr>
      <vt:lpstr>PowerPoint Presentation</vt:lpstr>
      <vt:lpstr>properties of ⊂</vt:lpstr>
      <vt:lpstr>⊂ is asymmetric</vt:lpstr>
      <vt:lpstr>properties of ⊂ </vt:lpstr>
      <vt:lpstr>⊂ is transitive</vt:lpstr>
      <vt:lpstr>strict partial orders</vt:lpstr>
      <vt:lpstr>strict partial orders</vt:lpstr>
      <vt:lpstr> Subject Prerequisites</vt:lpstr>
      <vt:lpstr>Direct Prerequisites</vt:lpstr>
      <vt:lpstr>Indirect Prerequisites</vt:lpstr>
      <vt:lpstr>Indirect Prerequisites</vt:lpstr>
      <vt:lpstr>Indirect Prerequisites</vt:lpstr>
      <vt:lpstr>Indirect Prerequisites</vt:lpstr>
      <vt:lpstr>Indirect Prerequisites</vt:lpstr>
      <vt:lpstr>partial order: properly divides </vt:lpstr>
      <vt:lpstr>same shape</vt:lpstr>
      <vt:lpstr>proper subset</vt:lpstr>
      <vt:lpstr>partial order: properly divides </vt:lpstr>
      <vt:lpstr>same shape</vt:lpstr>
      <vt:lpstr>p.o. has same shape as ⊂</vt:lpstr>
      <vt:lpstr>subsets from divides</vt:lpstr>
      <vt:lpstr>p.o. has same shape as ⊂</vt:lpstr>
      <vt:lpstr>weak partial orders</vt:lpstr>
      <vt:lpstr>weak partial orders</vt:lpstr>
      <vt:lpstr>weak partial orders</vt:lpstr>
      <vt:lpstr>Reflexivity</vt:lpstr>
      <vt:lpstr>PowerPoint Presentation</vt:lpstr>
      <vt:lpstr>A/Antisymmetry</vt:lpstr>
      <vt:lpstr>Reflexivity</vt:lpstr>
      <vt:lpstr>Weak Partial Order</vt:lpstr>
      <vt:lpstr>Team Problems</vt:lpstr>
      <vt:lpstr>total orders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Albert R. Meyer</dc:creator>
  <cp:lastModifiedBy>Albert R Meyer</cp:lastModifiedBy>
  <cp:revision>242</cp:revision>
  <cp:lastPrinted>2011-03-14T11:47:18Z</cp:lastPrinted>
  <dcterms:created xsi:type="dcterms:W3CDTF">2011-03-14T11:24:59Z</dcterms:created>
  <dcterms:modified xsi:type="dcterms:W3CDTF">2011-10-19T03:36:18Z</dcterms:modified>
</cp:coreProperties>
</file>