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notesSlides/notesSlide42.xml" ContentType="application/vnd.openxmlformats-officedocument.presentationml.notes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notesSlides/notesSlide41.xml" ContentType="application/vnd.openxmlformats-officedocument.presentationml.notes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728" r:id="rId2"/>
    <p:sldId id="905" r:id="rId3"/>
    <p:sldId id="832" r:id="rId4"/>
    <p:sldId id="847" r:id="rId5"/>
    <p:sldId id="885" r:id="rId6"/>
    <p:sldId id="889" r:id="rId7"/>
    <p:sldId id="890" r:id="rId8"/>
    <p:sldId id="848" r:id="rId9"/>
    <p:sldId id="892" r:id="rId10"/>
    <p:sldId id="854" r:id="rId11"/>
    <p:sldId id="849" r:id="rId12"/>
    <p:sldId id="850" r:id="rId13"/>
    <p:sldId id="851" r:id="rId14"/>
    <p:sldId id="852" r:id="rId15"/>
    <p:sldId id="883" r:id="rId16"/>
    <p:sldId id="893" r:id="rId17"/>
    <p:sldId id="834" r:id="rId18"/>
    <p:sldId id="846" r:id="rId19"/>
    <p:sldId id="862" r:id="rId20"/>
    <p:sldId id="863" r:id="rId21"/>
    <p:sldId id="860" r:id="rId22"/>
    <p:sldId id="891" r:id="rId23"/>
    <p:sldId id="861" r:id="rId24"/>
    <p:sldId id="864" r:id="rId25"/>
    <p:sldId id="835" r:id="rId26"/>
    <p:sldId id="865" r:id="rId27"/>
    <p:sldId id="867" r:id="rId28"/>
    <p:sldId id="836" r:id="rId29"/>
    <p:sldId id="868" r:id="rId30"/>
    <p:sldId id="873" r:id="rId31"/>
    <p:sldId id="894" r:id="rId32"/>
    <p:sldId id="874" r:id="rId33"/>
    <p:sldId id="875" r:id="rId34"/>
    <p:sldId id="844" r:id="rId35"/>
    <p:sldId id="877" r:id="rId36"/>
    <p:sldId id="896" r:id="rId37"/>
    <p:sldId id="895" r:id="rId38"/>
    <p:sldId id="878" r:id="rId39"/>
    <p:sldId id="876" r:id="rId40"/>
    <p:sldId id="869" r:id="rId41"/>
    <p:sldId id="870" r:id="rId42"/>
    <p:sldId id="879" r:id="rId43"/>
  </p:sldIdLst>
  <p:sldSz cx="9144000" cy="6858000" type="screen4x3"/>
  <p:notesSz cx="7315200" cy="9601200"/>
  <p:embeddedFontLst>
    <p:embeddedFont>
      <p:font typeface="Comic Sans MS"/>
      <p:regular r:id="rId46"/>
      <p:bold r:id="rId47"/>
    </p:embeddedFont>
    <p:embeddedFont>
      <p:font typeface="EURM10"/>
      <p:regular r:id="rId48"/>
    </p:embeddedFont>
    <p:embeddedFont>
      <p:font typeface="EUFM10"/>
      <p:regular r:id="rId49"/>
    </p:embeddedFont>
    <p:embeddedFont>
      <p:font typeface="EURM7"/>
      <p:regular r:id="rId50"/>
    </p:embeddedFont>
    <p:embeddedFont>
      <p:font typeface="EURM5"/>
      <p:regular r:id="rId51"/>
    </p:embeddedFont>
    <p:embeddedFont>
      <p:font typeface="CMSY10"/>
      <p:regular r:id="rId52"/>
    </p:embeddedFont>
    <p:embeddedFont>
      <p:font typeface="Euclid Symbol" charset="2"/>
      <p:regular r:id="rId53"/>
      <p:bold r:id="rId54"/>
      <p:italic r:id="rId55"/>
      <p:boldItalic r:id="rId56"/>
    </p:embeddedFont>
    <p:embeddedFont>
      <p:font typeface="Arial Unicode MS"/>
      <p:regular r:id="rId57"/>
    </p:embeddedFont>
    <p:embeddedFont>
      <p:font typeface="Times"/>
      <p:regular r:id="rId58"/>
      <p:bold r:id="rId59"/>
      <p:italic r:id="rId60"/>
      <p:boldItalic r:id="rId61"/>
    </p:embeddedFont>
  </p:embeddedFontLst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1554" autoAdjust="0"/>
    <p:restoredTop sz="96448" autoAdjust="0"/>
  </p:normalViewPr>
  <p:slideViewPr>
    <p:cSldViewPr showGuides="1">
      <p:cViewPr varScale="1">
        <p:scale>
          <a:sx n="132" d="100"/>
          <a:sy n="132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gs" Target="tags/tag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font" Target="fonts/font5.fntdata"/><Relationship Id="rId51" Type="http://schemas.openxmlformats.org/officeDocument/2006/relationships/font" Target="fonts/font6.fntdata"/><Relationship Id="rId52" Type="http://schemas.openxmlformats.org/officeDocument/2006/relationships/font" Target="fonts/font7.fntdata"/><Relationship Id="rId53" Type="http://schemas.openxmlformats.org/officeDocument/2006/relationships/font" Target="fonts/font8.fntdata"/><Relationship Id="rId54" Type="http://schemas.openxmlformats.org/officeDocument/2006/relationships/font" Target="fonts/font9.fntdata"/><Relationship Id="rId55" Type="http://schemas.openxmlformats.org/officeDocument/2006/relationships/font" Target="fonts/font10.fntdata"/><Relationship Id="rId56" Type="http://schemas.openxmlformats.org/officeDocument/2006/relationships/font" Target="fonts/font11.fntdata"/><Relationship Id="rId57" Type="http://schemas.openxmlformats.org/officeDocument/2006/relationships/font" Target="fonts/font12.fntdata"/><Relationship Id="rId58" Type="http://schemas.openxmlformats.org/officeDocument/2006/relationships/font" Target="fonts/font13.fntdata"/><Relationship Id="rId59" Type="http://schemas.openxmlformats.org/officeDocument/2006/relationships/font" Target="fonts/font14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Relationship Id="rId46" Type="http://schemas.openxmlformats.org/officeDocument/2006/relationships/font" Target="fonts/font1.fntdata"/><Relationship Id="rId47" Type="http://schemas.openxmlformats.org/officeDocument/2006/relationships/font" Target="fonts/font2.fntdata"/><Relationship Id="rId48" Type="http://schemas.openxmlformats.org/officeDocument/2006/relationships/font" Target="fonts/font3.fntdata"/><Relationship Id="rId4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5.fntdata"/><Relationship Id="rId61" Type="http://schemas.openxmlformats.org/officeDocument/2006/relationships/font" Target="fonts/font16.fntdata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31,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idx="4294967295"/>
          </p:nvPr>
        </p:nvSpPr>
        <p:spPr>
          <a:xfrm>
            <a:off x="609600" y="1676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876800" y="4724400"/>
            <a:ext cx="3276600" cy="1108075"/>
            <a:chOff x="685800" y="5029200"/>
            <a:chExt cx="3276600" cy="1107996"/>
          </a:xfrm>
        </p:grpSpPr>
        <p:sp>
          <p:nvSpPr>
            <p:cNvPr id="14343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676400" y="5029200"/>
              <a:ext cx="137730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>
                  <a:solidFill>
                    <a:srgbClr val="C00000"/>
                  </a:solidFill>
                  <a:latin typeface="Comic Sans MS" pitchFamily="66" charset="0"/>
                </a:rPr>
                <a:t>r</a:t>
              </a:r>
              <a:r>
                <a:rPr lang="en-US" sz="6600" baseline="-25000">
                  <a:solidFill>
                    <a:srgbClr val="C00000"/>
                  </a:solidFill>
                  <a:latin typeface="Comic Sans MS" pitchFamily="66" charset="0"/>
                </a:rPr>
                <a:t>b,n</a:t>
              </a:r>
            </a:p>
          </p:txBody>
        </p:sp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20875" y="4953000"/>
            <a:ext cx="34639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228600" y="13462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Comic Sans MS" pitchFamily="66" charset="0"/>
              </a:rPr>
              <a:t>implies 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=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i="1" dirty="0" err="1"/>
              <a:t>pf</a:t>
            </a:r>
            <a:r>
              <a:rPr lang="en-US" sz="6000" i="1" dirty="0"/>
              <a:t>: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endParaRPr lang="en-US" sz="6000" dirty="0"/>
          </a:p>
          <a:p>
            <a:pPr marL="0" indent="0" eaLnBrk="1" hangingPunct="1">
              <a:spcBef>
                <a:spcPts val="2400"/>
              </a:spcBef>
            </a:pPr>
            <a:r>
              <a:rPr lang="en-US" sz="6000" dirty="0"/>
              <a:t>now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0000CC"/>
                </a:solidFill>
              </a:rPr>
              <a:t> </a:t>
            </a:r>
            <a:r>
              <a:rPr lang="en-US" sz="6000" dirty="0"/>
              <a:t>immediate by Remainder Lemma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More 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  <a:endParaRPr lang="en-US" sz="5400" dirty="0" smtClean="0"/>
          </a:p>
          <a:p>
            <a:pPr marL="0" indent="0" eaLnBrk="1" hangingPunct="1"/>
            <a:r>
              <a:rPr lang="en-US" sz="5400" dirty="0" smtClean="0"/>
              <a:t>                   =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cxnSp>
        <p:nvCxnSpPr>
          <p:cNvPr id="12" name="AutoShape 6"/>
          <p:cNvCxnSpPr>
            <a:cxnSpLocks noChangeShapeType="1"/>
          </p:cNvCxnSpPr>
          <p:nvPr/>
        </p:nvCxnSpPr>
        <p:spPr bwMode="auto">
          <a:xfrm rot="16200000" flipH="1">
            <a:off x="5410200" y="4038600"/>
            <a:ext cx="1219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7" name="AutoShape 7"/>
          <p:cNvCxnSpPr>
            <a:cxnSpLocks noChangeShapeType="1"/>
          </p:cNvCxnSpPr>
          <p:nvPr/>
        </p:nvCxnSpPr>
        <p:spPr bwMode="auto">
          <a:xfrm>
            <a:off x="3505200" y="4038600"/>
            <a:ext cx="1981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001000" cy="3581400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a·k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b·k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i="1" dirty="0">
                <a:solidFill>
                  <a:srgbClr val="008000"/>
                </a:solidFill>
              </a:rPr>
              <a:t>and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>
                <a:solidFill>
                  <a:srgbClr val="0000CC"/>
                </a:solidFill>
              </a:rPr>
              <a:t>gcd(k,n</a:t>
            </a:r>
            <a:r>
              <a:rPr lang="en-US" sz="6000" dirty="0">
                <a:solidFill>
                  <a:srgbClr val="0000CC"/>
                </a:solidFill>
              </a:rPr>
              <a:t>)=1</a:t>
            </a:r>
          </a:p>
          <a:p>
            <a:pPr marL="0" indent="0" eaLnBrk="1" hangingPunct="1"/>
            <a:r>
              <a:rPr lang="en-US" sz="6000" dirty="0"/>
              <a:t>implies</a:t>
            </a:r>
            <a:r>
              <a:rPr lang="en-US" sz="6000" dirty="0">
                <a:solidFill>
                  <a:srgbClr val="0000CC"/>
                </a:solidFill>
              </a:rPr>
              <a:t> 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i="1" dirty="0">
              <a:solidFill>
                <a:srgbClr val="008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71600"/>
            <a:ext cx="8534400" cy="3810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k·k</a:t>
            </a:r>
            <a:r>
              <a:rPr lang="en-US" sz="5400" dirty="0">
                <a:solidFill>
                  <a:srgbClr val="0000CC"/>
                </a:solidFill>
              </a:rPr>
              <a:t>’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i="1" dirty="0">
                <a:solidFill>
                  <a:srgbClr val="008000"/>
                </a:solidFill>
              </a:rPr>
              <a:t>inverse</a:t>
            </a:r>
            <a:r>
              <a:rPr lang="en-US" sz="5400" i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886200"/>
            <a:ext cx="8001000" cy="2438400"/>
          </a:xfrm>
          <a:prstGeom prst="roundRect">
            <a:avLst/>
          </a:prstGeom>
          <a:noFill/>
          <a:ln w="412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has an </a:t>
            </a:r>
            <a:r>
              <a:rPr lang="en-US" sz="4800" i="1" dirty="0"/>
              <a:t>inverse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relatively prime</a:t>
            </a:r>
            <a:r>
              <a:rPr lang="en-US" sz="4800" dirty="0"/>
              <a:t> to</a:t>
            </a:r>
            <a:r>
              <a:rPr lang="en-US" sz="4800" dirty="0">
                <a:solidFill>
                  <a:srgbClr val="0000E5"/>
                </a:solidFill>
              </a:rPr>
              <a:t>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endParaRPr lang="en-US" sz="4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4724400"/>
            <a:ext cx="7086600" cy="1381125"/>
            <a:chOff x="228600" y="4724400"/>
            <a:chExt cx="7086600" cy="1380530"/>
          </a:xfrm>
        </p:grpSpPr>
        <p:sp>
          <p:nvSpPr>
            <p:cNvPr id="17415" name="AutoShape 7"/>
            <p:cNvSpPr>
              <a:spLocks/>
            </p:cNvSpPr>
            <p:nvPr/>
          </p:nvSpPr>
          <p:spPr bwMode="auto">
            <a:xfrm rot="-5400000">
              <a:off x="3581482" y="1371518"/>
              <a:ext cx="380836" cy="7086600"/>
            </a:xfrm>
            <a:prstGeom prst="leftBrace">
              <a:avLst>
                <a:gd name="adj1" fmla="val 8353"/>
                <a:gd name="adj2" fmla="val 50000"/>
              </a:avLst>
            </a:prstGeom>
            <a:noFill/>
            <a:ln w="38100" algn="ctr">
              <a:solidFill>
                <a:srgbClr val="0000FF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9943" name="Text Box 8"/>
            <p:cNvSpPr txBox="1">
              <a:spLocks noChangeArrowheads="1"/>
            </p:cNvSpPr>
            <p:nvPr/>
          </p:nvSpPr>
          <p:spPr bwMode="auto">
            <a:xfrm>
              <a:off x="1981200" y="5181403"/>
              <a:ext cx="3581400" cy="92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gcd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(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k,n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)=1</a:t>
              </a:r>
              <a:endParaRPr lang="en-US" sz="5400" dirty="0">
                <a:latin typeface="+mj-lt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7598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763000" cy="4953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If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008000"/>
                </a:solidFill>
              </a:rPr>
              <a:t>prime</a:t>
            </a:r>
            <a:r>
              <a:rPr lang="en-US" sz="4400" dirty="0"/>
              <a:t> &amp;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/>
              <a:t> not a multiple of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/>
              <a:t>can cancel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.   </a:t>
            </a:r>
            <a:r>
              <a:rPr lang="en-US" sz="4400" dirty="0"/>
              <a:t>So</a:t>
            </a:r>
          </a:p>
          <a:p>
            <a:pPr marL="0" indent="0" algn="ctr" eaLnBrk="1" hangingPunct="1"/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 …, (p-1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endParaRPr lang="en-US" sz="44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400" dirty="0"/>
              <a:t>are all different (mod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/>
              <a:t>). </a:t>
            </a:r>
          </a:p>
          <a:p>
            <a:pPr marL="0" indent="0" eaLnBrk="1" hangingPunct="1"/>
            <a:r>
              <a:rPr lang="en-US" sz="4400" dirty="0"/>
              <a:t>So their remainders on division</a:t>
            </a:r>
          </a:p>
          <a:p>
            <a:pPr marL="0" indent="0" eaLnBrk="1" hangingPunct="1"/>
            <a:r>
              <a:rPr lang="en-US" sz="4400" dirty="0"/>
              <a:t>by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are all different.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9154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5400" dirty="0"/>
              <a:t>so if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E5"/>
                </a:solidFill>
              </a:rPr>
              <a:t>p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/>
              <a:t>does not divide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/>
              <a:t>, then multiplying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1, 2, …, (p-1)</a:t>
            </a:r>
          </a:p>
          <a:p>
            <a:pPr marL="0" indent="0" eaLnBrk="1" hangingPunct="1"/>
            <a:r>
              <a:rPr lang="en-US" sz="5400" dirty="0"/>
              <a:t>by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and taking remainders</a:t>
            </a:r>
          </a:p>
          <a:p>
            <a:pPr marL="0" indent="0" eaLnBrk="1" hangingPunct="1"/>
            <a:r>
              <a:rPr lang="en-US" sz="5400" dirty="0"/>
              <a:t>just permutes them.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kern="0" dirty="0">
                <a:latin typeface="+mj-lt"/>
              </a:rPr>
              <a:t>arithmetic 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mod a </a:t>
            </a:r>
            <a:r>
              <a:rPr lang="en-US" sz="4000" i="1" kern="0" dirty="0">
                <a:solidFill>
                  <a:srgbClr val="008000"/>
                </a:solidFill>
                <a:latin typeface="+mj-lt"/>
              </a:rPr>
              <a:t>prime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This means that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</a:t>
            </a:r>
            <a:r>
              <a:rPr lang="en-US" sz="6600" baseline="-25000" dirty="0" err="1">
                <a:solidFill>
                  <a:srgbClr val="0000CC"/>
                </a:solidFill>
              </a:rPr>
              <a:t>k,p</a:t>
            </a:r>
            <a:r>
              <a:rPr lang="en-US" sz="6600" dirty="0"/>
              <a:t>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2k,p</a:t>
            </a:r>
            <a:r>
              <a:rPr lang="en-US" sz="6600" dirty="0"/>
              <a:t>, …,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(p-1)k,p</a:t>
            </a:r>
          </a:p>
          <a:p>
            <a:pPr marL="0" indent="0" eaLnBrk="1" hangingPunct="1"/>
            <a:r>
              <a:rPr lang="en-US" sz="5400" dirty="0"/>
              <a:t>must be a </a:t>
            </a:r>
            <a:r>
              <a:rPr lang="en-US" sz="5400" i="1" dirty="0"/>
              <a:t>permutation </a:t>
            </a:r>
            <a:r>
              <a:rPr lang="en-US" sz="5400" dirty="0"/>
              <a:t>of</a:t>
            </a:r>
          </a:p>
          <a:p>
            <a:pPr marL="0" indent="0" algn="ctr" eaLnBrk="1" hangingPunct="1"/>
            <a:r>
              <a:rPr lang="en-US" sz="6600" dirty="0">
                <a:solidFill>
                  <a:srgbClr val="0000CC"/>
                </a:solidFill>
              </a:rPr>
              <a:t>1, 2, …, (p-1)</a:t>
            </a:r>
            <a:endParaRPr lang="en-US" sz="66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6248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90"/>
                <a:gridCol w="67691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132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1371600"/>
          <a:ext cx="5638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/>
                <a:gridCol w="61087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41020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60960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3</a:t>
            </a:r>
            <a:r>
              <a:rPr lang="en-US" sz="6600" baseline="30000" dirty="0" smtClean="0">
                <a:solidFill>
                  <a:srgbClr val="FF00FF"/>
                </a:solidFill>
                <a:latin typeface="Comic Sans MS" pitchFamily="8" charset="0"/>
              </a:rPr>
              <a:t>-1</a:t>
            </a:r>
            <a:endParaRPr lang="en-US" sz="6600" baseline="30000" dirty="0">
              <a:solidFill>
                <a:srgbClr val="FF00FF"/>
              </a:solidFill>
              <a:latin typeface="Comic Sans MS" pitchFamily="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295400"/>
          <a:ext cx="66974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9"/>
                <a:gridCol w="694040"/>
                <a:gridCol w="685437"/>
                <a:gridCol w="669746"/>
                <a:gridCol w="669746"/>
                <a:gridCol w="669746"/>
                <a:gridCol w="669746"/>
                <a:gridCol w="669746"/>
                <a:gridCol w="669746"/>
                <a:gridCol w="669746"/>
              </a:tblGrid>
              <a:tr h="1092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12445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44196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7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This means that</a:t>
            </a:r>
          </a:p>
          <a:p>
            <a:pPr marL="0" indent="0" algn="ctr" eaLnBrk="1" hangingPunct="1">
              <a:spcBef>
                <a:spcPct val="0"/>
              </a:spcBef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0, 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1k,p</a:t>
            </a:r>
            <a:r>
              <a:rPr lang="en-US" sz="6000" kern="0" dirty="0">
                <a:latin typeface="+mn-lt"/>
              </a:rPr>
              <a:t>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2k,p</a:t>
            </a:r>
            <a:r>
              <a:rPr lang="en-US" sz="6000" kern="0" dirty="0">
                <a:latin typeface="+mn-lt"/>
              </a:rPr>
              <a:t>, …,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(n-1)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k,p</a:t>
            </a:r>
            <a:endParaRPr lang="en-US" sz="6000" kern="0" baseline="-25000" dirty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must be a </a:t>
            </a:r>
            <a:r>
              <a:rPr lang="en-US" sz="4800" i="1" kern="0" dirty="0">
                <a:latin typeface="+mn-lt"/>
              </a:rPr>
              <a:t>permutation </a:t>
            </a:r>
            <a:r>
              <a:rPr lang="en-US" sz="4800" kern="0" dirty="0">
                <a:latin typeface="+mn-lt"/>
              </a:rPr>
              <a:t>of</a:t>
            </a:r>
          </a:p>
          <a:p>
            <a:pPr marL="0" indent="0" algn="ctr" eaLnBrk="1" hangingPunct="1">
              <a:defRPr/>
            </a:pPr>
            <a:r>
              <a:rPr lang="en-US" sz="5400" kern="0" dirty="0">
                <a:solidFill>
                  <a:srgbClr val="0000CC"/>
                </a:solidFill>
                <a:latin typeface="+mn-lt"/>
              </a:rPr>
              <a:t>0, 1, 2, …, (p-1)</a:t>
            </a: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so </a:t>
            </a:r>
            <a:r>
              <a:rPr lang="en-US" sz="4800" kern="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4800" kern="0" dirty="0">
                <a:latin typeface="+mn-lt"/>
              </a:rPr>
              <a:t> appears</a:t>
            </a:r>
          </a:p>
          <a:p>
            <a:pPr marL="0" indent="0" eaLnBrk="1" hangingPunct="1">
              <a:defRPr/>
            </a:pPr>
            <a:r>
              <a:rPr lang="en-US" sz="48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rem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5400" kern="0" dirty="0" err="1">
                <a:solidFill>
                  <a:srgbClr val="C00000"/>
                </a:solidFill>
                <a:latin typeface="+mn-lt"/>
              </a:rPr>
              <a:t>j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k,n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 = 1</a:t>
            </a:r>
            <a:endParaRPr lang="en-US" sz="4800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05000" y="5562600"/>
            <a:ext cx="5218113" cy="923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54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54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inverse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292225" y="2459038"/>
            <a:ext cx="3475038" cy="2497137"/>
          </a:xfrm>
          <a:custGeom>
            <a:avLst/>
            <a:gdLst>
              <a:gd name="T0" fmla="*/ 267254 w 3475219"/>
              <a:gd name="T1" fmla="*/ 2407513 h 2498360"/>
              <a:gd name="T2" fmla="*/ 357175 w 3475219"/>
              <a:gd name="T3" fmla="*/ 2407513 h 2498360"/>
              <a:gd name="T4" fmla="*/ 2410287 w 3475219"/>
              <a:gd name="T5" fmla="*/ 1899095 h 2498360"/>
              <a:gd name="T6" fmla="*/ 3084674 w 3475219"/>
              <a:gd name="T7" fmla="*/ 1286002 h 2498360"/>
              <a:gd name="T8" fmla="*/ 3474318 w 3475219"/>
              <a:gd name="T9" fmla="*/ 0 h 2498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5219"/>
              <a:gd name="T16" fmla="*/ 0 h 2498360"/>
              <a:gd name="T17" fmla="*/ 3475219 w 3475219"/>
              <a:gd name="T18" fmla="*/ 2498360 h 2498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5219" h="2498360">
                <a:moveTo>
                  <a:pt x="267324" y="2413416"/>
                </a:moveTo>
                <a:cubicBezTo>
                  <a:pt x="133662" y="2455888"/>
                  <a:pt x="0" y="2498360"/>
                  <a:pt x="357265" y="2413416"/>
                </a:cubicBezTo>
                <a:cubicBezTo>
                  <a:pt x="714530" y="2328472"/>
                  <a:pt x="1956215" y="2091128"/>
                  <a:pt x="2410917" y="1903751"/>
                </a:cubicBezTo>
                <a:cubicBezTo>
                  <a:pt x="2865619" y="1716374"/>
                  <a:pt x="2908091" y="1606446"/>
                  <a:pt x="3085475" y="1289154"/>
                </a:cubicBezTo>
              </a:path>
            </a:pathLst>
          </a:custGeom>
          <a:noFill/>
          <a:ln w="41275">
            <a:solidFill>
              <a:srgbClr val="C00000"/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33800" y="4579938"/>
            <a:ext cx="4533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, say </a:t>
            </a:r>
            <a:r>
              <a:rPr lang="en-US" sz="48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4800" kern="0" dirty="0" err="1">
                <a:solidFill>
                  <a:srgbClr val="000000"/>
                </a:solidFill>
                <a:latin typeface="Comic Sans MS"/>
              </a:rPr>
              <a:t>th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in list: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p)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Fermat’s Little Theorem</a:t>
            </a:r>
          </a:p>
        </p:txBody>
      </p:sp>
      <p:sp>
        <p:nvSpPr>
          <p:cNvPr id="7608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so </a:t>
            </a:r>
            <a:r>
              <a:rPr lang="en-US" sz="4400" dirty="0">
                <a:solidFill>
                  <a:srgbClr val="0000CC"/>
                </a:solidFill>
              </a:rPr>
              <a:t>1·2···(p-1) = 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2k,p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··· 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(p-1)</a:t>
            </a:r>
            <a:r>
              <a:rPr lang="en-US" sz="4400" baseline="-25000" dirty="0" err="1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endParaRPr lang="en-US" sz="4400" baseline="-25000" dirty="0">
              <a:solidFill>
                <a:srgbClr val="0000CC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CC"/>
                </a:solidFill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1k·2k ··· (p-1)k   (mod p)</a:t>
            </a:r>
          </a:p>
          <a:p>
            <a:pPr marL="0" indent="0" eaLnBrk="1" hangingPunct="1"/>
            <a:r>
              <a:rPr lang="en-US" sz="4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(k</a:t>
            </a:r>
            <a:r>
              <a:rPr lang="en-US" sz="4400" baseline="30000" dirty="0">
                <a:solidFill>
                  <a:srgbClr val="0000CC"/>
                </a:solidFill>
              </a:rPr>
              <a:t>p-1</a:t>
            </a:r>
            <a:r>
              <a:rPr lang="en-US" sz="4400" dirty="0">
                <a:solidFill>
                  <a:srgbClr val="0000CC"/>
                </a:solidFill>
              </a:rPr>
              <a:t>)·1·2 ··· (p-1)  (mod p)</a:t>
            </a:r>
          </a:p>
          <a:p>
            <a:pPr marL="0" indent="0" eaLnBrk="1" hangingPunct="1"/>
            <a:r>
              <a:rPr lang="en-US" sz="4400" dirty="0"/>
              <a:t>now cancel </a:t>
            </a:r>
            <a:r>
              <a:rPr lang="en-US" sz="4400" dirty="0">
                <a:solidFill>
                  <a:srgbClr val="0000CC"/>
                </a:solidFill>
              </a:rPr>
              <a:t>1·2 ··· (p-1):</a:t>
            </a:r>
            <a:endParaRPr lang="en-US" sz="4400" dirty="0"/>
          </a:p>
          <a:p>
            <a:pPr marL="0" indent="0" algn="ctr" eaLnBrk="1" hangingPunct="1">
              <a:spcBef>
                <a:spcPts val="4800"/>
              </a:spcBef>
            </a:pPr>
            <a:r>
              <a:rPr lang="en-US" sz="7200" dirty="0">
                <a:solidFill>
                  <a:srgbClr val="0000CC"/>
                </a:solidFill>
              </a:rPr>
              <a:t>1</a:t>
            </a:r>
            <a:r>
              <a:rPr lang="en-US" sz="7200" dirty="0" smtClean="0">
                <a:solidFill>
                  <a:srgbClr val="0000CC"/>
                </a:solidFill>
              </a:rPr>
              <a:t> </a:t>
            </a:r>
            <a:r>
              <a:rPr lang="en-US" sz="72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7200" b="1" dirty="0" smtClean="0">
                <a:solidFill>
                  <a:srgbClr val="0000CC"/>
                </a:solidFill>
              </a:rPr>
              <a:t> </a:t>
            </a:r>
            <a:r>
              <a:rPr lang="en-US" sz="7200" dirty="0">
                <a:solidFill>
                  <a:srgbClr val="0000CC"/>
                </a:solidFill>
              </a:rPr>
              <a:t>k</a:t>
            </a:r>
            <a:r>
              <a:rPr lang="en-US" sz="7200" baseline="30000" dirty="0">
                <a:solidFill>
                  <a:srgbClr val="0000CC"/>
                </a:solidFill>
              </a:rPr>
              <a:t>p-1 </a:t>
            </a:r>
            <a:r>
              <a:rPr lang="en-US" sz="7200" dirty="0">
                <a:solidFill>
                  <a:srgbClr val="0000CC"/>
                </a:solidFill>
              </a:rPr>
              <a:t>(mod p)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760836" name="Rectangle 5"/>
          <p:cNvSpPr>
            <a:spLocks noChangeArrowheads="1"/>
          </p:cNvSpPr>
          <p:nvPr/>
        </p:nvSpPr>
        <p:spPr bwMode="auto">
          <a:xfrm>
            <a:off x="990600" y="4648200"/>
            <a:ext cx="7162800" cy="1524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cxnSp>
        <p:nvCxnSpPr>
          <p:cNvPr id="8" name="Line 6"/>
          <p:cNvCxnSpPr>
            <a:cxnSpLocks noChangeShapeType="1"/>
          </p:cNvCxnSpPr>
          <p:nvPr/>
        </p:nvCxnSpPr>
        <p:spPr bwMode="auto">
          <a:xfrm rot="10800000" flipV="1">
            <a:off x="914400" y="10668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2" name="Line 7"/>
          <p:cNvCxnSpPr>
            <a:cxnSpLocks noChangeShapeType="1"/>
          </p:cNvCxnSpPr>
          <p:nvPr/>
        </p:nvCxnSpPr>
        <p:spPr bwMode="auto">
          <a:xfrm rot="10800000" flipV="1">
            <a:off x="2362200" y="28956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608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1147763"/>
            <a:ext cx="7772400" cy="4654550"/>
          </a:xfrm>
        </p:spPr>
        <p:txBody>
          <a:bodyPr/>
          <a:lstStyle/>
          <a:p>
            <a:pPr>
              <a:defRPr/>
            </a:pPr>
            <a:r>
              <a:rPr lang="en-US" sz="5400" kern="0" dirty="0">
                <a:latin typeface="+mn-lt"/>
              </a:rPr>
              <a:t>so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baseline="30000" dirty="0">
                <a:solidFill>
                  <a:srgbClr val="0000CC"/>
                </a:solidFill>
                <a:latin typeface="+mn-lt"/>
              </a:rPr>
              <a:t>p-2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latin typeface="+mn-lt"/>
              </a:rPr>
              <a:t>is a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(mod p)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inverse of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--an alternative to finding inverses with the </a:t>
            </a:r>
            <a:r>
              <a:rPr lang="en-US" sz="5400" kern="0" dirty="0" err="1">
                <a:latin typeface="+mn-lt"/>
              </a:rPr>
              <a:t>pulverizer</a:t>
            </a:r>
            <a:endParaRPr lang="en-US" sz="5400" kern="0" dirty="0">
              <a:latin typeface="+mn-lt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inverses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00CC"/>
                </a:solidFill>
              </a:rPr>
              <a:t>(mod prime)</a:t>
            </a:r>
            <a:endParaRPr lang="en-US" sz="40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839200" cy="5181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00CC"/>
                </a:solidFill>
              </a:rPr>
              <a:t>28</a:t>
            </a:r>
            <a:r>
              <a:rPr lang="en-US" sz="5400" baseline="30000" dirty="0">
                <a:solidFill>
                  <a:srgbClr val="0000CC"/>
                </a:solidFill>
              </a:rPr>
              <a:t>99885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 </a:t>
            </a:r>
            <a:r>
              <a:rPr lang="en-US" sz="5400" dirty="0">
                <a:solidFill>
                  <a:srgbClr val="0000CC"/>
                </a:solidFill>
              </a:rPr>
              <a:t>(mod 5)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 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/>
              <a:t>[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0000CC"/>
                </a:solidFill>
              </a:rPr>
              <a:t>28,5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dirty="0"/>
              <a:t>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rem(99885,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[Fermat]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</a:t>
            </a:r>
            <a:r>
              <a:rPr lang="en-US" sz="5400" baseline="30000" dirty="0" smtClean="0">
                <a:solidFill>
                  <a:srgbClr val="0000CC"/>
                </a:solidFill>
              </a:rPr>
              <a:t>([998•100 </a:t>
            </a:r>
            <a:r>
              <a:rPr lang="en-US" sz="5400" baseline="30000" dirty="0">
                <a:solidFill>
                  <a:srgbClr val="0000CC"/>
                </a:solidFill>
              </a:rPr>
              <a:t>+ </a:t>
            </a:r>
            <a:r>
              <a:rPr lang="en-US" sz="5400" baseline="30000" dirty="0" smtClean="0">
                <a:solidFill>
                  <a:srgbClr val="0000CC"/>
                </a:solidFill>
              </a:rPr>
              <a:t>85], 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rem(85,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baseline="30000" dirty="0">
                <a:solidFill>
                  <a:srgbClr val="0000CC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0"/>
            <a:ext cx="4343400" cy="1066800"/>
          </a:xfrm>
        </p:spPr>
        <p:txBody>
          <a:bodyPr/>
          <a:lstStyle/>
          <a:p>
            <a:pPr eaLnBrk="1" hangingPunct="1"/>
            <a:r>
              <a:rPr lang="en-US" sz="4400" dirty="0"/>
              <a:t>algebra mod </a:t>
            </a:r>
            <a:r>
              <a:rPr lang="en-US" sz="4400" dirty="0" err="1" smtClean="0"/>
              <a:t>n</a:t>
            </a:r>
            <a:endParaRPr lang="en-US" sz="4400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0772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algebraic equality</a:t>
            </a:r>
          </a:p>
          <a:p>
            <a:pPr marL="0" indent="0" eaLnBrk="1" hangingPunct="1"/>
            <a:r>
              <a:rPr lang="en-US" sz="5400" dirty="0"/>
              <a:t>implies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/>
              <a:t> </a:t>
            </a:r>
            <a:r>
              <a:rPr lang="en-US" sz="5400" dirty="0"/>
              <a:t>(mod </a:t>
            </a:r>
            <a:r>
              <a:rPr lang="en-US" sz="5400" dirty="0" err="1"/>
              <a:t>n</a:t>
            </a:r>
            <a:r>
              <a:rPr lang="en-US" sz="5400" dirty="0"/>
              <a:t>):</a:t>
            </a:r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a+b)+c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a+(b+c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FF00FF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a+0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a,   a+(–a)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0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3581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equalities for</a:t>
            </a:r>
            <a:r>
              <a:rPr lang="en-US" sz="4800" kern="0" dirty="0" smtClean="0">
                <a:latin typeface="+mn-lt"/>
              </a:rPr>
              <a:t> </a:t>
            </a:r>
            <a:r>
              <a:rPr lang="en-US" sz="4800" kern="0" dirty="0" smtClean="0">
                <a:solidFill>
                  <a:srgbClr val="0000CC"/>
                </a:solidFill>
                <a:latin typeface="+mn-lt"/>
                <a:sym typeface="Euclid Symbol"/>
              </a:rPr>
              <a:t>⋅,</a:t>
            </a:r>
            <a:r>
              <a:rPr lang="en-US" sz="4800" kern="0" dirty="0">
                <a:solidFill>
                  <a:srgbClr val="0000CC"/>
                </a:solidFill>
                <a:latin typeface="+mn-lt"/>
                <a:sym typeface="Euclid Symbol"/>
              </a:rPr>
              <a:t>+,- (mod n)</a:t>
            </a:r>
            <a:r>
              <a:rPr lang="en-US" sz="4800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j-lt"/>
                <a:sym typeface="Euclid Symbol" pitchFamily="18" charset="2"/>
              </a:rPr>
              <a:t>+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)+(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endParaRPr lang="en-US" sz="6000" kern="0" dirty="0"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-1)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-a</a:t>
            </a:r>
            <a:endParaRPr lang="en-US" sz="6000" kern="0" dirty="0">
              <a:latin typeface="+mn-lt"/>
              <a:sym typeface="Euclid Symbol" pitchFamily="18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4196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equalities for</a:t>
            </a:r>
            <a:r>
              <a:rPr lang="en-US" sz="5400" dirty="0" smtClean="0"/>
              <a:t> </a:t>
            </a:r>
            <a:r>
              <a:rPr lang="en-US" sz="54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</a:t>
            </a:r>
            <a:r>
              <a:rPr lang="en-US" sz="5400" dirty="0" err="1">
                <a:solidFill>
                  <a:srgbClr val="0000CC"/>
                </a:solidFill>
              </a:rPr>
              <a:t>n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/>
              <a:t>: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(b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</a:rPr>
              <a:t>1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endParaRPr lang="en-US" sz="6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10200" y="4191000"/>
            <a:ext cx="2541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0">
                <a:solidFill>
                  <a:srgbClr val="C00000"/>
                </a:solidFill>
                <a:latin typeface="Comic Sans MS" pitchFamily="66" charset="0"/>
              </a:rPr>
              <a:t>1/a 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9787</TotalTime>
  <Words>2260</Words>
  <Application>Microsoft Macintosh PowerPoint</Application>
  <PresentationFormat>On-screen Show (4:3)</PresentationFormat>
  <Paragraphs>431</Paragraphs>
  <Slides>42</Slides>
  <Notes>42</Notes>
  <HiddenSlides>23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Comic Sans MS</vt:lpstr>
      <vt:lpstr>EURM10</vt:lpstr>
      <vt:lpstr>EUFM10</vt:lpstr>
      <vt:lpstr>EURM7</vt:lpstr>
      <vt:lpstr>EURM5</vt:lpstr>
      <vt:lpstr>CMSY10</vt:lpstr>
      <vt:lpstr>Euclid Symbol</vt:lpstr>
      <vt:lpstr>Arial Unicode MS</vt:lpstr>
      <vt:lpstr>Times</vt:lpstr>
      <vt:lpstr>6.042 Lecture Template</vt:lpstr>
      <vt:lpstr>Slide 1</vt:lpstr>
      <vt:lpstr>Congruence mod n</vt:lpstr>
      <vt:lpstr>Congruence mod n</vt:lpstr>
      <vt:lpstr>Slide 4</vt:lpstr>
      <vt:lpstr>algebra mod n</vt:lpstr>
      <vt:lpstr>Slide 6</vt:lpstr>
      <vt:lpstr>Slide 7</vt:lpstr>
      <vt:lpstr>Remainder Lemma</vt:lpstr>
      <vt:lpstr>Slide 9</vt:lpstr>
      <vt:lpstr>Slide 10</vt:lpstr>
      <vt:lpstr>proof: (if)</vt:lpstr>
      <vt:lpstr>Remainder Lemma: proof</vt:lpstr>
      <vt:lpstr>Remainder Lemma: proof</vt:lpstr>
      <vt:lpstr>Slide 14</vt:lpstr>
      <vt:lpstr>Remainder arithmetic</vt:lpstr>
      <vt:lpstr>Slide 16</vt:lpstr>
      <vt:lpstr>More Corollaries</vt:lpstr>
      <vt:lpstr>Congruence mod n</vt:lpstr>
      <vt:lpstr>Slide 19</vt:lpstr>
      <vt:lpstr>Slide 20</vt:lpstr>
      <vt:lpstr>Slide 21</vt:lpstr>
      <vt:lpstr>Slide 22</vt:lpstr>
      <vt:lpstr>Slide 23</vt:lpstr>
      <vt:lpstr>Slide 24</vt:lpstr>
      <vt:lpstr>no arbitrary cancellation</vt:lpstr>
      <vt:lpstr>Slide 26</vt:lpstr>
      <vt:lpstr>Slide 27</vt:lpstr>
      <vt:lpstr>inverses (mod n)</vt:lpstr>
      <vt:lpstr>Slide 29</vt:lpstr>
      <vt:lpstr>Slide 30</vt:lpstr>
      <vt:lpstr>Slide 31</vt:lpstr>
      <vt:lpstr>arithmetic mod a prime</vt:lpstr>
      <vt:lpstr>arithmetic mod a prime, p</vt:lpstr>
      <vt:lpstr>arithmetic mod a prime</vt:lpstr>
      <vt:lpstr>Slide 35</vt:lpstr>
      <vt:lpstr>Slide 36</vt:lpstr>
      <vt:lpstr>Slide 37</vt:lpstr>
      <vt:lpstr>Slide 38</vt:lpstr>
      <vt:lpstr>Fermat’s Little Theorem</vt:lpstr>
      <vt:lpstr>inverses (mod prime)</vt:lpstr>
      <vt:lpstr>Slide 41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1423</cp:revision>
  <cp:lastPrinted>2009-10-30T20:32:16Z</cp:lastPrinted>
  <dcterms:created xsi:type="dcterms:W3CDTF">2011-02-27T17:05:11Z</dcterms:created>
  <dcterms:modified xsi:type="dcterms:W3CDTF">2011-02-27T17:53:37Z</dcterms:modified>
</cp:coreProperties>
</file>