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notesSlides/notesSlide11.xml" ContentType="application/vnd.openxmlformats-officedocument.presentationml.notesSlide+xml"/>
  <Override PartName="/ppt/embeddings/oleObject2.bin" ContentType="application/vnd.openxmlformats-officedocument.oleObject"/>
  <Override PartName="/ppt/notesSlides/notesSlide12.xml" ContentType="application/vnd.openxmlformats-officedocument.presentationml.notesSlide+xml"/>
  <Override PartName="/ppt/embeddings/oleObject3.bin" ContentType="application/vnd.openxmlformats-officedocument.oleObject"/>
  <Override PartName="/ppt/notesSlides/notesSlide13.xml" ContentType="application/vnd.openxmlformats-officedocument.presentationml.notesSlide+xml"/>
  <Override PartName="/ppt/embeddings/oleObject4.bin" ContentType="application/vnd.openxmlformats-officedocument.oleObject"/>
  <Override PartName="/ppt/notesSlides/notesSlide14.xml" ContentType="application/vnd.openxmlformats-officedocument.presentationml.notesSlide+xml"/>
  <Override PartName="/ppt/embeddings/oleObject5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7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1" r:id="rId2"/>
    <p:sldId id="365" r:id="rId3"/>
    <p:sldId id="406" r:id="rId4"/>
    <p:sldId id="411" r:id="rId5"/>
    <p:sldId id="408" r:id="rId6"/>
    <p:sldId id="409" r:id="rId7"/>
    <p:sldId id="410" r:id="rId8"/>
    <p:sldId id="43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</p:sldIdLst>
  <p:sldSz cx="9144000" cy="6858000" type="screen4x3"/>
  <p:notesSz cx="7315200" cy="96012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C34CA"/>
    <a:srgbClr val="FF33CC"/>
    <a:srgbClr val="EA0000"/>
    <a:srgbClr val="029C27"/>
    <a:srgbClr val="028822"/>
    <a:srgbClr val="0033CC"/>
    <a:srgbClr val="009900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51" autoAdjust="0"/>
    <p:restoredTop sz="94576" autoAdjust="0"/>
  </p:normalViewPr>
  <p:slideViewPr>
    <p:cSldViewPr showGuides="1">
      <p:cViewPr varScale="1">
        <p:scale>
          <a:sx n="145" d="100"/>
          <a:sy n="145" d="100"/>
        </p:scale>
        <p:origin x="-8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2/23/12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4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2/23/12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6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B0F86-5AAC-46B8-9804-1F73E73384C6}" type="slidenum">
              <a:rPr lang="en-US"/>
              <a:pPr/>
              <a:t>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F0C907-82E0-4C61-9785-665D6353C9DA}" type="slidenum">
              <a:rPr lang="en-US">
                <a:cs typeface="Arial" charset="0"/>
              </a:rPr>
              <a:pPr/>
              <a:t>10</a:t>
            </a:fld>
            <a:endParaRPr lang="en-US"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C62164-700A-470A-8FCC-CF1DB3685033}" type="slidenum">
              <a:rPr lang="en-US">
                <a:cs typeface="Arial" charset="0"/>
              </a:rPr>
              <a:pPr/>
              <a:t>11</a:t>
            </a:fld>
            <a:endParaRPr lang="en-US">
              <a:cs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E112C1-EB16-40DD-BF8D-8AE378C8DEB1}" type="slidenum">
              <a:rPr lang="en-US">
                <a:cs typeface="Arial" charset="0"/>
              </a:rPr>
              <a:pPr/>
              <a:t>12</a:t>
            </a:fld>
            <a:endParaRPr lang="en-US">
              <a:cs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DE2E6-31B7-41E9-BE09-1E1412864894}" type="slidenum">
              <a:rPr lang="en-US">
                <a:cs typeface="Arial" charset="0"/>
              </a:rPr>
              <a:pPr/>
              <a:t>13</a:t>
            </a:fld>
            <a:endParaRPr lang="en-US">
              <a:cs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ED4796-DD04-4271-8130-59849BBAB599}" type="slidenum">
              <a:rPr lang="en-US">
                <a:cs typeface="Arial" charset="0"/>
              </a:rPr>
              <a:pPr/>
              <a:t>14</a:t>
            </a:fld>
            <a:endParaRPr lang="en-US">
              <a:cs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1572E-2EAD-4DE1-BBC1-9E4E489323C2}" type="slidenum">
              <a:rPr lang="en-US">
                <a:cs typeface="Arial" charset="0"/>
              </a:rPr>
              <a:pPr/>
              <a:t>15</a:t>
            </a:fld>
            <a:endParaRPr lang="en-US">
              <a:cs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D9EE5-8AC1-43C9-9202-68FCCB505139}" type="slidenum">
              <a:rPr lang="en-US">
                <a:cs typeface="Arial" charset="0"/>
              </a:rPr>
              <a:pPr/>
              <a:t>16</a:t>
            </a:fld>
            <a:endParaRPr lang="en-US">
              <a:cs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0F4488-07B5-424B-B27B-7BB1BA8262E1}" type="slidenum">
              <a:rPr lang="en-US">
                <a:cs typeface="Arial" charset="0"/>
              </a:rPr>
              <a:pPr/>
              <a:t>17</a:t>
            </a:fld>
            <a:endParaRPr lang="en-US"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C0B081-214F-471D-A87D-3DE845B8615A}" type="slidenum">
              <a:rPr lang="en-US">
                <a:cs typeface="Arial" charset="0"/>
              </a:rPr>
              <a:pPr/>
              <a:t>2</a:t>
            </a:fld>
            <a:endParaRPr lang="en-US">
              <a:cs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4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5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7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8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C5D03-0289-40E8-8DE2-ED57FC4EBD93}" type="slidenum">
              <a:rPr lang="en-US">
                <a:cs typeface="Arial" charset="0"/>
              </a:rPr>
              <a:pPr/>
              <a:t>9</a:t>
            </a:fld>
            <a:endParaRPr lang="en-US">
              <a:cs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4008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066800" cy="304799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3F.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286000" y="6553200"/>
            <a:ext cx="3454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    February 24,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6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6" Type="http://schemas.openxmlformats.org/officeDocument/2006/relationships/image" Target="../media/image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3.wmf"/><Relationship Id="rId6" Type="http://schemas.openxmlformats.org/officeDocument/2006/relationships/image" Target="../media/image5.w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3.jpeg"/><Relationship Id="rId5" Type="http://schemas.openxmlformats.org/officeDocument/2006/relationships/image" Target="../media/image5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76400"/>
            <a:ext cx="7832725" cy="3567112"/>
          </a:xfrm>
        </p:spPr>
        <p:txBody>
          <a:bodyPr/>
          <a:lstStyle/>
          <a:p>
            <a:pPr eaLnBrk="1" hangingPunct="1"/>
            <a:r>
              <a:rPr lang="en-US" sz="11000" b="0" dirty="0" smtClean="0"/>
              <a:t>Strong</a:t>
            </a:r>
            <a:br>
              <a:rPr lang="en-US" sz="11000" b="0" dirty="0" smtClean="0"/>
            </a:br>
            <a:r>
              <a:rPr lang="en-US" sz="11000" b="0" dirty="0" smtClean="0"/>
              <a:t>Induction</a:t>
            </a:r>
            <a:endParaRPr lang="en-US" sz="11000" b="0" baseline="-25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Analyzing the Stacking Game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2600"/>
            <a:ext cx="83058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Claim: Every way of </a:t>
            </a:r>
            <a:r>
              <a:rPr lang="en-US" sz="4400" dirty="0" err="1" smtClean="0"/>
              <a:t>unstacking</a:t>
            </a:r>
            <a:r>
              <a:rPr lang="en-US" sz="44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 blocks gives the same score: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-1)+(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-2)+</a:t>
            </a:r>
            <a:r>
              <a:rPr lang="en-US" sz="4400" dirty="0" smtClean="0">
                <a:sym typeface="Euclid Extra" pitchFamily="18" charset="2"/>
              </a:rPr>
              <a:t></a:t>
            </a:r>
            <a:r>
              <a:rPr lang="en-US" sz="4400" dirty="0" smtClean="0"/>
              <a:t>+1</a:t>
            </a:r>
          </a:p>
        </p:txBody>
      </p:sp>
      <p:graphicFrame>
        <p:nvGraphicFramePr>
          <p:cNvPr id="330757" name="Object 5"/>
          <p:cNvGraphicFramePr>
            <a:graphicFrameLocks noChangeAspect="1"/>
          </p:cNvGraphicFramePr>
          <p:nvPr/>
        </p:nvGraphicFramePr>
        <p:xfrm>
          <a:off x="4814888" y="3444875"/>
          <a:ext cx="2749550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55" name="Equation" r:id="rId4" imgW="7315200" imgH="5410200" progId="Equation.DSMT4">
                  <p:embed/>
                </p:oleObj>
              </mc:Choice>
              <mc:Fallback>
                <p:oleObj name="Equation" r:id="rId4" imgW="7315200" imgH="541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888" y="3444875"/>
                        <a:ext cx="2749550" cy="203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Analyzing the Game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i="1" dirty="0" smtClean="0"/>
              <a:t>Claim:</a:t>
            </a:r>
            <a:r>
              <a:rPr lang="en-US" sz="4400" dirty="0" smtClean="0"/>
              <a:t> Starting with size</a:t>
            </a:r>
            <a:r>
              <a:rPr lang="en-US" sz="4400" i="1" dirty="0" smtClean="0"/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stack,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final score will be </a:t>
            </a:r>
          </a:p>
        </p:txBody>
      </p:sp>
      <p:graphicFrame>
        <p:nvGraphicFramePr>
          <p:cNvPr id="331780" name="Object 4"/>
          <p:cNvGraphicFramePr>
            <a:graphicFrameLocks noChangeAspect="1"/>
          </p:cNvGraphicFramePr>
          <p:nvPr/>
        </p:nvGraphicFramePr>
        <p:xfrm>
          <a:off x="3365500" y="2759075"/>
          <a:ext cx="2255838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03" name="Equation" r:id="rId4" imgW="7315200" imgH="6604000" progId="Equation.DSMT4">
                  <p:embed/>
                </p:oleObj>
              </mc:Choice>
              <mc:Fallback>
                <p:oleObj name="Equation" r:id="rId4" imgW="7315200" imgH="660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2759075"/>
                        <a:ext cx="2255838" cy="203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304800" y="4724400"/>
            <a:ext cx="8441333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Proof: by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Strong induction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with</a:t>
            </a:r>
          </a:p>
          <a:p>
            <a:r>
              <a:rPr lang="en-US" sz="4400" dirty="0">
                <a:latin typeface="Comic Sans MS" pitchFamily="66" charset="0"/>
              </a:rPr>
              <a:t>   Claim(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400" dirty="0">
                <a:latin typeface="Comic Sans MS" pitchFamily="66" charset="0"/>
              </a:rPr>
              <a:t>) as hypothesis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8486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>
                <a:solidFill>
                  <a:srgbClr val="FF33CC"/>
                </a:solidFill>
              </a:rPr>
              <a:t>Base case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n</a:t>
            </a:r>
            <a:r>
              <a:rPr lang="en-US" sz="6000" i="1" dirty="0" smtClean="0">
                <a:solidFill>
                  <a:srgbClr val="3333CC"/>
                </a:solidFill>
              </a:rPr>
              <a:t> </a:t>
            </a:r>
            <a:r>
              <a:rPr lang="en-US" sz="6000" dirty="0" smtClean="0"/>
              <a:t>= </a:t>
            </a:r>
            <a:r>
              <a:rPr lang="en-US" sz="6000" dirty="0" smtClean="0">
                <a:solidFill>
                  <a:srgbClr val="0000FF"/>
                </a:solidFill>
              </a:rPr>
              <a:t>0</a:t>
            </a:r>
            <a:r>
              <a:rPr lang="en-US" sz="6000" dirty="0" smtClean="0"/>
              <a:t>:</a:t>
            </a:r>
            <a:endParaRPr lang="en-US" sz="6000" dirty="0" smtClean="0">
              <a:solidFill>
                <a:srgbClr val="3333CC"/>
              </a:solidFill>
            </a:endParaRPr>
          </a:p>
          <a:p>
            <a:pPr eaLnBrk="1" hangingPunct="1">
              <a:buFontTx/>
              <a:buNone/>
            </a:pPr>
            <a:endParaRPr lang="en-US" sz="6000" dirty="0" smtClean="0"/>
          </a:p>
        </p:txBody>
      </p:sp>
      <p:graphicFrame>
        <p:nvGraphicFramePr>
          <p:cNvPr id="332804" name="Object 4"/>
          <p:cNvGraphicFramePr>
            <a:graphicFrameLocks noChangeAspect="1"/>
          </p:cNvGraphicFramePr>
          <p:nvPr/>
        </p:nvGraphicFramePr>
        <p:xfrm>
          <a:off x="4495800" y="2384425"/>
          <a:ext cx="33528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51" name="Equation" r:id="rId4" imgW="723600" imgH="406080" progId="Equation.DSMT4">
                  <p:embed/>
                </p:oleObj>
              </mc:Choice>
              <mc:Fallback>
                <p:oleObj name="Equation" r:id="rId4" imgW="723600" imgH="406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384425"/>
                        <a:ext cx="3352800" cy="188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4862513"/>
            <a:ext cx="5867400" cy="1108075"/>
            <a:chOff x="624" y="3063"/>
            <a:chExt cx="3696" cy="698"/>
          </a:xfrm>
        </p:grpSpPr>
        <p:pic>
          <p:nvPicPr>
            <p:cNvPr id="3080" name="Picture 5" descr="MCj0105192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08" y="3072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81" name="Text Box 6"/>
            <p:cNvSpPr txBox="1">
              <a:spLocks noChangeArrowheads="1"/>
            </p:cNvSpPr>
            <p:nvPr/>
          </p:nvSpPr>
          <p:spPr bwMode="auto">
            <a:xfrm>
              <a:off x="624" y="3063"/>
              <a:ext cx="2703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Claim(</a:t>
              </a:r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0</a:t>
              </a:r>
              <a:r>
                <a:rPr lang="en-US" sz="6600" dirty="0">
                  <a:latin typeface="Comic Sans MS" pitchFamily="66" charset="0"/>
                </a:rPr>
                <a:t>) is</a:t>
              </a:r>
            </a:p>
          </p:txBody>
        </p:sp>
      </p:grpSp>
      <p:sp>
        <p:nvSpPr>
          <p:cNvPr id="332808" name="Text Box 8"/>
          <p:cNvSpPr txBox="1">
            <a:spLocks noChangeArrowheads="1"/>
          </p:cNvSpPr>
          <p:nvPr/>
        </p:nvSpPr>
        <p:spPr bwMode="auto">
          <a:xfrm>
            <a:off x="838200" y="2819400"/>
            <a:ext cx="3914854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>
                <a:latin typeface="Arial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score =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53400" y="6553200"/>
            <a:ext cx="990600" cy="304800"/>
          </a:xfrm>
          <a:prstGeom prst="rect">
            <a:avLst/>
          </a:prstGeom>
          <a:ln/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4W.</a:t>
            </a:r>
            <a:fld id="{206E4F9D-23EA-4994-B873-53F82953D03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Inductive step.</a:t>
            </a:r>
            <a:r>
              <a:rPr lang="en-US" sz="4800" dirty="0" smtClean="0"/>
              <a:t>  </a:t>
            </a:r>
            <a:r>
              <a:rPr lang="en-US" sz="4400" dirty="0" smtClean="0"/>
              <a:t>Assume for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stacks</a:t>
            </a:r>
            <a:r>
              <a:rPr lang="en-US" sz="4400" dirty="0" smtClean="0">
                <a:latin typeface="Symbol" charset="2"/>
                <a:cs typeface="Symbol" charset="2"/>
              </a:rPr>
              <a:t> ≤ </a:t>
            </a:r>
            <a:r>
              <a:rPr lang="en-US" sz="4400" dirty="0" err="1" smtClean="0">
                <a:solidFill>
                  <a:srgbClr val="028822"/>
                </a:solidFill>
              </a:rPr>
              <a:t>n</a:t>
            </a:r>
            <a:r>
              <a:rPr lang="en-US" sz="4400" dirty="0" smtClean="0"/>
              <a:t>, and prove C(</a:t>
            </a:r>
            <a:r>
              <a:rPr lang="en-US" sz="4400" dirty="0" smtClean="0">
                <a:solidFill>
                  <a:srgbClr val="008000"/>
                </a:solidFill>
              </a:rPr>
              <a:t>n+1</a:t>
            </a:r>
            <a:r>
              <a:rPr lang="en-US" sz="4400" dirty="0" smtClean="0"/>
              <a:t>):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n+1</a:t>
            </a:r>
            <a:r>
              <a:rPr lang="en-US" sz="5400" dirty="0" smtClean="0"/>
              <a:t>)-stack score =</a:t>
            </a:r>
          </a:p>
        </p:txBody>
      </p:sp>
      <p:graphicFrame>
        <p:nvGraphicFramePr>
          <p:cNvPr id="333830" name="Object 6"/>
          <p:cNvGraphicFramePr>
            <a:graphicFrameLocks noChangeAspect="1"/>
          </p:cNvGraphicFramePr>
          <p:nvPr/>
        </p:nvGraphicFramePr>
        <p:xfrm>
          <a:off x="6535738" y="3382963"/>
          <a:ext cx="2370137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99" name="Equation" r:id="rId4" imgW="7315200" imgH="6438900" progId="Equation.DSMT4">
                  <p:embed/>
                </p:oleObj>
              </mc:Choice>
              <mc:Fallback>
                <p:oleObj name="Equation" r:id="rId4" imgW="7315200" imgH="6438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738" y="3382963"/>
                        <a:ext cx="2370137" cy="209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106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Inductive step. </a:t>
            </a:r>
            <a:r>
              <a:rPr lang="en-US" sz="4800" dirty="0" smtClean="0"/>
              <a:t> 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Case</a:t>
            </a:r>
            <a:r>
              <a:rPr lang="en-US" sz="4400" b="1" dirty="0" smtClean="0"/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n+1</a:t>
            </a:r>
            <a:r>
              <a:rPr lang="en-US" sz="4400" i="1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/>
              <a:t>. verify for </a:t>
            </a: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/>
              <a:t>-stack:</a:t>
            </a:r>
          </a:p>
        </p:txBody>
      </p:sp>
      <p:graphicFrame>
        <p:nvGraphicFramePr>
          <p:cNvPr id="338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0538"/>
              </p:ext>
            </p:extLst>
          </p:nvPr>
        </p:nvGraphicFramePr>
        <p:xfrm>
          <a:off x="1371600" y="2874963"/>
          <a:ext cx="6118225" cy="21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47" name="Equation" r:id="rId4" imgW="7315200" imgH="2578100" progId="Equation.DSMT4">
                  <p:embed/>
                </p:oleObj>
              </mc:Choice>
              <mc:Fallback>
                <p:oleObj name="Equation" r:id="rId4" imgW="7315200" imgH="2578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74963"/>
                        <a:ext cx="6118225" cy="215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452688" y="4921250"/>
            <a:ext cx="4405312" cy="1098550"/>
            <a:chOff x="1545" y="3100"/>
            <a:chExt cx="2775" cy="692"/>
          </a:xfrm>
        </p:grpSpPr>
        <p:pic>
          <p:nvPicPr>
            <p:cNvPr id="5127" name="Picture 7" descr="MCj0105192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08" y="3128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1545" y="3100"/>
              <a:ext cx="1671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C(</a:t>
              </a:r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r>
                <a:rPr lang="en-US" sz="6600" dirty="0">
                  <a:latin typeface="Comic Sans MS" pitchFamily="66" charset="0"/>
                </a:rPr>
                <a:t>) is</a:t>
              </a:r>
            </a:p>
          </p:txBody>
        </p: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62484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Inductive step.</a:t>
            </a:r>
            <a:endParaRPr lang="en-US" sz="4400" dirty="0" smtClean="0">
              <a:solidFill>
                <a:srgbClr val="FF33CC"/>
              </a:solidFill>
            </a:endParaRP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381000" y="2211389"/>
            <a:ext cx="8763000" cy="239450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Case</a:t>
            </a:r>
            <a:r>
              <a:rPr lang="en-US" sz="4400" b="1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n+1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Symbol" charset="2"/>
                <a:cs typeface="Symbol" charset="2"/>
              </a:rPr>
              <a:t>&gt;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400" dirty="0">
                <a:latin typeface="Comic Sans MS" pitchFamily="66" charset="0"/>
              </a:rPr>
              <a:t>.  </a:t>
            </a:r>
            <a:r>
              <a:rPr lang="en-US" sz="4800" dirty="0" smtClean="0">
                <a:latin typeface="Comic Sans MS" pitchFamily="66" charset="0"/>
              </a:rPr>
              <a:t>Split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n+1 </a:t>
            </a:r>
            <a:r>
              <a:rPr lang="en-US" sz="4800" dirty="0" smtClean="0">
                <a:latin typeface="Comic Sans MS" pitchFamily="66" charset="0"/>
              </a:rPr>
              <a:t>into </a:t>
            </a:r>
            <a:r>
              <a:rPr lang="en-US" sz="4800" dirty="0">
                <a:latin typeface="Comic Sans MS" pitchFamily="66" charset="0"/>
              </a:rPr>
              <a:t>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   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-stack and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800" dirty="0">
                <a:latin typeface="Comic Sans MS" pitchFamily="66" charset="0"/>
              </a:rPr>
              <a:t>-stack,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where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 + b</a:t>
            </a:r>
            <a:r>
              <a:rPr lang="en-US" sz="4800" dirty="0">
                <a:latin typeface="Comic Sans MS" pitchFamily="66" charset="0"/>
              </a:rPr>
              <a:t> =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 +1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335880" name="Rectangle 8"/>
          <p:cNvSpPr>
            <a:spLocks noChangeArrowheads="1"/>
          </p:cNvSpPr>
          <p:nvPr/>
        </p:nvSpPr>
        <p:spPr bwMode="auto">
          <a:xfrm>
            <a:off x="76200" y="4648200"/>
            <a:ext cx="899160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a + b</a:t>
            </a:r>
            <a:r>
              <a:rPr lang="en-US" sz="4800" dirty="0">
                <a:latin typeface="Comic Sans MS" pitchFamily="66" charset="0"/>
              </a:rPr>
              <a:t>)-stack score =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ab</a:t>
            </a: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+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a-</a:t>
            </a:r>
            <a:r>
              <a:rPr lang="en-US" sz="4800" dirty="0">
                <a:latin typeface="Comic Sans MS" pitchFamily="66" charset="0"/>
              </a:rPr>
              <a:t>stack score +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b-</a:t>
            </a:r>
            <a:r>
              <a:rPr lang="en-US" sz="4800" dirty="0">
                <a:latin typeface="Comic Sans MS" pitchFamily="66" charset="0"/>
              </a:rPr>
              <a:t>stack score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5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35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  <p:bldP spid="33588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Proving the Claim by Induction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304800" y="1599081"/>
            <a:ext cx="8458200" cy="854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by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</a:rPr>
              <a:t>strong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induction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990600" y="2133600"/>
          <a:ext cx="6938963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58" name="Equation" r:id="rId4" imgW="7315200" imgH="2146300" progId="Equation.DSMT4">
                  <p:embed/>
                </p:oleObj>
              </mc:Choice>
              <mc:Fallback>
                <p:oleObj name="Equation" r:id="rId4" imgW="7315200" imgH="2146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6938963" cy="203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4" name="Object 6"/>
          <p:cNvGraphicFramePr>
            <a:graphicFrameLocks noChangeAspect="1"/>
          </p:cNvGraphicFramePr>
          <p:nvPr/>
        </p:nvGraphicFramePr>
        <p:xfrm>
          <a:off x="1012825" y="3983038"/>
          <a:ext cx="7048500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59" name="Equation" r:id="rId6" imgW="7315200" imgH="2120900" progId="Equation.DSMT4">
                  <p:embed/>
                </p:oleObj>
              </mc:Choice>
              <mc:Fallback>
                <p:oleObj name="Equation" r:id="rId6" imgW="7315200" imgH="2120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3983038"/>
                        <a:ext cx="7048500" cy="203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266700" y="1295400"/>
            <a:ext cx="8458200" cy="854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total 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 +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>
                <a:latin typeface="Comic Sans MS" pitchFamily="66" charset="0"/>
              </a:rPr>
              <a:t>)-stack score =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1641475" y="1828800"/>
          <a:ext cx="5640388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06" name="Equation" r:id="rId4" imgW="7315200" imgH="2159000" progId="Equation.DSMT4">
                  <p:embed/>
                </p:oleObj>
              </mc:Choice>
              <mc:Fallback>
                <p:oleObj name="Equation" r:id="rId4" imgW="7315200" imgH="2159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1828800"/>
                        <a:ext cx="5640388" cy="167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9" name="Text Box 9"/>
          <p:cNvSpPr txBox="1">
            <a:spLocks noChangeArrowheads="1"/>
          </p:cNvSpPr>
          <p:nvPr/>
        </p:nvSpPr>
        <p:spPr bwMode="auto">
          <a:xfrm>
            <a:off x="2722563" y="5715000"/>
            <a:ext cx="3546475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FF00FF"/>
                </a:solidFill>
                <a:latin typeface="Comic Sans MS" pitchFamily="66" charset="0"/>
              </a:rPr>
              <a:t>We’re done!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76400" y="4784725"/>
            <a:ext cx="5715000" cy="1006475"/>
            <a:chOff x="1968" y="2966"/>
            <a:chExt cx="3600" cy="634"/>
          </a:xfrm>
        </p:grpSpPr>
        <p:pic>
          <p:nvPicPr>
            <p:cNvPr id="7177" name="Picture 11" descr="MCj0105192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56" y="2976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8" name="Text Box 12"/>
            <p:cNvSpPr txBox="1">
              <a:spLocks noChangeArrowheads="1"/>
            </p:cNvSpPr>
            <p:nvPr/>
          </p:nvSpPr>
          <p:spPr bwMode="auto">
            <a:xfrm>
              <a:off x="1968" y="2966"/>
              <a:ext cx="2717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Comic Sans MS" pitchFamily="66" charset="0"/>
                </a:rPr>
                <a:t>so</a:t>
              </a:r>
              <a:r>
                <a:rPr lang="en-US" sz="6000" dirty="0">
                  <a:solidFill>
                    <a:srgbClr val="003399"/>
                  </a:solidFill>
                  <a:latin typeface="Comic Sans MS" pitchFamily="66" charset="0"/>
                </a:rPr>
                <a:t> </a:t>
              </a:r>
              <a:r>
                <a:rPr lang="en-US" sz="6000" dirty="0">
                  <a:latin typeface="Comic Sans MS" pitchFamily="66" charset="0"/>
                </a:rPr>
                <a:t>C(</a:t>
              </a:r>
              <a:r>
                <a:rPr lang="en-US" sz="6000" dirty="0">
                  <a:solidFill>
                    <a:srgbClr val="008000"/>
                  </a:solidFill>
                  <a:latin typeface="Comic Sans MS" pitchFamily="66" charset="0"/>
                </a:rPr>
                <a:t>n+1</a:t>
              </a:r>
              <a:r>
                <a:rPr lang="en-US" sz="6000" dirty="0">
                  <a:latin typeface="Comic Sans MS" pitchFamily="66" charset="0"/>
                </a:rPr>
                <a:t>) is</a:t>
              </a:r>
            </a:p>
          </p:txBody>
        </p:sp>
      </p:grpSp>
      <p:graphicFrame>
        <p:nvGraphicFramePr>
          <p:cNvPr id="7171" name="Object 15"/>
          <p:cNvGraphicFramePr>
            <a:graphicFrameLocks noChangeAspect="1"/>
          </p:cNvGraphicFramePr>
          <p:nvPr/>
        </p:nvGraphicFramePr>
        <p:xfrm>
          <a:off x="1066800" y="3182662"/>
          <a:ext cx="6634161" cy="169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07" name="Equation" r:id="rId7" imgW="7315200" imgH="1866900" progId="Equation.DSMT4">
                  <p:embed/>
                </p:oleObj>
              </mc:Choice>
              <mc:Fallback>
                <p:oleObj name="Equation" r:id="rId7" imgW="7315200" imgH="18669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82662"/>
                        <a:ext cx="6634161" cy="1694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7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5638800" cy="1066800"/>
          </a:xfrm>
          <a:ln w="38100">
            <a:noFill/>
            <a:prstDash val="sysDash"/>
          </a:ln>
        </p:spPr>
        <p:txBody>
          <a:bodyPr/>
          <a:lstStyle/>
          <a:p>
            <a:pPr eaLnBrk="1" hangingPunct="1"/>
            <a:r>
              <a:rPr lang="en-US" sz="4400" dirty="0" smtClean="0"/>
              <a:t>Strong Induction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228600" y="1363682"/>
            <a:ext cx="87630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      Then </a:t>
            </a:r>
            <a:r>
              <a:rPr lang="en-US" sz="4800" dirty="0">
                <a:latin typeface="Comic Sans MS" pitchFamily="66" charset="0"/>
              </a:rPr>
              <a:t>prove P(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n+1</a:t>
            </a:r>
            <a:r>
              <a:rPr lang="en-US" sz="4800" dirty="0">
                <a:latin typeface="Comic Sans MS" pitchFamily="66" charset="0"/>
              </a:rPr>
              <a:t>)</a:t>
            </a:r>
          </a:p>
          <a:p>
            <a:r>
              <a:rPr lang="en-US" sz="4800" dirty="0">
                <a:latin typeface="Comic Sans MS" pitchFamily="66" charset="0"/>
              </a:rPr>
              <a:t>assuming all of</a:t>
            </a:r>
          </a:p>
          <a:p>
            <a:pPr>
              <a:spcBef>
                <a:spcPts val="1200"/>
              </a:spcBef>
            </a:pPr>
            <a:r>
              <a:rPr lang="en-US" sz="4800" dirty="0">
                <a:latin typeface="Comic Sans MS" pitchFamily="66" charset="0"/>
              </a:rPr>
              <a:t>         P(</a:t>
            </a:r>
            <a:r>
              <a:rPr lang="en-US" sz="4800" dirty="0">
                <a:solidFill>
                  <a:srgbClr val="028822"/>
                </a:solidFill>
                <a:latin typeface="Comic Sans MS" pitchFamily="66" charset="0"/>
              </a:rPr>
              <a:t>0</a:t>
            </a:r>
            <a:r>
              <a:rPr lang="en-US" sz="4800" dirty="0">
                <a:latin typeface="Comic Sans MS" pitchFamily="66" charset="0"/>
              </a:rPr>
              <a:t>), P(</a:t>
            </a:r>
            <a:r>
              <a:rPr lang="en-US" sz="4800" dirty="0">
                <a:solidFill>
                  <a:srgbClr val="028822"/>
                </a:solidFill>
                <a:latin typeface="Comic Sans MS" pitchFamily="66" charset="0"/>
              </a:rPr>
              <a:t>1</a:t>
            </a:r>
            <a:r>
              <a:rPr lang="en-US" sz="4800" dirty="0">
                <a:latin typeface="Comic Sans MS" pitchFamily="66" charset="0"/>
              </a:rPr>
              <a:t>), …, P(</a:t>
            </a:r>
            <a:r>
              <a:rPr lang="en-US" sz="4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5400" dirty="0">
                <a:latin typeface="Comic Sans MS" pitchFamily="66" charset="0"/>
              </a:rPr>
              <a:t>(</a:t>
            </a:r>
            <a:r>
              <a:rPr lang="en-US" sz="5400" dirty="0">
                <a:solidFill>
                  <a:srgbClr val="BC34CA"/>
                </a:solidFill>
                <a:latin typeface="Comic Sans MS" pitchFamily="66" charset="0"/>
              </a:rPr>
              <a:t>instead of just</a:t>
            </a:r>
            <a:r>
              <a:rPr lang="en-US" sz="5400" dirty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P(</a:t>
            </a:r>
            <a:r>
              <a:rPr lang="en-US" sz="54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)).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>
                <a:latin typeface="Comic Sans MS" pitchFamily="66" charset="0"/>
              </a:rPr>
              <a:t>Conclude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m.P(m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)</a:t>
            </a:r>
            <a:endParaRPr lang="en-US" sz="5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295400"/>
            <a:ext cx="3245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P(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dirty="0" smtClean="0">
                <a:latin typeface="Comic Sans MS" pitchFamily="66" charset="0"/>
              </a:rPr>
              <a:t>).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152400" y="4191000"/>
            <a:ext cx="8763000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By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strong induction</a:t>
            </a:r>
            <a:r>
              <a:rPr lang="en-US" sz="4800" dirty="0" smtClean="0">
                <a:latin typeface="Comic Sans MS" pitchFamily="66" charset="0"/>
              </a:rPr>
              <a:t> with </a:t>
            </a:r>
            <a:r>
              <a:rPr lang="en-US" sz="4800" dirty="0" err="1" smtClean="0">
                <a:latin typeface="Comic Sans MS" pitchFamily="66" charset="0"/>
              </a:rPr>
              <a:t>hyp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    </a:t>
            </a:r>
            <a:r>
              <a:rPr lang="en-US" sz="4400" dirty="0" err="1" smtClean="0">
                <a:latin typeface="Comic Sans MS"/>
                <a:cs typeface="Comic Sans MS"/>
              </a:rPr>
              <a:t>P(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400" dirty="0" smtClean="0">
                <a:latin typeface="Comic Sans MS"/>
                <a:cs typeface="Comic Sans MS"/>
              </a:rPr>
              <a:t>) ::= can form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  <a:sym typeface="Euclid Symbol" pitchFamily="18" charset="2"/>
              </a:rPr>
              <a:t>+ </a:t>
            </a:r>
            <a:r>
              <a:rPr lang="en-US" sz="4400" dirty="0" smtClean="0">
                <a:latin typeface="Comic Sans MS"/>
                <a:cs typeface="Comic Sans MS"/>
              </a:rPr>
              <a:t>8¢.</a:t>
            </a:r>
          </a:p>
        </p:txBody>
      </p:sp>
      <p:sp>
        <p:nvSpPr>
          <p:cNvPr id="13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93594" y="1145684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152400" y="4191000"/>
            <a:ext cx="876300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base case P(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dirty="0" smtClean="0">
                <a:latin typeface="Comic Sans MS" pitchFamily="66" charset="0"/>
              </a:rPr>
              <a:t>): make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0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+ </a:t>
            </a:r>
            <a:r>
              <a:rPr lang="en-US" sz="4800" dirty="0" smtClean="0">
                <a:latin typeface="Comic Sans MS"/>
                <a:cs typeface="Comic Sans MS"/>
              </a:rPr>
              <a:t>8¢</a:t>
            </a:r>
            <a:r>
              <a:rPr lang="en-US" sz="4800" dirty="0" smtClean="0">
                <a:latin typeface="Comic Sans MS" pitchFamily="66" charset="0"/>
              </a:rPr>
              <a:t> 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sp>
        <p:nvSpPr>
          <p:cNvPr id="13" name="Rectangle 14"/>
          <p:cNvSpPr>
            <a:spLocks noGrp="1" noChangeArrowheads="1"/>
          </p:cNvSpPr>
          <p:nvPr>
            <p:ph type="title"/>
          </p:nvPr>
        </p:nvSpPr>
        <p:spPr>
          <a:xfrm>
            <a:off x="15240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  <p:pic>
        <p:nvPicPr>
          <p:cNvPr id="12" name="Picture 5" descr="s150f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105400"/>
            <a:ext cx="1190625" cy="144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 descr="s194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5192713"/>
            <a:ext cx="1817687" cy="113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 descr="MCj010519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5257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223838" y="1165223"/>
            <a:ext cx="8158162" cy="2111377"/>
            <a:chOff x="223838" y="1165223"/>
            <a:chExt cx="8158162" cy="2111377"/>
          </a:xfrm>
        </p:grpSpPr>
        <p:sp>
          <p:nvSpPr>
            <p:cNvPr id="22531" name="Text Box 4"/>
            <p:cNvSpPr txBox="1">
              <a:spLocks noChangeArrowheads="1"/>
            </p:cNvSpPr>
            <p:nvPr/>
          </p:nvSpPr>
          <p:spPr bwMode="auto">
            <a:xfrm>
              <a:off x="223838" y="1668959"/>
              <a:ext cx="4613764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available stamps: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116513" y="1165223"/>
              <a:ext cx="3265487" cy="2111377"/>
              <a:chOff x="3031" y="672"/>
              <a:chExt cx="2057" cy="1330"/>
            </a:xfrm>
          </p:grpSpPr>
          <p:pic>
            <p:nvPicPr>
              <p:cNvPr id="22537" name="Picture 5" descr="s150fr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031" y="672"/>
                <a:ext cx="750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38" name="Picture 6" descr="s194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43" y="727"/>
                <a:ext cx="1145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39" name="Rectangle 8"/>
              <p:cNvSpPr>
                <a:spLocks noChangeArrowheads="1"/>
              </p:cNvSpPr>
              <p:nvPr/>
            </p:nvSpPr>
            <p:spPr bwMode="auto">
              <a:xfrm>
                <a:off x="3248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5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  <p:sp>
            <p:nvSpPr>
              <p:cNvPr id="22540" name="Rectangle 9"/>
              <p:cNvSpPr>
                <a:spLocks noChangeArrowheads="1"/>
              </p:cNvSpPr>
              <p:nvPr/>
            </p:nvSpPr>
            <p:spPr bwMode="auto">
              <a:xfrm>
                <a:off x="4352" y="1634"/>
                <a:ext cx="43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</a:rPr>
                  <a:t>3</a:t>
                </a:r>
                <a:r>
                  <a:rPr lang="en-US" sz="3200" dirty="0">
                    <a:latin typeface="Comic Sans MS" pitchFamily="66" charset="0"/>
                    <a:cs typeface="Times New Roman" pitchFamily="18" charset="0"/>
                  </a:rPr>
                  <a:t>¢</a:t>
                </a:r>
              </a:p>
            </p:txBody>
          </p:sp>
        </p:grp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28600" y="3124200"/>
            <a:ext cx="85344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rgbClr val="7030A0"/>
                </a:solidFill>
                <a:latin typeface="Comic Sans MS" pitchFamily="66" charset="0"/>
              </a:rPr>
              <a:t>Thm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Get any amount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5400" dirty="0" smtClean="0">
                <a:latin typeface="Comic Sans MS" pitchFamily="66" charset="0"/>
              </a:rPr>
              <a:t>8</a:t>
            </a:r>
            <a:r>
              <a:rPr lang="en-US" sz="5400" dirty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304800" y="4154030"/>
            <a:ext cx="8610600" cy="239916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inductive step:</a:t>
            </a:r>
          </a:p>
          <a:p>
            <a:pPr>
              <a:spcAft>
                <a:spcPts val="600"/>
              </a:spcAft>
            </a:pP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Assume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m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+</a:t>
            </a:r>
            <a:r>
              <a:rPr lang="en-US" sz="4800" dirty="0" smtClean="0">
                <a:latin typeface="Comic Sans MS"/>
                <a:cs typeface="Comic Sans MS"/>
              </a:rPr>
              <a:t>8¢ for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</a:t>
            </a:r>
            <a:r>
              <a:rPr lang="en-US" sz="4800" b="1" dirty="0" smtClean="0">
                <a:latin typeface="Times"/>
                <a:sym typeface="Euclid Symbol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m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0. </a:t>
            </a:r>
          </a:p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  <a:sym typeface="Euclid Symbol"/>
              </a:rPr>
              <a:t>Prove can get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(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n+1)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+</a:t>
            </a:r>
            <a:r>
              <a:rPr lang="en-US" sz="4800" dirty="0" smtClean="0">
                <a:latin typeface="Comic Sans MS"/>
                <a:cs typeface="Comic Sans MS"/>
              </a:rPr>
              <a:t>8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¢.</a:t>
            </a:r>
            <a:endParaRPr lang="en-US" sz="3600" dirty="0">
              <a:latin typeface="Comic Sans MS" pitchFamily="66" charset="0"/>
              <a:cs typeface="Times New Roman" pitchFamily="18" charset="0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4343400" y="5722203"/>
            <a:ext cx="24384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  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+9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   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9" grpId="0" build="p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304800" y="2209801"/>
            <a:ext cx="44958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0, 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0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+9</a:t>
            </a:r>
            <a:r>
              <a:rPr lang="en-US" sz="6000" dirty="0" smtClean="0">
                <a:latin typeface="Comic Sans MS" pitchFamily="66" charset="0"/>
                <a:cs typeface="Times New Roman" pitchFamily="18" charset="0"/>
              </a:rPr>
              <a:t>¢ </a:t>
            </a:r>
            <a:r>
              <a:rPr lang="en-US" sz="6000" dirty="0" smtClean="0">
                <a:latin typeface="Comic Sans MS" pitchFamily="66" charset="0"/>
              </a:rPr>
              <a:t>=</a:t>
            </a:r>
            <a:endParaRPr lang="en-US" sz="6000" dirty="0"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81600" y="4495800"/>
            <a:ext cx="2333625" cy="1447800"/>
            <a:chOff x="1920" y="3216"/>
            <a:chExt cx="1470" cy="912"/>
          </a:xfrm>
        </p:grpSpPr>
        <p:pic>
          <p:nvPicPr>
            <p:cNvPr id="14" name="Picture 10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s150f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429000" y="3124200"/>
            <a:ext cx="5387975" cy="1131888"/>
            <a:chOff x="2160" y="2256"/>
            <a:chExt cx="3394" cy="713"/>
          </a:xfrm>
        </p:grpSpPr>
        <p:pic>
          <p:nvPicPr>
            <p:cNvPr id="17" name="Picture 13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60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4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05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5" descr="s194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09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" name="TextBox 15"/>
          <p:cNvSpPr txBox="1"/>
          <p:nvPr/>
        </p:nvSpPr>
        <p:spPr>
          <a:xfrm>
            <a:off x="457200" y="1371600"/>
            <a:ext cx="6152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inductive step cases: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04800" y="4495800"/>
            <a:ext cx="5257800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1, 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+9</a:t>
            </a:r>
            <a:r>
              <a:rPr lang="en-US" sz="6000" dirty="0" smtClean="0">
                <a:latin typeface="Comic Sans MS" pitchFamily="66" charset="0"/>
                <a:cs typeface="Times New Roman" pitchFamily="18" charset="0"/>
              </a:rPr>
              <a:t>¢ </a:t>
            </a:r>
            <a:r>
              <a:rPr lang="en-US" sz="6000" dirty="0" smtClean="0">
                <a:latin typeface="Comic Sans MS" pitchFamily="66" charset="0"/>
              </a:rPr>
              <a:t>=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21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 bwMode="auto">
          <a:xfrm>
            <a:off x="461683" y="1524000"/>
            <a:ext cx="7152318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           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so by hypothesis</a:t>
            </a:r>
          </a:p>
          <a:p>
            <a:r>
              <a:rPr lang="en-US" sz="4800" dirty="0" smtClean="0">
                <a:latin typeface="Comic Sans MS" pitchFamily="66" charset="0"/>
                <a:sym typeface="Euclid Symbol"/>
              </a:rPr>
              <a:t>            can get (</a:t>
            </a:r>
            <a:r>
              <a:rPr lang="en-US" sz="4800" dirty="0" smtClean="0">
                <a:solidFill>
                  <a:srgbClr val="029C27"/>
                </a:solidFill>
                <a:latin typeface="Comic Sans MS" pitchFamily="66" charset="0"/>
                <a:sym typeface="Euclid Symbol"/>
              </a:rPr>
              <a:t>n</a:t>
            </a:r>
            <a:r>
              <a:rPr lang="en-US" sz="4800" dirty="0" smtClean="0">
                <a:solidFill>
                  <a:srgbClr val="029C27"/>
                </a:solidFill>
                <a:latin typeface="Comic Sans MS" pitchFamily="66" charset="0"/>
              </a:rPr>
              <a:t>-2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+8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¢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0" y="3303588"/>
            <a:ext cx="4573589" cy="3089274"/>
            <a:chOff x="0" y="2033"/>
            <a:chExt cx="2881" cy="1946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0" y="2033"/>
              <a:ext cx="2881" cy="1946"/>
              <a:chOff x="0" y="2033"/>
              <a:chExt cx="2881" cy="1946"/>
            </a:xfrm>
          </p:grpSpPr>
          <p:sp>
            <p:nvSpPr>
              <p:cNvPr id="34816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0" y="2033"/>
                <a:ext cx="2880" cy="137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" name="Group 31"/>
              <p:cNvGrpSpPr>
                <a:grpSpLocks/>
              </p:cNvGrpSpPr>
              <p:nvPr/>
            </p:nvGrpSpPr>
            <p:grpSpPr bwMode="auto">
              <a:xfrm>
                <a:off x="168" y="3456"/>
                <a:ext cx="2713" cy="523"/>
                <a:chOff x="168" y="3456"/>
                <a:chExt cx="2713" cy="523"/>
              </a:xfrm>
            </p:grpSpPr>
            <p:sp>
              <p:nvSpPr>
                <p:cNvPr id="256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24" y="3456"/>
                  <a:ext cx="1666" cy="5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800" dirty="0" smtClean="0">
                      <a:latin typeface="Comic Sans MS" pitchFamily="66" charset="0"/>
                      <a:sym typeface="Euclid Symbol"/>
                    </a:rPr>
                    <a:t>(</a:t>
                  </a:r>
                  <a:r>
                    <a:rPr lang="en-US" sz="4800" dirty="0" smtClean="0">
                      <a:solidFill>
                        <a:srgbClr val="029C27"/>
                      </a:solidFill>
                      <a:latin typeface="Comic Sans MS" pitchFamily="66" charset="0"/>
                      <a:sym typeface="Euclid Symbol"/>
                    </a:rPr>
                    <a:t>n</a:t>
                  </a:r>
                  <a:r>
                    <a:rPr lang="en-US" sz="4800" dirty="0" smtClean="0">
                      <a:solidFill>
                        <a:srgbClr val="029C27"/>
                      </a:solidFill>
                      <a:latin typeface="Comic Sans MS" pitchFamily="66" charset="0"/>
                    </a:rPr>
                    <a:t>-2</a:t>
                  </a:r>
                  <a:r>
                    <a:rPr lang="en-US" sz="4800" dirty="0" smtClean="0">
                      <a:solidFill>
                        <a:srgbClr val="000000"/>
                      </a:solidFill>
                      <a:latin typeface="Comic Sans MS" pitchFamily="66" charset="0"/>
                    </a:rPr>
                    <a:t>)</a:t>
                  </a:r>
                  <a:r>
                    <a:rPr lang="en-US" sz="4800" dirty="0" smtClean="0">
                      <a:latin typeface="Comic Sans MS" pitchFamily="66" charset="0"/>
                    </a:rPr>
                    <a:t>+8</a:t>
                  </a:r>
                  <a:r>
                    <a:rPr lang="en-US" sz="4800" dirty="0" smtClean="0">
                      <a:latin typeface="Comic Sans MS" pitchFamily="66" charset="0"/>
                      <a:cs typeface="Times New Roman" pitchFamily="18" charset="0"/>
                    </a:rPr>
                    <a:t>¢</a:t>
                  </a:r>
                  <a:endParaRPr lang="en-US" sz="4400" dirty="0">
                    <a:latin typeface="Arial Unicode MS" pitchFamily="34" charset="-128"/>
                    <a:cs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2562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68" y="3744"/>
                  <a:ext cx="600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256" y="3744"/>
                  <a:ext cx="624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5" name="Line 13"/>
                <p:cNvSpPr>
                  <a:spLocks noChangeShapeType="1"/>
                </p:cNvSpPr>
                <p:nvPr/>
              </p:nvSpPr>
              <p:spPr bwMode="auto">
                <a:xfrm>
                  <a:off x="168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6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80" y="2064"/>
              <a:ext cx="1657" cy="1032"/>
              <a:chOff x="480" y="2064"/>
              <a:chExt cx="1657" cy="1032"/>
            </a:xfrm>
          </p:grpSpPr>
          <p:pic>
            <p:nvPicPr>
              <p:cNvPr id="25617" name="Picture 6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0" y="2160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8" name="Picture 7" descr="s150fr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84" y="2064"/>
                <a:ext cx="553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9" name="Picture 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12" y="2592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5605" name="Text Box 16"/>
          <p:cNvSpPr txBox="1">
            <a:spLocks noChangeArrowheads="1"/>
          </p:cNvSpPr>
          <p:nvPr/>
        </p:nvSpPr>
        <p:spPr bwMode="auto">
          <a:xfrm>
            <a:off x="6765925" y="3733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584700" y="3886203"/>
            <a:ext cx="1652588" cy="1660527"/>
            <a:chOff x="2888" y="2472"/>
            <a:chExt cx="1041" cy="1046"/>
          </a:xfrm>
        </p:grpSpPr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2888" y="2472"/>
              <a:ext cx="1041" cy="504"/>
              <a:chOff x="2888" y="2436"/>
              <a:chExt cx="1041" cy="504"/>
            </a:xfrm>
          </p:grpSpPr>
          <p:pic>
            <p:nvPicPr>
              <p:cNvPr id="25613" name="Picture 18" descr="s194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20" y="2436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14" name="Text Box 21"/>
              <p:cNvSpPr txBox="1">
                <a:spLocks noChangeArrowheads="1"/>
              </p:cNvSpPr>
              <p:nvPr/>
            </p:nvSpPr>
            <p:spPr bwMode="auto">
              <a:xfrm>
                <a:off x="2888" y="2484"/>
                <a:ext cx="2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/>
                  <a:t>+</a:t>
                </a:r>
              </a:p>
            </p:txBody>
          </p:sp>
        </p:grpSp>
        <p:sp>
          <p:nvSpPr>
            <p:cNvPr id="25612" name="Text Box 30"/>
            <p:cNvSpPr txBox="1">
              <a:spLocks noChangeArrowheads="1"/>
            </p:cNvSpPr>
            <p:nvPr/>
          </p:nvSpPr>
          <p:spPr bwMode="auto">
            <a:xfrm>
              <a:off x="3295" y="3072"/>
              <a:ext cx="51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000" dirty="0" smtClean="0">
                  <a:latin typeface="Comic Sans MS"/>
                </a:rPr>
                <a:t>3</a:t>
              </a:r>
              <a:r>
                <a:rPr lang="en-US" sz="4000" dirty="0" smtClean="0">
                  <a:latin typeface="Comic Sans MS" pitchFamily="66" charset="0"/>
                  <a:cs typeface="Times New Roman" pitchFamily="18" charset="0"/>
                </a:rPr>
                <a:t>¢</a:t>
              </a:r>
              <a:endParaRPr lang="en-US" sz="4000" dirty="0">
                <a:latin typeface="Arial Unicode MS" pitchFamily="34" charset="-128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33400" y="1524000"/>
            <a:ext cx="3124200" cy="99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/>
                <a:sym typeface="Euclid Symbol"/>
              </a:rPr>
              <a:t>≥ </a:t>
            </a:r>
            <a:r>
              <a:rPr lang="en-US" sz="4800" dirty="0" smtClean="0">
                <a:latin typeface="Comic Sans MS" pitchFamily="66" charset="0"/>
              </a:rPr>
              <a:t>2,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0800" y="3810000"/>
            <a:ext cx="2743200" cy="99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=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+9</a:t>
            </a:r>
            <a:r>
              <a:rPr lang="en-US" sz="6000" dirty="0" smtClean="0">
                <a:latin typeface="Comic Sans MS" pitchFamily="66" charset="0"/>
                <a:cs typeface="Times New Roman" pitchFamily="18" charset="0"/>
              </a:rPr>
              <a:t>¢</a:t>
            </a:r>
            <a:endParaRPr lang="en-US" sz="6000" dirty="0" smtClean="0">
              <a:latin typeface="Comic Sans MS" pitchFamily="66" charset="0"/>
            </a:endParaRPr>
          </a:p>
        </p:txBody>
      </p:sp>
      <p:pic>
        <p:nvPicPr>
          <p:cNvPr id="29" name="Picture 5" descr="MCj010519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5257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 bwMode="auto">
          <a:xfrm>
            <a:off x="609600" y="1371600"/>
            <a:ext cx="7920482" cy="424731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We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conclude by strong</a:t>
            </a:r>
          </a:p>
          <a:p>
            <a:r>
              <a:rPr lang="en-US" sz="5400" dirty="0" smtClean="0">
                <a:latin typeface="Comic Sans MS" pitchFamily="66" charset="0"/>
                <a:cs typeface="Times New Roman" pitchFamily="18" charset="0"/>
              </a:rPr>
              <a:t>induction that,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using </a:t>
            </a:r>
            <a:r>
              <a:rPr lang="en-US" sz="5400" dirty="0">
                <a:latin typeface="Comic Sans MS"/>
                <a:cs typeface="Comic Sans MS"/>
              </a:rPr>
              <a:t>3¢ and 5</a:t>
            </a:r>
            <a:r>
              <a:rPr lang="en-US" sz="5400" dirty="0" smtClean="0">
                <a:latin typeface="Comic Sans MS"/>
                <a:cs typeface="Comic Sans MS"/>
              </a:rPr>
              <a:t>¢ stamps,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n </a:t>
            </a:r>
            <a:r>
              <a:rPr lang="en-US" sz="5400" dirty="0">
                <a:latin typeface="Comic Sans MS"/>
                <a:cs typeface="Comic Sans MS"/>
                <a:sym typeface="Euclid Symbol" pitchFamily="18" charset="2"/>
              </a:rPr>
              <a:t>+ </a:t>
            </a:r>
            <a:r>
              <a:rPr lang="en-US" sz="5400" dirty="0">
                <a:latin typeface="Comic Sans MS"/>
                <a:cs typeface="Comic Sans MS"/>
              </a:rPr>
              <a:t>8</a:t>
            </a:r>
            <a:r>
              <a:rPr lang="en-US" sz="5400" dirty="0" smtClean="0">
                <a:latin typeface="Comic Sans MS"/>
                <a:cs typeface="Comic Sans MS"/>
              </a:rPr>
              <a:t>¢ postage can be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formed</a:t>
            </a:r>
            <a:endParaRPr lang="en-US" sz="5400" dirty="0" smtClean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82073" y="4648200"/>
            <a:ext cx="4337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BC34CA"/>
                </a:solidFill>
                <a:latin typeface="Comic Sans MS" pitchFamily="66" charset="0"/>
                <a:cs typeface="Times New Roman" pitchFamily="18" charset="0"/>
              </a:rPr>
              <a:t>for all</a:t>
            </a:r>
            <a:r>
              <a:rPr lang="en-US" sz="5400" dirty="0">
                <a:solidFill>
                  <a:prstClr val="black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n</a:t>
            </a:r>
            <a:r>
              <a:rPr lang="en-US" sz="5400" dirty="0">
                <a:solidFill>
                  <a:prstClr val="black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b="1" dirty="0">
                <a:solidFill>
                  <a:prstClr val="black"/>
                </a:solidFill>
                <a:latin typeface="Euclid Symbol" charset="2"/>
                <a:cs typeface="Euclid Symbol" charset="2"/>
              </a:rPr>
              <a:t>≥ </a:t>
            </a:r>
            <a:r>
              <a:rPr lang="en-US" sz="5400" dirty="0">
                <a:solidFill>
                  <a:prstClr val="black"/>
                </a:solidFill>
                <a:latin typeface="Comic Sans MS" pitchFamily="66" charset="0"/>
                <a:cs typeface="Times New Roman" pitchFamily="18" charset="0"/>
              </a:rPr>
              <a:t>0.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83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Unstacking game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153400" cy="4114800"/>
          </a:xfrm>
        </p:spPr>
        <p:txBody>
          <a:bodyPr/>
          <a:lstStyle/>
          <a:p>
            <a:r>
              <a:rPr lang="en-US" sz="3600" dirty="0" smtClean="0"/>
              <a:t>Start: a stack of boxes </a:t>
            </a:r>
          </a:p>
          <a:p>
            <a:pPr eaLnBrk="1" hangingPunct="1"/>
            <a:r>
              <a:rPr lang="en-US" sz="3600" dirty="0" smtClean="0"/>
              <a:t>Move: split any stack into two of sizes </a:t>
            </a:r>
            <a:r>
              <a:rPr lang="en-US" sz="3600" dirty="0" err="1" smtClean="0">
                <a:solidFill>
                  <a:srgbClr val="003399"/>
                </a:solidFill>
              </a:rPr>
              <a:t>a</a:t>
            </a:r>
            <a:r>
              <a:rPr lang="en-US" sz="3600" dirty="0" err="1" smtClean="0"/>
              <a:t>,</a:t>
            </a:r>
            <a:r>
              <a:rPr lang="en-US" sz="3600" dirty="0" err="1" smtClean="0">
                <a:solidFill>
                  <a:srgbClr val="003399"/>
                </a:solidFill>
              </a:rPr>
              <a:t>b</a:t>
            </a:r>
            <a:r>
              <a:rPr lang="en-US" sz="3600" dirty="0" smtClean="0">
                <a:latin typeface="Symbol" charset="2"/>
                <a:cs typeface="Symbol" charset="2"/>
              </a:rPr>
              <a:t>&gt;</a:t>
            </a:r>
            <a:r>
              <a:rPr lang="en-US" sz="3600" dirty="0" smtClean="0"/>
              <a:t>0 </a:t>
            </a:r>
          </a:p>
          <a:p>
            <a:pPr eaLnBrk="1" hangingPunct="1"/>
            <a:r>
              <a:rPr lang="en-US" sz="3600" dirty="0" smtClean="0"/>
              <a:t>Scoring: </a:t>
            </a:r>
            <a:r>
              <a:rPr lang="en-US" sz="3600" dirty="0" err="1" smtClean="0">
                <a:solidFill>
                  <a:srgbClr val="003399"/>
                </a:solidFill>
              </a:rPr>
              <a:t>a</a:t>
            </a:r>
            <a:r>
              <a:rPr lang="en-US" sz="3600" b="1" dirty="0" err="1" smtClean="0">
                <a:solidFill>
                  <a:srgbClr val="003399"/>
                </a:solidFill>
              </a:rPr>
              <a:t>⋅</a:t>
            </a:r>
            <a:r>
              <a:rPr lang="en-US" sz="3600" dirty="0" err="1" smtClean="0">
                <a:solidFill>
                  <a:srgbClr val="003399"/>
                </a:solidFill>
              </a:rPr>
              <a:t>b</a:t>
            </a:r>
            <a:r>
              <a:rPr lang="en-US" sz="3600" dirty="0" smtClean="0"/>
              <a:t> points</a:t>
            </a:r>
          </a:p>
          <a:p>
            <a:pPr eaLnBrk="1" hangingPunct="1"/>
            <a:r>
              <a:rPr lang="en-US" sz="3600" dirty="0" smtClean="0"/>
              <a:t>Keep moving: until stuck</a:t>
            </a:r>
          </a:p>
          <a:p>
            <a:pPr eaLnBrk="1" hangingPunct="1"/>
            <a:r>
              <a:rPr lang="en-US" sz="3600" dirty="0" smtClean="0"/>
              <a:t>Overall score:  sum of move scores 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943600" y="1219200"/>
            <a:ext cx="533400" cy="1371600"/>
            <a:chOff x="3984" y="624"/>
            <a:chExt cx="336" cy="864"/>
          </a:xfrm>
        </p:grpSpPr>
        <p:sp>
          <p:nvSpPr>
            <p:cNvPr id="14355" name="Rectangle 4"/>
            <p:cNvSpPr>
              <a:spLocks noChangeArrowheads="1"/>
            </p:cNvSpPr>
            <p:nvPr/>
          </p:nvSpPr>
          <p:spPr bwMode="auto">
            <a:xfrm>
              <a:off x="3984" y="1248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Rectangle 5"/>
            <p:cNvSpPr>
              <a:spLocks noChangeArrowheads="1"/>
            </p:cNvSpPr>
            <p:nvPr/>
          </p:nvSpPr>
          <p:spPr bwMode="auto">
            <a:xfrm>
              <a:off x="3984" y="624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357" name="Rectangle 6"/>
            <p:cNvSpPr>
              <a:spLocks noChangeArrowheads="1"/>
            </p:cNvSpPr>
            <p:nvPr/>
          </p:nvSpPr>
          <p:spPr bwMode="auto">
            <a:xfrm>
              <a:off x="3984" y="81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Rectangle 7"/>
            <p:cNvSpPr>
              <a:spLocks noChangeArrowheads="1"/>
            </p:cNvSpPr>
            <p:nvPr/>
          </p:nvSpPr>
          <p:spPr bwMode="auto">
            <a:xfrm>
              <a:off x="3984" y="105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629400" y="1524000"/>
            <a:ext cx="1981200" cy="1498601"/>
            <a:chOff x="4416" y="816"/>
            <a:chExt cx="1248" cy="944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4896" y="960"/>
              <a:ext cx="336" cy="800"/>
              <a:chOff x="4896" y="960"/>
              <a:chExt cx="336" cy="800"/>
            </a:xfrm>
          </p:grpSpPr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4896" y="960"/>
                <a:ext cx="336" cy="480"/>
                <a:chOff x="4896" y="816"/>
                <a:chExt cx="336" cy="480"/>
              </a:xfrm>
            </p:grpSpPr>
            <p:sp>
              <p:nvSpPr>
                <p:cNvPr id="14353" name="Rectangle 11"/>
                <p:cNvSpPr>
                  <a:spLocks noChangeArrowheads="1"/>
                </p:cNvSpPr>
                <p:nvPr/>
              </p:nvSpPr>
              <p:spPr bwMode="auto">
                <a:xfrm>
                  <a:off x="4896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54" name="Rectangle 12"/>
                <p:cNvSpPr>
                  <a:spLocks noChangeArrowheads="1"/>
                </p:cNvSpPr>
                <p:nvPr/>
              </p:nvSpPr>
              <p:spPr bwMode="auto">
                <a:xfrm>
                  <a:off x="4896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352" name="Text Box 14"/>
              <p:cNvSpPr txBox="1">
                <a:spLocks noChangeArrowheads="1"/>
              </p:cNvSpPr>
              <p:nvPr/>
            </p:nvSpPr>
            <p:spPr bwMode="auto">
              <a:xfrm>
                <a:off x="4944" y="1392"/>
                <a:ext cx="249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3399"/>
                    </a:solidFill>
                    <a:latin typeface="Comic Sans MS"/>
                    <a:cs typeface="Comic Sans MS"/>
                  </a:rPr>
                  <a:t>a</a:t>
                </a: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5328" y="960"/>
              <a:ext cx="336" cy="800"/>
              <a:chOff x="5328" y="960"/>
              <a:chExt cx="336" cy="800"/>
            </a:xfrm>
          </p:grpSpPr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5328" y="960"/>
                <a:ext cx="336" cy="480"/>
                <a:chOff x="5328" y="816"/>
                <a:chExt cx="336" cy="480"/>
              </a:xfrm>
            </p:grpSpPr>
            <p:sp>
              <p:nvSpPr>
                <p:cNvPr id="14349" name="Rectangle 9"/>
                <p:cNvSpPr>
                  <a:spLocks noChangeArrowheads="1"/>
                </p:cNvSpPr>
                <p:nvPr/>
              </p:nvSpPr>
              <p:spPr bwMode="auto">
                <a:xfrm>
                  <a:off x="5328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50" name="Rectangle 10"/>
                <p:cNvSpPr>
                  <a:spLocks noChangeArrowheads="1"/>
                </p:cNvSpPr>
                <p:nvPr/>
              </p:nvSpPr>
              <p:spPr bwMode="auto">
                <a:xfrm>
                  <a:off x="5328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348" name="Text Box 15"/>
              <p:cNvSpPr txBox="1">
                <a:spLocks noChangeArrowheads="1"/>
              </p:cNvSpPr>
              <p:nvPr/>
            </p:nvSpPr>
            <p:spPr bwMode="auto">
              <a:xfrm>
                <a:off x="5376" y="1392"/>
                <a:ext cx="27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err="1">
                    <a:solidFill>
                      <a:srgbClr val="003399"/>
                    </a:solidFill>
                    <a:latin typeface="Comic Sans MS"/>
                    <a:cs typeface="Comic Sans MS"/>
                  </a:rPr>
                  <a:t>b</a:t>
                </a:r>
                <a:endParaRPr lang="en-US" sz="3200" dirty="0">
                  <a:solidFill>
                    <a:srgbClr val="003399"/>
                  </a:solidFill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4346" name="AutoShape 8"/>
            <p:cNvSpPr>
              <a:spLocks noChangeArrowheads="1"/>
            </p:cNvSpPr>
            <p:nvPr/>
          </p:nvSpPr>
          <p:spPr bwMode="auto">
            <a:xfrm>
              <a:off x="4416" y="816"/>
              <a:ext cx="384" cy="306"/>
            </a:xfrm>
            <a:prstGeom prst="rightArrow">
              <a:avLst>
                <a:gd name="adj1" fmla="val 50000"/>
                <a:gd name="adj2" fmla="val 31373"/>
              </a:avLst>
            </a:prstGeom>
            <a:solidFill>
              <a:srgbClr val="3333CC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5958" name="Text Box 22"/>
          <p:cNvSpPr txBox="1">
            <a:spLocks noChangeArrowheads="1"/>
          </p:cNvSpPr>
          <p:nvPr/>
        </p:nvSpPr>
        <p:spPr bwMode="auto">
          <a:xfrm>
            <a:off x="5794115" y="2514600"/>
            <a:ext cx="835285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003399"/>
                </a:solidFill>
                <a:latin typeface="Comic Sans MS"/>
                <a:cs typeface="Comic Sans MS"/>
              </a:rPr>
              <a:t>a</a:t>
            </a:r>
            <a:r>
              <a:rPr lang="en-US" sz="3200" dirty="0" err="1">
                <a:latin typeface="Comic Sans MS"/>
                <a:cs typeface="Comic Sans MS"/>
              </a:rPr>
              <a:t>+</a:t>
            </a:r>
            <a:r>
              <a:rPr lang="en-US" sz="3200" dirty="0" err="1">
                <a:solidFill>
                  <a:srgbClr val="003399"/>
                </a:solidFill>
                <a:latin typeface="Comic Sans MS"/>
                <a:cs typeface="Comic Sans MS"/>
              </a:rPr>
              <a:t>b</a:t>
            </a:r>
            <a:endParaRPr lang="en-US" sz="2400" dirty="0">
              <a:solidFill>
                <a:srgbClr val="003399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574</Words>
  <Application>Microsoft Macintosh PowerPoint</Application>
  <PresentationFormat>On-screen Show (4:3)</PresentationFormat>
  <Paragraphs>112</Paragraphs>
  <Slides>17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Strong Induction</vt:lpstr>
      <vt:lpstr>Strong Induction</vt:lpstr>
      <vt:lpstr>Postage by Strong Induction</vt:lpstr>
      <vt:lpstr>Postage by Strong Induction</vt:lpstr>
      <vt:lpstr>Postage by Strong Induction</vt:lpstr>
      <vt:lpstr>Postage by Strong Induction</vt:lpstr>
      <vt:lpstr>Postage by Strong Induction</vt:lpstr>
      <vt:lpstr>Postage by Strong Induction</vt:lpstr>
      <vt:lpstr>Unstacking game</vt:lpstr>
      <vt:lpstr>Analyzing the Stacking Game</vt:lpstr>
      <vt:lpstr>Analyzing the Game</vt:lpstr>
      <vt:lpstr>Proving the Claim by Induction</vt:lpstr>
      <vt:lpstr>Proving the Claim by Induction</vt:lpstr>
      <vt:lpstr>Proving the Claim by Induction</vt:lpstr>
      <vt:lpstr>Proving the Claim by Induction</vt:lpstr>
      <vt:lpstr>Proving the Claim by Induction</vt:lpstr>
      <vt:lpstr>Proving the Claim by Induction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198</cp:revision>
  <cp:lastPrinted>2011-09-28T04:34:35Z</cp:lastPrinted>
  <dcterms:created xsi:type="dcterms:W3CDTF">2011-02-22T16:01:23Z</dcterms:created>
  <dcterms:modified xsi:type="dcterms:W3CDTF">2012-02-23T19:55:40Z</dcterms:modified>
</cp:coreProperties>
</file>