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7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8.bin" ContentType="application/vnd.openxmlformats-officedocument.oleObject"/>
  <Override PartName="/ppt/notesSlides/notesSlide23.xml" ContentType="application/vnd.openxmlformats-officedocument.presentationml.notesSlide+xml"/>
  <Override PartName="/ppt/embeddings/oleObject9.bin" ContentType="application/vnd.openxmlformats-officedocument.oleObject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embeddings/oleObject10.bin" ContentType="application/vnd.openxmlformats-officedocument.oleObject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71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4" r:id="rId21"/>
    <p:sldId id="390" r:id="rId22"/>
    <p:sldId id="391" r:id="rId23"/>
    <p:sldId id="392" r:id="rId24"/>
    <p:sldId id="310" r:id="rId25"/>
    <p:sldId id="311" r:id="rId26"/>
    <p:sldId id="330" r:id="rId27"/>
    <p:sldId id="361" r:id="rId28"/>
    <p:sldId id="362" r:id="rId29"/>
    <p:sldId id="317" r:id="rId30"/>
    <p:sldId id="315" r:id="rId31"/>
    <p:sldId id="321" r:id="rId32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46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A249"/>
    <a:srgbClr val="0000FF"/>
    <a:srgbClr val="FF33CC"/>
    <a:srgbClr val="0033CC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6525" autoAdjust="0"/>
    <p:restoredTop sz="94595" autoAdjust="0"/>
  </p:normalViewPr>
  <p:slideViewPr>
    <p:cSldViewPr showGuides="1">
      <p:cViewPr varScale="1">
        <p:scale>
          <a:sx n="155" d="100"/>
          <a:sy n="155" d="100"/>
        </p:scale>
        <p:origin x="-1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fld id="{76892FB3-68E8-2E4E-9225-033FDA467B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7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790D469E-FD99-FE49-B63F-38D07FA197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6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CFF159-C940-B049-9AAA-A6A69E081461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24173B8-1184-CD4B-9AFC-4E2D406CF693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7CBB35-4091-C141-9F0A-22D8E669B8EC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889D82-A6C3-C04E-A798-F8D5D84484B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DBB519-22D2-FD44-98AD-AE2B7349BE6A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5A6FF7C-7D93-D84A-9306-77A1E74AA4F2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EFBE076-DFBA-9D47-82A1-0A3F31E80A95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7D3C6A-B27C-CD4E-96F3-C647E4BB5FBE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18FEEA8-CC1F-9C4A-9351-3BD3FCD932B4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0FB83A-F356-6A40-952D-E835E7A8EB13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7201A4-E131-F24B-8609-25F0D688FAFE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BA88035-A9E7-2140-ABFE-BDBB9159D6C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C0484E-788F-0047-A08F-C37BB60B6D70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30FB6F1-0D4B-614E-B7C4-366AAE467116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6E46F1A-6889-6447-A1E0-78DD4E809AB5}" type="slidenum">
              <a:rPr lang="en-US" sz="1200"/>
              <a:pPr/>
              <a:t>22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342A028-37C0-0248-8EAF-A0A7AF049D91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3AA1ACF-CB40-3F42-A244-C1D1A744D7C3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670AF4-B029-134D-AF31-840FC6FE72E5}" type="slidenum">
              <a:rPr lang="en-US" sz="1200"/>
              <a:pPr/>
              <a:t>25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7E397CE-0777-FE4F-B1BD-75B617C226E0}" type="slidenum">
              <a:rPr lang="en-US" sz="1200"/>
              <a:pPr/>
              <a:t>26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E89978-5BB1-1A40-85AD-EBA4A77E4DFA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693B15A-B686-B547-9E52-87B26B2C4B5E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F1311D6-4284-7D40-953D-6FCD0CEE8DA9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0B3AA3A-EBAE-454E-83DE-4EEB9F80C23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313B75-10BE-EE4A-868F-B5376D52D9A5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32DF7F-C5B6-1641-81B9-082C8FE0F5E8}" type="slidenum">
              <a:rPr lang="en-US" sz="1200"/>
              <a:pPr/>
              <a:t>31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6ECF8E3-9A87-4140-9FE3-5432A78741B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1597C0C-47F2-CA4D-9564-0CBCB43E9BC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FE3335A-DD09-B24B-A9BC-E7F61D0830D2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5413E46-F687-8845-A50F-E6A978297FD5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945BAA4-FC09-3F48-8098-4CF95E18EBD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47549BC-FCBF-4542-8481-888703F7E00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6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239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5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5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9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239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5181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467600" y="6553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400">
                <a:latin typeface="Comic Sans MS" charset="0"/>
              </a:rPr>
              <a:t>lec 9W.</a:t>
            </a:r>
            <a:fld id="{B836001F-EBCD-2943-861E-BFDA7FAA4333}" type="slidenum">
              <a:rPr lang="en-US" sz="1400">
                <a:latin typeface="Comic Sans MS" charset="0"/>
              </a:rPr>
              <a:pPr algn="r"/>
              <a:t>‹#›</a:t>
            </a:fld>
            <a:endParaRPr lang="en-US" sz="1400">
              <a:latin typeface="Comic Sans MS" charset="0"/>
            </a:endParaRPr>
          </a:p>
        </p:txBody>
      </p:sp>
      <p:pic>
        <p:nvPicPr>
          <p:cNvPr id="25607" name="Picture 9" descr="boar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6580188"/>
            <a:ext cx="3567113" cy="2746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omic Sans MS" charset="0"/>
              </a:rPr>
              <a:t>Copyright </a:t>
            </a:r>
            <a:r>
              <a:rPr lang="en-US" sz="1000" i="1">
                <a:latin typeface="Comic Sans MS" charset="0"/>
              </a:rPr>
              <a:t>©</a:t>
            </a:r>
            <a:r>
              <a:rPr lang="en-US" sz="1000">
                <a:latin typeface="Comic Sans MS" charset="0"/>
              </a:rPr>
              <a:t> Albert R. Meyer, 2007</a:t>
            </a:r>
            <a:r>
              <a:rPr lang="en-US" sz="1200">
                <a:latin typeface="Comic Sans MS" charset="0"/>
              </a:rPr>
              <a:t>.  </a:t>
            </a:r>
            <a:r>
              <a:rPr lang="en-US" sz="1000">
                <a:latin typeface="Comic Sans MS" charset="0"/>
              </a:rPr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png"/><Relationship Id="rId6" Type="http://schemas.openxmlformats.org/officeDocument/2006/relationships/image" Target="../media/image14.wmf"/><Relationship Id="rId7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3.bin"/><Relationship Id="rId9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05000"/>
            <a:ext cx="7924800" cy="3048000"/>
          </a:xfrm>
        </p:spPr>
        <p:txBody>
          <a:bodyPr/>
          <a:lstStyle/>
          <a:p>
            <a:pPr eaLnBrk="1" hangingPunct="1"/>
            <a:r>
              <a:rPr lang="en-US" sz="8000">
                <a:solidFill>
                  <a:schemeClr val="tx2"/>
                </a:solidFill>
                <a:latin typeface="Comic Sans MS" charset="0"/>
              </a:rPr>
              <a:t>Sums</a:t>
            </a:r>
          </a:p>
          <a:p>
            <a:pPr eaLnBrk="1" hangingPunct="1"/>
            <a:r>
              <a:rPr lang="en-US" sz="7200">
                <a:solidFill>
                  <a:schemeClr val="tx2"/>
                </a:solidFill>
                <a:latin typeface="Comic Sans MS" charset="0"/>
              </a:rPr>
              <a:t>(Money &amp; Books)</a:t>
            </a:r>
            <a:endParaRPr lang="en-US" sz="5400">
              <a:latin typeface="Comic Sans MS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1611313" y="417513"/>
            <a:ext cx="62563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Mathematics for Computer Science</a:t>
            </a:r>
            <a:br>
              <a:rPr lang="en-US" sz="2800" b="1" i="1">
                <a:solidFill>
                  <a:schemeClr val="tx2"/>
                </a:solidFill>
                <a:latin typeface="Comic Sans MS" charset="0"/>
              </a:rPr>
            </a:b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MIT</a:t>
            </a:r>
            <a:r>
              <a:rPr lang="en-US" sz="2800" b="1" i="1">
                <a:solidFill>
                  <a:schemeClr val="tx2"/>
                </a:solidFill>
                <a:latin typeface="Comic Sans MS" charset="0"/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mic Sans MS" charset="0"/>
              </a:rPr>
              <a:t>6.042J/18.062J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Geometric Sum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322263" y="1566863"/>
          <a:ext cx="73548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4" imgW="1968480" imgH="241200" progId="Equation.DSMT4">
                  <p:embed/>
                </p:oleObj>
              </mc:Choice>
              <mc:Fallback>
                <p:oleObj name="Equation" r:id="rId4" imgW="19684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1566863"/>
                        <a:ext cx="7354887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6" imgW="2361960" imgH="241200" progId="Equation.DSMT4">
                  <p:embed/>
                </p:oleObj>
              </mc:Choice>
              <mc:Fallback>
                <p:oleObj name="Equation" r:id="rId6" imgW="2361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286000"/>
                        <a:ext cx="89408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10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400">
                <a:solidFill>
                  <a:srgbClr val="3333FF"/>
                </a:solidFill>
                <a:latin typeface="Comic Sans MS" charset="0"/>
              </a:rPr>
              <a:t>G</a:t>
            </a:r>
            <a:r>
              <a:rPr lang="en-US" sz="4400" baseline="-2500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>
                <a:solidFill>
                  <a:srgbClr val="3333FF"/>
                </a:solidFill>
                <a:latin typeface="Comic Sans MS" charset="0"/>
                <a:sym typeface="Symbol" charset="0"/>
              </a:rPr>
              <a:t>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xG</a:t>
            </a:r>
            <a:r>
              <a:rPr lang="en-US" sz="4400" baseline="-25000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=</a:t>
            </a:r>
          </a:p>
        </p:txBody>
      </p:sp>
      <p:grpSp>
        <p:nvGrpSpPr>
          <p:cNvPr id="4104" name="Group 11"/>
          <p:cNvGrpSpPr>
            <a:grpSpLocks/>
          </p:cNvGrpSpPr>
          <p:nvPr/>
        </p:nvGrpSpPr>
        <p:grpSpPr bwMode="auto">
          <a:xfrm>
            <a:off x="257175" y="3276600"/>
            <a:ext cx="8486775" cy="969963"/>
            <a:chOff x="162" y="2064"/>
            <a:chExt cx="5346" cy="611"/>
          </a:xfrm>
        </p:grpSpPr>
        <p:sp>
          <p:nvSpPr>
            <p:cNvPr id="4111" name="Line 12"/>
            <p:cNvSpPr>
              <a:spLocks noChangeShapeType="1"/>
            </p:cNvSpPr>
            <p:nvPr/>
          </p:nvSpPr>
          <p:spPr bwMode="auto">
            <a:xfrm flipV="1">
              <a:off x="162" y="2064"/>
              <a:ext cx="5346" cy="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Text Box 13"/>
            <p:cNvSpPr txBox="1">
              <a:spLocks noChangeArrowheads="1"/>
            </p:cNvSpPr>
            <p:nvPr/>
          </p:nvSpPr>
          <p:spPr bwMode="auto">
            <a:xfrm>
              <a:off x="1248" y="2156"/>
              <a:ext cx="1425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4800"/>
                <a:t> </a:t>
              </a:r>
              <a:r>
                <a:rPr lang="en-US" sz="4800">
                  <a:solidFill>
                    <a:srgbClr val="3333FF"/>
                  </a:solidFill>
                  <a:latin typeface="Comic Sans MS" charset="0"/>
                </a:rPr>
                <a:t>1 </a:t>
              </a:r>
              <a:r>
                <a:rPr lang="en-US" sz="4800">
                  <a:solidFill>
                    <a:srgbClr val="3333FF"/>
                  </a:solidFill>
                  <a:latin typeface="Comic Sans MS" charset="0"/>
                  <a:sym typeface="Symbol" charset="0"/>
                </a:rPr>
                <a:t></a:t>
              </a:r>
              <a:r>
                <a:rPr lang="en-US" sz="4800" i="1">
                  <a:solidFill>
                    <a:srgbClr val="3333FF"/>
                  </a:solidFill>
                  <a:latin typeface="Comic Sans MS" charset="0"/>
                </a:rPr>
                <a:t> </a:t>
              </a:r>
              <a:r>
                <a:rPr lang="en-US" sz="4800">
                  <a:solidFill>
                    <a:srgbClr val="3333FF"/>
                  </a:solidFill>
                  <a:latin typeface="Comic Sans MS" charset="0"/>
                </a:rPr>
                <a:t>x</a:t>
              </a:r>
              <a:r>
                <a:rPr lang="en-US" sz="4800" baseline="30000">
                  <a:solidFill>
                    <a:srgbClr val="3333FF"/>
                  </a:solidFill>
                  <a:latin typeface="Comic Sans MS" charset="0"/>
                </a:rPr>
                <a:t>n+1</a:t>
              </a:r>
            </a:p>
          </p:txBody>
        </p:sp>
      </p:grpSp>
      <p:sp>
        <p:nvSpPr>
          <p:cNvPr id="133135" name="Rectangle 15"/>
          <p:cNvSpPr>
            <a:spLocks noChangeArrowheads="1"/>
          </p:cNvSpPr>
          <p:nvPr/>
        </p:nvSpPr>
        <p:spPr bwMode="auto">
          <a:xfrm>
            <a:off x="2362200" y="4357688"/>
            <a:ext cx="4141788" cy="2119312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106" name="Group 16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4107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Geometric Sum</a:t>
            </a:r>
          </a:p>
        </p:txBody>
      </p:sp>
      <p:graphicFrame>
        <p:nvGraphicFramePr>
          <p:cNvPr id="51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259132"/>
              </p:ext>
            </p:extLst>
          </p:nvPr>
        </p:nvGraphicFramePr>
        <p:xfrm>
          <a:off x="566738" y="4105275"/>
          <a:ext cx="8008937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4" imgW="2197100" imgH="520700" progId="Equation.DSMT4">
                  <p:embed/>
                </p:oleObj>
              </mc:Choice>
              <mc:Fallback>
                <p:oleObj name="Equation" r:id="rId4" imgW="21971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105275"/>
                        <a:ext cx="8008937" cy="189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14"/>
          <p:cNvSpPr txBox="1">
            <a:spLocks noChangeArrowheads="1"/>
          </p:cNvSpPr>
          <p:nvPr/>
        </p:nvSpPr>
        <p:spPr bwMode="auto">
          <a:xfrm>
            <a:off x="381000" y="3200400"/>
            <a:ext cx="8186738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</a:rPr>
              <a:t>Consider </a:t>
            </a:r>
            <a:r>
              <a:rPr lang="en-US" i="1">
                <a:solidFill>
                  <a:srgbClr val="008000"/>
                </a:solidFill>
                <a:latin typeface="Comic Sans MS" charset="0"/>
              </a:rPr>
              <a:t>infinite</a:t>
            </a:r>
            <a:r>
              <a:rPr lang="en-US">
                <a:solidFill>
                  <a:schemeClr val="hlink"/>
                </a:solidFill>
                <a:latin typeface="Comic Sans MS" charset="0"/>
              </a:rPr>
              <a:t> </a:t>
            </a:r>
            <a:r>
              <a:rPr lang="en-US">
                <a:latin typeface="Comic Sans MS" charset="0"/>
              </a:rPr>
              <a:t>sum (series)</a:t>
            </a:r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Infinite Geometric Series</a:t>
            </a:r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Infinite Geometric Series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09900" y="3922713"/>
            <a:ext cx="3762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5600">
                <a:latin typeface="Comic Sans MS" charset="0"/>
              </a:rPr>
              <a:t>for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|x|</a:t>
            </a:r>
            <a:r>
              <a:rPr lang="en-US" sz="5600">
                <a:latin typeface="Comic Sans MS" charset="0"/>
              </a:rPr>
              <a:t> </a:t>
            </a:r>
            <a:r>
              <a:rPr lang="en-US" sz="5600" b="1">
                <a:solidFill>
                  <a:srgbClr val="3333FF"/>
                </a:solidFill>
                <a:latin typeface="Courier New" charset="0"/>
                <a:cs typeface="Courier New" charset="0"/>
              </a:rPr>
              <a:t>&lt;</a:t>
            </a:r>
            <a:r>
              <a:rPr lang="en-US" sz="5600" b="1">
                <a:latin typeface="Comic Sans MS" charset="0"/>
              </a:rPr>
              <a:t> </a:t>
            </a:r>
            <a:r>
              <a:rPr lang="en-US" sz="5600">
                <a:solidFill>
                  <a:srgbClr val="3333FF"/>
                </a:solidFill>
                <a:latin typeface="Comic Sans MS" charset="0"/>
              </a:rPr>
              <a:t>1</a:t>
            </a:r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32152"/>
              </p:ext>
            </p:extLst>
          </p:nvPr>
        </p:nvGraphicFramePr>
        <p:xfrm>
          <a:off x="2792413" y="1239838"/>
          <a:ext cx="3425825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774700" imgH="520700" progId="Equation.DSMT4">
                  <p:embed/>
                </p:oleObj>
              </mc:Choice>
              <mc:Fallback>
                <p:oleObj name="Equation" r:id="rId4" imgW="774700" imgH="520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239838"/>
                        <a:ext cx="3425825" cy="230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1676400" y="1295400"/>
            <a:ext cx="5715000" cy="24384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The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future </a:t>
            </a:r>
            <a:r>
              <a:rPr lang="en-US">
                <a:latin typeface="Comic Sans MS" charset="0"/>
              </a:rPr>
              <a:t>value of </a:t>
            </a:r>
            <a:r>
              <a:rPr lang="en-US">
                <a:solidFill>
                  <a:srgbClr val="00B050"/>
                </a:solidFill>
                <a:latin typeface="Comic Sans MS" charset="0"/>
              </a:rPr>
              <a:t>$$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362200"/>
            <a:ext cx="851535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>
                <a:latin typeface="Comic Sans MS" charset="0"/>
              </a:rPr>
              <a:t>I will pay you</a:t>
            </a:r>
            <a:r>
              <a:rPr lang="en-US" sz="480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>
                <a:latin typeface="Comic Sans MS" charset="0"/>
              </a:rPr>
              <a:t>$</a:t>
            </a:r>
            <a:r>
              <a:rPr lang="en-US" sz="4800">
                <a:solidFill>
                  <a:srgbClr val="3333FF"/>
                </a:solidFill>
                <a:latin typeface="Comic Sans MS" charset="0"/>
              </a:rPr>
              <a:t>100 </a:t>
            </a:r>
            <a:r>
              <a:rPr lang="en-US" sz="4800">
                <a:latin typeface="Comic Sans MS" charset="0"/>
              </a:rPr>
              <a:t>in 1 year,</a:t>
            </a:r>
          </a:p>
          <a:p>
            <a:pPr eaLnBrk="1" hangingPunct="1">
              <a:buFontTx/>
              <a:buNone/>
            </a:pPr>
            <a:r>
              <a:rPr lang="en-US" sz="4800">
                <a:latin typeface="Comic Sans MS" charset="0"/>
              </a:rPr>
              <a:t>if you will pay me</a:t>
            </a:r>
            <a:r>
              <a:rPr lang="en-US" sz="4800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4800">
                <a:latin typeface="Comic Sans MS" charset="0"/>
              </a:rPr>
              <a:t>$</a:t>
            </a:r>
            <a:r>
              <a:rPr lang="en-US" sz="4800">
                <a:solidFill>
                  <a:srgbClr val="FF00FF"/>
                </a:solidFill>
                <a:latin typeface="Comic Sans MS" charset="0"/>
              </a:rPr>
              <a:t>X</a:t>
            </a:r>
            <a:r>
              <a:rPr lang="en-US" sz="4800">
                <a:latin typeface="Comic Sans MS" charset="0"/>
              </a:rPr>
              <a:t> now.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>
                <a:latin typeface="Comic Sans MS" charset="0"/>
              </a:rPr>
              <a:t>bank will pay me </a:t>
            </a:r>
            <a:r>
              <a:rPr lang="en-US" sz="4800">
                <a:solidFill>
                  <a:srgbClr val="3333FF"/>
                </a:solidFill>
                <a:latin typeface="Comic Sans MS" charset="0"/>
              </a:rPr>
              <a:t>3% </a:t>
            </a:r>
            <a:r>
              <a:rPr lang="en-US" sz="4800">
                <a:latin typeface="Comic Sans MS" charset="0"/>
              </a:rPr>
              <a:t>interest:</a:t>
            </a:r>
          </a:p>
          <a:p>
            <a:pPr eaLnBrk="1" hangingPunct="1">
              <a:buFontTx/>
              <a:buNone/>
            </a:pPr>
            <a:r>
              <a:rPr lang="en-US" sz="5400" i="1">
                <a:latin typeface="Comic Sans MS" charset="0"/>
              </a:rPr>
              <a:t>  bankrate  </a:t>
            </a:r>
            <a:r>
              <a:rPr lang="en-US" sz="5400" i="1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5400">
                <a:solidFill>
                  <a:srgbClr val="3333FF"/>
                </a:solidFill>
                <a:latin typeface="Comic Sans MS" charset="0"/>
              </a:rPr>
              <a:t>b </a:t>
            </a:r>
            <a:r>
              <a:rPr lang="en-US" sz="5400">
                <a:latin typeface="Comic Sans MS" charset="0"/>
              </a:rPr>
              <a:t>::=</a:t>
            </a:r>
            <a:r>
              <a:rPr lang="en-US" sz="5400">
                <a:solidFill>
                  <a:schemeClr val="accent2"/>
                </a:solidFill>
                <a:latin typeface="Comic Sans MS" charset="0"/>
              </a:rPr>
              <a:t> </a:t>
            </a:r>
            <a:r>
              <a:rPr lang="en-US" sz="5400">
                <a:solidFill>
                  <a:srgbClr val="3333FF"/>
                </a:solidFill>
                <a:latin typeface="Comic Sans MS" charset="0"/>
              </a:rPr>
              <a:t>1.03</a:t>
            </a:r>
          </a:p>
          <a:p>
            <a:pPr eaLnBrk="1" hangingPunct="1">
              <a:buFontTx/>
              <a:buNone/>
            </a:pPr>
            <a:r>
              <a:rPr lang="en-US" sz="5400">
                <a:latin typeface="Comic Sans MS" charset="0"/>
              </a:rPr>
              <a:t>-- bank increases my $ by</a:t>
            </a:r>
          </a:p>
          <a:p>
            <a:pPr eaLnBrk="1" hangingPunct="1">
              <a:buFontTx/>
              <a:buNone/>
            </a:pPr>
            <a:r>
              <a:rPr lang="en-US" sz="5400">
                <a:latin typeface="Comic Sans MS" charset="0"/>
              </a:rPr>
              <a:t>    this factor in 1 year.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The 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future </a:t>
            </a:r>
            <a:r>
              <a:rPr lang="en-US">
                <a:latin typeface="Comic Sans MS" charset="0"/>
              </a:rPr>
              <a:t>value of </a:t>
            </a:r>
            <a:r>
              <a:rPr lang="en-US">
                <a:solidFill>
                  <a:srgbClr val="00B050"/>
                </a:solidFill>
                <a:latin typeface="Comic Sans MS" charset="0"/>
              </a:rPr>
              <a:t>$$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>
                <a:latin typeface="Comic Sans MS" charset="0"/>
              </a:rPr>
              <a:t>If I deposit the $</a:t>
            </a:r>
            <a:r>
              <a:rPr lang="en-US" sz="4400">
                <a:solidFill>
                  <a:srgbClr val="FF00FF"/>
                </a:solidFill>
                <a:latin typeface="Comic Sans MS" charset="0"/>
              </a:rPr>
              <a:t>X</a:t>
            </a:r>
            <a:r>
              <a:rPr lang="en-US" sz="4400">
                <a:latin typeface="Comic Sans MS" charset="0"/>
              </a:rPr>
              <a:t> now,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>
                <a:latin typeface="Comic Sans MS" charset="0"/>
              </a:rPr>
              <a:t>I will have $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b</a:t>
            </a:r>
            <a:r>
              <a:rPr lang="en-US" sz="4400">
                <a:solidFill>
                  <a:srgbClr val="FF00FF"/>
                </a:solidFill>
                <a:latin typeface="Comic Sans MS" charset="0"/>
              </a:rPr>
              <a:t>X</a:t>
            </a:r>
            <a:r>
              <a:rPr lang="en-US" sz="4400">
                <a:latin typeface="Comic Sans MS" charset="0"/>
              </a:rPr>
              <a:t> in 1 year,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>
                <a:latin typeface="Comic Sans MS" charset="0"/>
              </a:rPr>
              <a:t>so</a:t>
            </a:r>
            <a:r>
              <a:rPr lang="en-US" sz="44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400">
                <a:latin typeface="Comic Sans MS" charset="0"/>
              </a:rPr>
              <a:t>I</a:t>
            </a:r>
            <a:r>
              <a:rPr lang="en-US" sz="44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break even</a:t>
            </a:r>
            <a:r>
              <a:rPr lang="en-US" sz="4400">
                <a:solidFill>
                  <a:srgbClr val="00A200"/>
                </a:solidFill>
                <a:latin typeface="Comic Sans MS" charset="0"/>
              </a:rPr>
              <a:t> </a:t>
            </a:r>
            <a:r>
              <a:rPr lang="en-US" sz="4400">
                <a:latin typeface="Comic Sans MS" charset="0"/>
              </a:rPr>
              <a:t>iff 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b</a:t>
            </a:r>
            <a:r>
              <a:rPr lang="en-US" sz="4400">
                <a:solidFill>
                  <a:srgbClr val="FF00FF"/>
                </a:solidFill>
                <a:latin typeface="Comic Sans MS" charset="0"/>
              </a:rPr>
              <a:t>X</a:t>
            </a:r>
            <a:r>
              <a:rPr lang="en-US" sz="4400">
                <a:latin typeface="Comic Sans MS" charset="0"/>
              </a:rPr>
              <a:t> </a:t>
            </a:r>
            <a:r>
              <a:rPr lang="en-US" sz="4400" b="1">
                <a:latin typeface="Comic Sans MS" charset="0"/>
                <a:sym typeface="Symbol" charset="0"/>
              </a:rPr>
              <a:t>=</a:t>
            </a:r>
            <a:r>
              <a:rPr lang="en-US" sz="4400">
                <a:solidFill>
                  <a:srgbClr val="3333FF"/>
                </a:solidFill>
                <a:latin typeface="Comic Sans MS" charset="0"/>
              </a:rPr>
              <a:t> 100</a:t>
            </a:r>
            <a:r>
              <a:rPr lang="en-US" sz="4400">
                <a:latin typeface="Comic Sans MS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>
                <a:solidFill>
                  <a:srgbClr val="FF00FF"/>
                </a:solidFill>
                <a:latin typeface="Comic Sans MS" charset="0"/>
              </a:rPr>
              <a:t>X</a:t>
            </a:r>
            <a:r>
              <a:rPr lang="en-US" sz="4800">
                <a:latin typeface="Comic Sans MS" charset="0"/>
              </a:rPr>
              <a:t>=</a:t>
            </a:r>
            <a:r>
              <a:rPr lang="en-US" sz="4800">
                <a:solidFill>
                  <a:srgbClr val="3333FF"/>
                </a:solidFill>
                <a:latin typeface="Comic Sans MS" charset="0"/>
              </a:rPr>
              <a:t>100r </a:t>
            </a:r>
            <a:r>
              <a:rPr lang="en-US" sz="4800">
                <a:latin typeface="Comic Sans MS" charset="0"/>
                <a:cs typeface="Times New Roman" charset="0"/>
              </a:rPr>
              <a:t>where</a:t>
            </a:r>
            <a:r>
              <a:rPr lang="en-US" sz="4800" b="1">
                <a:latin typeface="Comic Sans MS" charset="0"/>
                <a:cs typeface="Times New Roman" charset="0"/>
              </a:rPr>
              <a:t> </a:t>
            </a:r>
            <a:r>
              <a:rPr lang="en-US" sz="4800">
                <a:solidFill>
                  <a:srgbClr val="0000FF"/>
                </a:solidFill>
                <a:latin typeface="Comic Sans MS" charset="0"/>
                <a:cs typeface="Times New Roman" charset="0"/>
              </a:rPr>
              <a:t>r</a:t>
            </a:r>
            <a:r>
              <a:rPr lang="en-US" sz="4800">
                <a:latin typeface="Comic Sans MS" charset="0"/>
                <a:cs typeface="Times New Roman" charset="0"/>
              </a:rPr>
              <a:t> ::= </a:t>
            </a:r>
            <a:r>
              <a:rPr lang="en-US" sz="4800">
                <a:solidFill>
                  <a:srgbClr val="0000FF"/>
                </a:solidFill>
                <a:latin typeface="Comic Sans MS" charset="0"/>
                <a:cs typeface="Times New Roman" charset="0"/>
              </a:rPr>
              <a:t>1/b</a:t>
            </a:r>
            <a:r>
              <a:rPr lang="en-US" sz="4800">
                <a:solidFill>
                  <a:srgbClr val="0033CC"/>
                </a:solidFill>
                <a:latin typeface="Comic Sans MS" charset="0"/>
                <a:cs typeface="Times New Roman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>
                <a:latin typeface="Comic Sans MS" charset="0"/>
                <a:cs typeface="Times New Roman" charset="0"/>
              </a:rPr>
              <a:t>So $</a:t>
            </a:r>
            <a:r>
              <a:rPr lang="en-US" sz="4800">
                <a:solidFill>
                  <a:srgbClr val="3333FF"/>
                </a:solidFill>
                <a:latin typeface="Comic Sans MS" charset="0"/>
                <a:cs typeface="Times New Roman" charset="0"/>
              </a:rPr>
              <a:t>100 </a:t>
            </a:r>
            <a:r>
              <a:rPr lang="en-US" sz="4800" i="1">
                <a:latin typeface="Comic Sans MS" charset="0"/>
                <a:cs typeface="Times New Roman" charset="0"/>
              </a:rPr>
              <a:t>in 1 year</a:t>
            </a:r>
            <a:r>
              <a:rPr lang="en-US" sz="4800">
                <a:latin typeface="Comic Sans MS" charset="0"/>
                <a:cs typeface="Times New Roman" charset="0"/>
              </a:rPr>
              <a:t> is worth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800">
                <a:latin typeface="Comic Sans MS" charset="0"/>
                <a:cs typeface="Times New Roman" charset="0"/>
              </a:rPr>
              <a:t>$</a:t>
            </a:r>
            <a:r>
              <a:rPr lang="en-US" sz="4800">
                <a:solidFill>
                  <a:srgbClr val="0000FF"/>
                </a:solidFill>
                <a:latin typeface="Comic Sans MS" charset="0"/>
                <a:cs typeface="Times New Roman" charset="0"/>
              </a:rPr>
              <a:t>100r </a:t>
            </a:r>
            <a:r>
              <a:rPr lang="en-US" sz="4800">
                <a:latin typeface="Comic Sans MS" charset="0"/>
                <a:cs typeface="Times New Roman" charset="0"/>
              </a:rPr>
              <a:t>= $</a:t>
            </a:r>
            <a:r>
              <a:rPr lang="en-US" sz="4800">
                <a:solidFill>
                  <a:srgbClr val="FF00FF"/>
                </a:solidFill>
                <a:latin typeface="Comic Sans MS" charset="0"/>
              </a:rPr>
              <a:t>97.09 </a:t>
            </a:r>
            <a:r>
              <a:rPr lang="en-US" sz="4800">
                <a:latin typeface="Comic Sans MS" charset="0"/>
              </a:rPr>
              <a:t>today.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The</a:t>
            </a:r>
            <a:r>
              <a:rPr lang="en-US">
                <a:solidFill>
                  <a:schemeClr val="tx1"/>
                </a:solidFill>
                <a:latin typeface="Comic Sans MS" charset="0"/>
              </a:rPr>
              <a:t> future</a:t>
            </a:r>
            <a:r>
              <a:rPr lang="en-US">
                <a:latin typeface="Comic Sans MS" charset="0"/>
              </a:rPr>
              <a:t> value of </a:t>
            </a:r>
            <a:r>
              <a:rPr lang="en-US">
                <a:solidFill>
                  <a:srgbClr val="00B050"/>
                </a:solidFill>
                <a:latin typeface="Comic Sans MS" charset="0"/>
              </a:rPr>
              <a:t>$$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915400" cy="46482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$1</a:t>
            </a:r>
            <a:r>
              <a:rPr lang="en-US" sz="4000">
                <a:latin typeface="Comic Sans MS" charset="0"/>
                <a:cs typeface="Times New Roman" charset="0"/>
              </a:rPr>
              <a:t> in 1 year</a:t>
            </a:r>
            <a:r>
              <a:rPr lang="en-US" sz="4000">
                <a:solidFill>
                  <a:srgbClr val="008000"/>
                </a:solidFill>
                <a:latin typeface="Comic Sans MS" charset="0"/>
                <a:cs typeface="Times New Roman" charset="0"/>
              </a:rPr>
              <a:t> </a:t>
            </a:r>
            <a:r>
              <a:rPr lang="en-US" sz="4000">
                <a:latin typeface="Comic Sans MS" charset="0"/>
                <a:cs typeface="Times New Roman" charset="0"/>
              </a:rPr>
              <a:t>is worth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latin typeface="Comic Sans MS" charset="0"/>
              </a:rPr>
              <a:t>0.9709</a:t>
            </a:r>
            <a:r>
              <a:rPr lang="en-US" sz="4000">
                <a:solidFill>
                  <a:srgbClr val="FF00FF"/>
                </a:solidFill>
                <a:latin typeface="Comic Sans MS" charset="0"/>
                <a:cs typeface="Times New Roman" charset="0"/>
              </a:rPr>
              <a:t> </a:t>
            </a:r>
            <a:r>
              <a:rPr lang="en-US" sz="4000">
                <a:latin typeface="Comic Sans MS" charset="0"/>
                <a:cs typeface="Times New Roman" charset="0"/>
              </a:rPr>
              <a:t>now.</a:t>
            </a:r>
          </a:p>
          <a:p>
            <a:pPr eaLnBrk="1" hangingPunct="1"/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$r</a:t>
            </a:r>
            <a:r>
              <a:rPr lang="en-US" sz="4000">
                <a:latin typeface="Comic Sans MS" charset="0"/>
                <a:cs typeface="Times New Roman" charset="0"/>
              </a:rPr>
              <a:t> </a:t>
            </a:r>
            <a:r>
              <a:rPr lang="en-US" sz="4000">
                <a:solidFill>
                  <a:srgbClr val="FF6600"/>
                </a:solidFill>
                <a:latin typeface="Comic Sans MS" charset="0"/>
                <a:cs typeface="Times New Roman" charset="0"/>
              </a:rPr>
              <a:t>last year</a:t>
            </a:r>
            <a:r>
              <a:rPr lang="en-US" sz="4000">
                <a:latin typeface="Comic Sans MS" charset="0"/>
                <a:cs typeface="Times New Roman" charset="0"/>
              </a:rPr>
              <a:t> is worth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latin typeface="Comic Sans MS" charset="0"/>
                <a:cs typeface="Times New Roman" charset="0"/>
              </a:rPr>
              <a:t>1</a:t>
            </a:r>
            <a:r>
              <a:rPr lang="en-US" sz="4000">
                <a:latin typeface="Comic Sans MS" charset="0"/>
                <a:cs typeface="Times New Roman" charset="0"/>
              </a:rPr>
              <a:t> today,</a:t>
            </a:r>
          </a:p>
          <a:p>
            <a:pPr algn="ctr" eaLnBrk="1" hangingPunct="1">
              <a:buFontTx/>
              <a:buNone/>
            </a:pPr>
            <a:r>
              <a:rPr lang="en-US" sz="4000">
                <a:latin typeface="Comic Sans MS" charset="0"/>
                <a:cs typeface="Times New Roman" charset="0"/>
              </a:rPr>
              <a:t>where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r</a:t>
            </a:r>
            <a:r>
              <a:rPr lang="en-US" sz="4000">
                <a:latin typeface="Comic Sans MS" charset="0"/>
                <a:cs typeface="Times New Roman" charset="0"/>
              </a:rPr>
              <a:t> ::=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1/b</a:t>
            </a:r>
            <a:r>
              <a:rPr lang="en-US" sz="4000">
                <a:latin typeface="Comic Sans MS" charset="0"/>
                <a:cs typeface="Times New Roman" charset="0"/>
              </a:rPr>
              <a:t>.</a:t>
            </a:r>
          </a:p>
          <a:p>
            <a:pPr eaLnBrk="1" hangingPunct="1"/>
            <a:r>
              <a:rPr lang="en-US" sz="4000">
                <a:latin typeface="Comic Sans MS" charset="0"/>
              </a:rPr>
              <a:t>So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$n</a:t>
            </a:r>
            <a:r>
              <a:rPr lang="en-US" sz="4000">
                <a:latin typeface="Comic Sans MS" charset="0"/>
              </a:rPr>
              <a:t>    paid in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2</a:t>
            </a:r>
            <a:r>
              <a:rPr lang="en-US" sz="4000">
                <a:latin typeface="Comic Sans MS" charset="0"/>
              </a:rPr>
              <a:t> years is worth</a:t>
            </a:r>
          </a:p>
          <a:p>
            <a:pPr eaLnBrk="1" hangingPunct="1">
              <a:buFontTx/>
              <a:buNone/>
            </a:pPr>
            <a:r>
              <a:rPr lang="en-US" sz="4000">
                <a:latin typeface="Comic Sans MS" charset="0"/>
              </a:rPr>
              <a:t>      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$nr</a:t>
            </a:r>
            <a:r>
              <a:rPr lang="en-US" sz="4000">
                <a:latin typeface="Comic Sans MS" charset="0"/>
              </a:rPr>
              <a:t>   paid in</a:t>
            </a:r>
            <a:r>
              <a:rPr lang="en-US" sz="4000">
                <a:solidFill>
                  <a:srgbClr val="3366FF"/>
                </a:solidFill>
                <a:latin typeface="Comic Sans MS" charset="0"/>
              </a:rPr>
              <a:t>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1</a:t>
            </a:r>
            <a:r>
              <a:rPr lang="en-US" sz="4000">
                <a:latin typeface="Comic Sans MS" charset="0"/>
              </a:rPr>
              <a:t> year, and is worth</a:t>
            </a:r>
          </a:p>
          <a:p>
            <a:pPr eaLnBrk="1" hangingPunct="1">
              <a:buFontTx/>
              <a:buNone/>
            </a:pPr>
            <a:r>
              <a:rPr lang="en-US" sz="4000">
                <a:latin typeface="Comic Sans MS" charset="0"/>
                <a:cs typeface="Times New Roman" charset="0"/>
              </a:rPr>
              <a:t>      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$</a:t>
            </a:r>
            <a:r>
              <a:rPr lang="en-US" sz="4000">
                <a:solidFill>
                  <a:srgbClr val="FF00FF"/>
                </a:solidFill>
                <a:latin typeface="Comic Sans MS" charset="0"/>
                <a:cs typeface="Times New Roman" charset="0"/>
              </a:rPr>
              <a:t>nr</a:t>
            </a:r>
            <a:r>
              <a:rPr lang="en-US" sz="4000" baseline="30000">
                <a:solidFill>
                  <a:srgbClr val="FF00FF"/>
                </a:solidFill>
                <a:latin typeface="Comic Sans MS" charset="0"/>
                <a:cs typeface="Times New Roman" charset="0"/>
              </a:rPr>
              <a:t>2</a:t>
            </a:r>
            <a:r>
              <a:rPr lang="en-US" sz="4000">
                <a:solidFill>
                  <a:srgbClr val="000099"/>
                </a:solidFill>
                <a:latin typeface="Comic Sans MS" charset="0"/>
                <a:cs typeface="Times New Roman" charset="0"/>
              </a:rPr>
              <a:t> </a:t>
            </a:r>
            <a:r>
              <a:rPr lang="en-US" sz="4000">
                <a:latin typeface="Comic Sans MS" charset="0"/>
                <a:cs typeface="Times New Roman" charset="0"/>
              </a:rPr>
              <a:t>today</a:t>
            </a:r>
            <a:r>
              <a:rPr lang="en-US" sz="4000">
                <a:solidFill>
                  <a:srgbClr val="000099"/>
                </a:solidFill>
                <a:latin typeface="Comic Sans MS" charset="0"/>
                <a:cs typeface="Times New Roman" charset="0"/>
              </a:rPr>
              <a:t>.</a:t>
            </a:r>
          </a:p>
        </p:txBody>
      </p:sp>
      <p:sp>
        <p:nvSpPr>
          <p:cNvPr id="49156" name="Rectangle 8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The </a:t>
            </a:r>
            <a:r>
              <a:rPr lang="en-US">
                <a:solidFill>
                  <a:srgbClr val="006600"/>
                </a:solidFill>
                <a:latin typeface="Comic Sans MS" charset="0"/>
              </a:rPr>
              <a:t>future</a:t>
            </a:r>
            <a:r>
              <a:rPr lang="en-US">
                <a:latin typeface="Comic Sans MS" charset="0"/>
              </a:rPr>
              <a:t> value of </a:t>
            </a:r>
            <a:r>
              <a:rPr lang="en-US">
                <a:solidFill>
                  <a:srgbClr val="3333FF"/>
                </a:solidFill>
                <a:latin typeface="Comic Sans MS" charset="0"/>
              </a:rPr>
              <a:t>$$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382000" cy="3200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>
                <a:latin typeface="Comic Sans MS" charset="0"/>
              </a:rPr>
              <a:t>$</a:t>
            </a:r>
            <a:r>
              <a:rPr lang="en-US" sz="5400">
                <a:solidFill>
                  <a:srgbClr val="3333FF"/>
                </a:solidFill>
                <a:latin typeface="Comic Sans MS" charset="0"/>
              </a:rPr>
              <a:t>n </a:t>
            </a:r>
            <a:r>
              <a:rPr lang="en-US" sz="5400">
                <a:latin typeface="Comic Sans MS" charset="0"/>
              </a:rPr>
              <a:t>paid </a:t>
            </a:r>
            <a:r>
              <a:rPr lang="en-US" sz="540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5400">
                <a:latin typeface="Comic Sans MS" charset="0"/>
              </a:rPr>
              <a:t> years from now</a:t>
            </a:r>
          </a:p>
          <a:p>
            <a:pPr algn="ctr" eaLnBrk="1" hangingPunct="1">
              <a:buFontTx/>
              <a:buNone/>
            </a:pPr>
            <a:r>
              <a:rPr lang="en-US" sz="5400">
                <a:latin typeface="Comic Sans MS" charset="0"/>
              </a:rPr>
              <a:t>is worth $</a:t>
            </a:r>
            <a:r>
              <a:rPr lang="en-US" sz="5400">
                <a:solidFill>
                  <a:srgbClr val="0000FF"/>
                </a:solidFill>
                <a:latin typeface="Comic Sans MS" charset="0"/>
              </a:rPr>
              <a:t>nr</a:t>
            </a:r>
            <a:r>
              <a:rPr lang="en-US" sz="5400" baseline="30000">
                <a:solidFill>
                  <a:srgbClr val="0000FF"/>
                </a:solidFill>
                <a:latin typeface="Comic Sans MS" charset="0"/>
              </a:rPr>
              <a:t>k</a:t>
            </a:r>
            <a:r>
              <a:rPr lang="en-US" sz="5400">
                <a:latin typeface="Comic Sans MS" charset="0"/>
              </a:rPr>
              <a:t> today</a:t>
            </a:r>
          </a:p>
          <a:p>
            <a:pPr eaLnBrk="1" hangingPunct="1">
              <a:buFontTx/>
              <a:buNone/>
            </a:pPr>
            <a:r>
              <a:rPr lang="en-US" sz="5400">
                <a:latin typeface="Comic Sans MS" charset="0"/>
              </a:rPr>
              <a:t>where </a:t>
            </a:r>
            <a:r>
              <a:rPr lang="en-US" sz="5400">
                <a:solidFill>
                  <a:srgbClr val="3333FF"/>
                </a:solidFill>
                <a:latin typeface="Comic Sans MS" charset="0"/>
              </a:rPr>
              <a:t>r</a:t>
            </a:r>
            <a:r>
              <a:rPr lang="en-US" sz="5400">
                <a:latin typeface="Comic Sans MS" charset="0"/>
              </a:rPr>
              <a:t> ::= 1/bankrate.</a:t>
            </a: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77000" cy="914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The future value of </a:t>
            </a:r>
            <a:r>
              <a:rPr lang="en-US">
                <a:solidFill>
                  <a:srgbClr val="00B050"/>
                </a:solidFill>
                <a:latin typeface="Comic Sans MS" charset="0"/>
              </a:rPr>
              <a:t>$$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 pay you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$100/year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latin typeface="Comic Sans MS" charset="0"/>
              </a:rPr>
              <a:t>for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10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latin typeface="Comic Sans MS" charset="0"/>
              </a:rPr>
              <a:t>years,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if you will pay me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</a:t>
            </a:r>
            <a:r>
              <a:rPr lang="en-US" sz="4000">
                <a:solidFill>
                  <a:srgbClr val="FF00FF"/>
                </a:solidFill>
                <a:latin typeface="Comic Sans MS" charset="0"/>
              </a:rPr>
              <a:t>Y </a:t>
            </a:r>
            <a:r>
              <a:rPr lang="en-US" sz="4000">
                <a:latin typeface="Comic Sans MS" charset="0"/>
              </a:rPr>
              <a:t>now.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 </a:t>
            </a:r>
            <a:r>
              <a:rPr lang="en-US" sz="4000" i="1">
                <a:latin typeface="Comic Sans MS" charset="0"/>
              </a:rPr>
              <a:t>break even </a:t>
            </a:r>
            <a:r>
              <a:rPr lang="en-US" sz="4000">
                <a:latin typeface="Comic Sans MS" charset="0"/>
              </a:rPr>
              <a:t> iff you pay 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(value of $100 in 1 year)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(value of $100 in 2 years) + </a:t>
            </a:r>
            <a:r>
              <a:rPr lang="en-US" sz="4000">
                <a:latin typeface="Comic Sans MS" charset="0"/>
                <a:sym typeface="Euclid Extra" charset="0"/>
              </a:rPr>
              <a:t> +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(value of $100 in 10 years)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4000"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4800">
                <a:latin typeface="Comic Sans MS" charset="0"/>
              </a:rPr>
              <a:t>   </a:t>
            </a:r>
            <a:r>
              <a:rPr lang="en-US" sz="4800" b="0">
                <a:latin typeface="Comic Sans MS" charset="0"/>
              </a:rPr>
              <a:t>C. F. Gauss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1414463" y="6181725"/>
            <a:ext cx="6432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>
                <a:latin typeface="Courier New" charset="0"/>
              </a:rPr>
              <a:t>Picture source: http://www-groups.dcs.st-and.ac.uk/~history/PictDisplay/Gauss.html</a:t>
            </a:r>
          </a:p>
        </p:txBody>
      </p:sp>
      <p:pic>
        <p:nvPicPr>
          <p:cNvPr id="40965" name="Picture 4" descr="Gauss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057275"/>
            <a:ext cx="5637212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Annuities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 pay you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$100/year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latin typeface="Comic Sans MS" charset="0"/>
              </a:rPr>
              <a:t>for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10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latin typeface="Comic Sans MS" charset="0"/>
              </a:rPr>
              <a:t>years,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if you will pay me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</a:t>
            </a:r>
            <a:r>
              <a:rPr lang="en-US" sz="4000">
                <a:solidFill>
                  <a:srgbClr val="FF00FF"/>
                </a:solidFill>
                <a:latin typeface="Comic Sans MS" charset="0"/>
              </a:rPr>
              <a:t>Y </a:t>
            </a:r>
            <a:r>
              <a:rPr lang="en-US" sz="4000">
                <a:latin typeface="Comic Sans MS" charset="0"/>
              </a:rPr>
              <a:t>now.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 </a:t>
            </a:r>
            <a:r>
              <a:rPr lang="en-US" sz="4000" i="1">
                <a:latin typeface="Comic Sans MS" charset="0"/>
              </a:rPr>
              <a:t>break even </a:t>
            </a:r>
            <a:r>
              <a:rPr lang="en-US" sz="4000">
                <a:latin typeface="Comic Sans MS" charset="0"/>
              </a:rPr>
              <a:t> iff you pay 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solidFill>
                  <a:srgbClr val="3333FF"/>
                </a:solidFill>
                <a:latin typeface="Comic Sans MS" charset="0"/>
              </a:rPr>
              <a:t> 100r + 100r</a:t>
            </a:r>
            <a:r>
              <a:rPr lang="en-US" sz="4000" baseline="30000">
                <a:solidFill>
                  <a:srgbClr val="3333FF"/>
                </a:solidFill>
                <a:latin typeface="Comic Sans MS" charset="0"/>
              </a:rPr>
              <a:t>2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 + 100r</a:t>
            </a:r>
            <a:r>
              <a:rPr lang="en-US" sz="4000" baseline="30000">
                <a:solidFill>
                  <a:srgbClr val="3333FF"/>
                </a:solidFill>
                <a:latin typeface="Comic Sans MS" charset="0"/>
              </a:rPr>
              <a:t>3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 +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  <a:sym typeface="Euclid Symbol" charset="0"/>
              </a:rPr>
              <a:t>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 + 100r</a:t>
            </a:r>
            <a:r>
              <a:rPr lang="en-US" sz="4000" baseline="30000">
                <a:solidFill>
                  <a:srgbClr val="3333FF"/>
                </a:solidFill>
                <a:latin typeface="Comic Sans MS" charset="0"/>
              </a:rPr>
              <a:t>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  <a:cs typeface="Times New Roman" charset="0"/>
              </a:rPr>
              <a:t>  =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100r(1 + r + 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  <a:sym typeface="Euclid Symbol" charset="0"/>
              </a:rPr>
              <a:t>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 + r</a:t>
            </a:r>
            <a:r>
              <a:rPr lang="en-US" sz="4000" baseline="30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9</a:t>
            </a:r>
            <a:r>
              <a:rPr lang="en-US" sz="4000">
                <a:solidFill>
                  <a:srgbClr val="3333FF"/>
                </a:solidFill>
                <a:latin typeface="Comic Sans MS" charset="0"/>
                <a:cs typeface="Times New Roman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  =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100r(1</a:t>
            </a:r>
            <a:r>
              <a:rPr lang="en-US" sz="400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r</a:t>
            </a:r>
            <a:r>
              <a:rPr lang="en-US" sz="4000" baseline="30000">
                <a:solidFill>
                  <a:srgbClr val="3333FF"/>
                </a:solidFill>
                <a:latin typeface="Comic Sans MS" charset="0"/>
              </a:rPr>
              <a:t>10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)</a:t>
            </a:r>
            <a:r>
              <a:rPr lang="en-US" sz="4000" b="1">
                <a:solidFill>
                  <a:srgbClr val="3333FF"/>
                </a:solidFill>
                <a:latin typeface="Comic Sans MS" charset="0"/>
              </a:rPr>
              <a:t>/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(1</a:t>
            </a:r>
            <a:r>
              <a:rPr lang="en-US" sz="4000">
                <a:solidFill>
                  <a:srgbClr val="3333FF"/>
                </a:solidFill>
                <a:latin typeface="Comic Sans MS" charset="0"/>
                <a:sym typeface="Symbol" charset="0"/>
              </a:rPr>
              <a:t>-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r)</a:t>
            </a:r>
            <a:r>
              <a:rPr lang="en-US" sz="4000">
                <a:latin typeface="Comic Sans MS" charset="0"/>
              </a:rPr>
              <a:t> = $</a:t>
            </a:r>
            <a:r>
              <a:rPr lang="en-US" sz="4000">
                <a:solidFill>
                  <a:srgbClr val="FF00FF"/>
                </a:solidFill>
                <a:latin typeface="Comic Sans MS" charset="0"/>
              </a:rPr>
              <a:t>853.02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Annuities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 pay you </a:t>
            </a:r>
            <a:r>
              <a:rPr lang="en-US" sz="4000">
                <a:solidFill>
                  <a:srgbClr val="3333FF"/>
                </a:solidFill>
                <a:latin typeface="Comic Sans MS" charset="0"/>
              </a:rPr>
              <a:t>$100/year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</a:t>
            </a:r>
            <a:r>
              <a:rPr lang="en-US" sz="4000">
                <a:latin typeface="Comic Sans MS" charset="0"/>
              </a:rPr>
              <a:t>for</a:t>
            </a:r>
            <a:r>
              <a:rPr lang="en-US" sz="4000">
                <a:solidFill>
                  <a:srgbClr val="006600"/>
                </a:solidFill>
                <a:latin typeface="Comic Sans MS" charset="0"/>
              </a:rPr>
              <a:t> 10 years,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000">
                <a:latin typeface="Comic Sans MS" charset="0"/>
              </a:rPr>
              <a:t>if you will pay me $</a:t>
            </a:r>
            <a:r>
              <a:rPr lang="en-US" sz="4000">
                <a:solidFill>
                  <a:srgbClr val="FF00FF"/>
                </a:solidFill>
                <a:latin typeface="Comic Sans MS" charset="0"/>
              </a:rPr>
              <a:t>853.02 </a:t>
            </a:r>
            <a:r>
              <a:rPr lang="en-US" sz="4000">
                <a:latin typeface="Comic Sans MS" charset="0"/>
              </a:rPr>
              <a:t>now.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3600">
                <a:solidFill>
                  <a:srgbClr val="FF0000"/>
                </a:solidFill>
                <a:latin typeface="Comic Sans MS" charset="0"/>
              </a:rPr>
              <a:t>QUICKIE</a:t>
            </a:r>
            <a:r>
              <a:rPr lang="en-US" sz="3600">
                <a:latin typeface="Comic Sans MS" charset="0"/>
              </a:rPr>
              <a:t>:</a:t>
            </a:r>
            <a:r>
              <a:rPr lang="en-US" sz="3600">
                <a:solidFill>
                  <a:srgbClr val="FF6600"/>
                </a:solidFill>
                <a:latin typeface="Comic Sans MS" charset="0"/>
              </a:rPr>
              <a:t> </a:t>
            </a:r>
            <a:r>
              <a:rPr lang="en-US" sz="4000">
                <a:latin typeface="Comic Sans MS" charset="0"/>
              </a:rPr>
              <a:t>If bankrates</a:t>
            </a:r>
            <a:r>
              <a:rPr lang="en-US" sz="3600">
                <a:latin typeface="Comic Sans MS" charset="0"/>
              </a:rPr>
              <a:t> unexpectedly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4000" i="1">
                <a:latin typeface="Comic Sans MS" charset="0"/>
              </a:rPr>
              <a:t>increase</a:t>
            </a:r>
            <a:r>
              <a:rPr lang="en-US" sz="4000">
                <a:latin typeface="Comic Sans MS" charset="0"/>
              </a:rPr>
              <a:t> in the next few years,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UcPeriod"/>
            </a:pPr>
            <a:r>
              <a:rPr lang="en-US" sz="4000">
                <a:latin typeface="Comic Sans MS" charset="0"/>
              </a:rPr>
              <a:t>You come out ahead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UcPeriod"/>
            </a:pPr>
            <a:r>
              <a:rPr lang="en-US" sz="4000">
                <a:latin typeface="Comic Sans MS" charset="0"/>
              </a:rPr>
              <a:t>The deal stays fair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UcPeriod"/>
            </a:pPr>
            <a:r>
              <a:rPr lang="en-US" sz="4000">
                <a:latin typeface="Comic Sans MS" charset="0"/>
              </a:rPr>
              <a:t>I come out ahead</a:t>
            </a:r>
            <a:endParaRPr lang="en-US" sz="4000">
              <a:solidFill>
                <a:srgbClr val="FF00FF"/>
              </a:solidFill>
              <a:latin typeface="Comic Sans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Comic Sans MS" charset="0"/>
              </a:rPr>
              <a:t>Manipulating Sums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2346325" y="2362200"/>
            <a:ext cx="1841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666750" y="3336925"/>
          <a:ext cx="7867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4" imgW="2145960" imgH="482400" progId="Equation.DSMT4">
                  <p:embed/>
                </p:oleObj>
              </mc:Choice>
              <mc:Fallback>
                <p:oleObj name="Equation" r:id="rId4" imgW="21459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336925"/>
                        <a:ext cx="786765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>
                <a:latin typeface="Comic Sans MS" charset="0"/>
              </a:rPr>
              <a:t>Manipulating Sums</a:t>
            </a:r>
          </a:p>
        </p:txBody>
      </p:sp>
      <p:graphicFrame>
        <p:nvGraphicFramePr>
          <p:cNvPr id="9218" name="Object 22"/>
          <p:cNvGraphicFramePr>
            <a:graphicFrameLocks noChangeAspect="1"/>
          </p:cNvGraphicFramePr>
          <p:nvPr/>
        </p:nvGraphicFramePr>
        <p:xfrm>
          <a:off x="452438" y="2074863"/>
          <a:ext cx="7934325" cy="218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4" imgW="1701720" imgH="469800" progId="Equation.DSMT4">
                  <p:embed/>
                </p:oleObj>
              </mc:Choice>
              <mc:Fallback>
                <p:oleObj name="Equation" r:id="rId4" imgW="1701720" imgH="469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074863"/>
                        <a:ext cx="7934325" cy="218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74755" name="Freeform 16"/>
          <p:cNvSpPr>
            <a:spLocks/>
          </p:cNvSpPr>
          <p:nvPr/>
        </p:nvSpPr>
        <p:spPr bwMode="auto">
          <a:xfrm>
            <a:off x="4337050" y="966788"/>
            <a:ext cx="4702175" cy="4824412"/>
          </a:xfrm>
          <a:custGeom>
            <a:avLst/>
            <a:gdLst>
              <a:gd name="T0" fmla="*/ 2147483647 w 2962"/>
              <a:gd name="T1" fmla="*/ 2147483647 h 3571"/>
              <a:gd name="T2" fmla="*/ 2147483647 w 2962"/>
              <a:gd name="T3" fmla="*/ 2147483647 h 3571"/>
              <a:gd name="T4" fmla="*/ 2147483647 w 2962"/>
              <a:gd name="T5" fmla="*/ 2147483647 h 3571"/>
              <a:gd name="T6" fmla="*/ 2147483647 w 2962"/>
              <a:gd name="T7" fmla="*/ 2147483647 h 3571"/>
              <a:gd name="T8" fmla="*/ 2147483647 w 2962"/>
              <a:gd name="T9" fmla="*/ 2147483647 h 3571"/>
              <a:gd name="T10" fmla="*/ 2147483647 w 2962"/>
              <a:gd name="T11" fmla="*/ 2147483647 h 3571"/>
              <a:gd name="T12" fmla="*/ 2147483647 w 2962"/>
              <a:gd name="T13" fmla="*/ 2147483647 h 3571"/>
              <a:gd name="T14" fmla="*/ 2147483647 w 2962"/>
              <a:gd name="T15" fmla="*/ 2147483647 h 3571"/>
              <a:gd name="T16" fmla="*/ 2147483647 w 2962"/>
              <a:gd name="T17" fmla="*/ 2147483647 h 3571"/>
              <a:gd name="T18" fmla="*/ 0 w 2962"/>
              <a:gd name="T19" fmla="*/ 2147483647 h 3571"/>
              <a:gd name="T20" fmla="*/ 2147483647 w 2962"/>
              <a:gd name="T21" fmla="*/ 2147483647 h 3571"/>
              <a:gd name="T22" fmla="*/ 2147483647 w 2962"/>
              <a:gd name="T23" fmla="*/ 2147483647 h 3571"/>
              <a:gd name="T24" fmla="*/ 2147483647 w 2962"/>
              <a:gd name="T25" fmla="*/ 2147483647 h 3571"/>
              <a:gd name="T26" fmla="*/ 2147483647 w 2962"/>
              <a:gd name="T27" fmla="*/ 2147483647 h 3571"/>
              <a:gd name="T28" fmla="*/ 2147483647 w 2962"/>
              <a:gd name="T29" fmla="*/ 2147483647 h 3571"/>
              <a:gd name="T30" fmla="*/ 2147483647 w 2962"/>
              <a:gd name="T31" fmla="*/ 2147483647 h 3571"/>
              <a:gd name="T32" fmla="*/ 2147483647 w 2962"/>
              <a:gd name="T33" fmla="*/ 2147483647 h 3571"/>
              <a:gd name="T34" fmla="*/ 2147483647 w 2962"/>
              <a:gd name="T35" fmla="*/ 0 h 3571"/>
              <a:gd name="T36" fmla="*/ 2147483647 w 2962"/>
              <a:gd name="T37" fmla="*/ 2147483647 h 3571"/>
              <a:gd name="T38" fmla="*/ 2147483647 w 2962"/>
              <a:gd name="T39" fmla="*/ 2147483647 h 3571"/>
              <a:gd name="T40" fmla="*/ 2147483647 w 2962"/>
              <a:gd name="T41" fmla="*/ 2147483647 h 3571"/>
              <a:gd name="T42" fmla="*/ 2147483647 w 2962"/>
              <a:gd name="T43" fmla="*/ 2147483647 h 3571"/>
              <a:gd name="T44" fmla="*/ 2147483647 w 2962"/>
              <a:gd name="T45" fmla="*/ 2147483647 h 3571"/>
              <a:gd name="T46" fmla="*/ 2147483647 w 2962"/>
              <a:gd name="T47" fmla="*/ 2147483647 h 3571"/>
              <a:gd name="T48" fmla="*/ 2147483647 w 2962"/>
              <a:gd name="T49" fmla="*/ 2147483647 h 3571"/>
              <a:gd name="T50" fmla="*/ 2147483647 w 2962"/>
              <a:gd name="T51" fmla="*/ 2147483647 h 3571"/>
              <a:gd name="T52" fmla="*/ 2147483647 w 2962"/>
              <a:gd name="T53" fmla="*/ 2147483647 h 3571"/>
              <a:gd name="T54" fmla="*/ 2147483647 w 2962"/>
              <a:gd name="T55" fmla="*/ 2147483647 h 3571"/>
              <a:gd name="T56" fmla="*/ 2147483647 w 2962"/>
              <a:gd name="T57" fmla="*/ 2147483647 h 3571"/>
              <a:gd name="T58" fmla="*/ 2147483647 w 2962"/>
              <a:gd name="T59" fmla="*/ 2147483647 h 3571"/>
              <a:gd name="T60" fmla="*/ 2147483647 w 2962"/>
              <a:gd name="T61" fmla="*/ 2147483647 h 3571"/>
              <a:gd name="T62" fmla="*/ 2147483647 w 2962"/>
              <a:gd name="T63" fmla="*/ 2147483647 h 3571"/>
              <a:gd name="T64" fmla="*/ 2147483647 w 2962"/>
              <a:gd name="T65" fmla="*/ 2147483647 h 3571"/>
              <a:gd name="T66" fmla="*/ 2147483647 w 2962"/>
              <a:gd name="T67" fmla="*/ 2147483647 h 3571"/>
              <a:gd name="T68" fmla="*/ 2147483647 w 2962"/>
              <a:gd name="T69" fmla="*/ 2147483647 h 3571"/>
              <a:gd name="T70" fmla="*/ 2147483647 w 2962"/>
              <a:gd name="T71" fmla="*/ 2147483647 h 3571"/>
              <a:gd name="T72" fmla="*/ 2147483647 w 2962"/>
              <a:gd name="T73" fmla="*/ 2147483647 h 3571"/>
              <a:gd name="T74" fmla="*/ 2147483647 w 2962"/>
              <a:gd name="T75" fmla="*/ 2147483647 h 35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962"/>
              <a:gd name="T115" fmla="*/ 0 h 3571"/>
              <a:gd name="T116" fmla="*/ 2962 w 2962"/>
              <a:gd name="T117" fmla="*/ 3571 h 357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962" h="3571">
                <a:moveTo>
                  <a:pt x="115" y="3472"/>
                </a:moveTo>
                <a:cubicBezTo>
                  <a:pt x="165" y="3456"/>
                  <a:pt x="189" y="3453"/>
                  <a:pt x="214" y="3407"/>
                </a:cubicBezTo>
                <a:cubicBezTo>
                  <a:pt x="208" y="3336"/>
                  <a:pt x="214" y="3262"/>
                  <a:pt x="197" y="3193"/>
                </a:cubicBezTo>
                <a:cubicBezTo>
                  <a:pt x="191" y="3170"/>
                  <a:pt x="161" y="3162"/>
                  <a:pt x="148" y="3143"/>
                </a:cubicBezTo>
                <a:cubicBezTo>
                  <a:pt x="137" y="3127"/>
                  <a:pt x="127" y="3110"/>
                  <a:pt x="115" y="3094"/>
                </a:cubicBezTo>
                <a:cubicBezTo>
                  <a:pt x="110" y="3088"/>
                  <a:pt x="104" y="3083"/>
                  <a:pt x="99" y="3077"/>
                </a:cubicBezTo>
                <a:cubicBezTo>
                  <a:pt x="111" y="2966"/>
                  <a:pt x="114" y="2935"/>
                  <a:pt x="148" y="2847"/>
                </a:cubicBezTo>
                <a:cubicBezTo>
                  <a:pt x="154" y="2831"/>
                  <a:pt x="154" y="2812"/>
                  <a:pt x="164" y="2798"/>
                </a:cubicBezTo>
                <a:cubicBezTo>
                  <a:pt x="177" y="2778"/>
                  <a:pt x="214" y="2748"/>
                  <a:pt x="214" y="2748"/>
                </a:cubicBezTo>
                <a:cubicBezTo>
                  <a:pt x="203" y="2676"/>
                  <a:pt x="203" y="2614"/>
                  <a:pt x="164" y="2551"/>
                </a:cubicBezTo>
                <a:cubicBezTo>
                  <a:pt x="152" y="2531"/>
                  <a:pt x="115" y="2501"/>
                  <a:pt x="115" y="2501"/>
                </a:cubicBezTo>
                <a:cubicBezTo>
                  <a:pt x="110" y="2490"/>
                  <a:pt x="107" y="2478"/>
                  <a:pt x="99" y="2468"/>
                </a:cubicBezTo>
                <a:cubicBezTo>
                  <a:pt x="84" y="2450"/>
                  <a:pt x="49" y="2419"/>
                  <a:pt x="49" y="2419"/>
                </a:cubicBezTo>
                <a:cubicBezTo>
                  <a:pt x="38" y="2375"/>
                  <a:pt x="21" y="2332"/>
                  <a:pt x="16" y="2287"/>
                </a:cubicBezTo>
                <a:cubicBezTo>
                  <a:pt x="15" y="2279"/>
                  <a:pt x="29" y="2278"/>
                  <a:pt x="33" y="2271"/>
                </a:cubicBezTo>
                <a:cubicBezTo>
                  <a:pt x="41" y="2256"/>
                  <a:pt x="45" y="2239"/>
                  <a:pt x="49" y="2222"/>
                </a:cubicBezTo>
                <a:cubicBezTo>
                  <a:pt x="77" y="2109"/>
                  <a:pt x="45" y="2170"/>
                  <a:pt x="99" y="2090"/>
                </a:cubicBezTo>
                <a:cubicBezTo>
                  <a:pt x="104" y="2074"/>
                  <a:pt x="107" y="2056"/>
                  <a:pt x="115" y="2041"/>
                </a:cubicBezTo>
                <a:cubicBezTo>
                  <a:pt x="119" y="2034"/>
                  <a:pt x="132" y="2032"/>
                  <a:pt x="132" y="2024"/>
                </a:cubicBezTo>
                <a:cubicBezTo>
                  <a:pt x="118" y="1769"/>
                  <a:pt x="89" y="1723"/>
                  <a:pt x="0" y="1514"/>
                </a:cubicBezTo>
                <a:cubicBezTo>
                  <a:pt x="35" y="1441"/>
                  <a:pt x="40" y="1360"/>
                  <a:pt x="66" y="1284"/>
                </a:cubicBezTo>
                <a:cubicBezTo>
                  <a:pt x="71" y="1251"/>
                  <a:pt x="72" y="1217"/>
                  <a:pt x="82" y="1185"/>
                </a:cubicBezTo>
                <a:cubicBezTo>
                  <a:pt x="94" y="1150"/>
                  <a:pt x="120" y="1121"/>
                  <a:pt x="132" y="1086"/>
                </a:cubicBezTo>
                <a:cubicBezTo>
                  <a:pt x="113" y="956"/>
                  <a:pt x="81" y="844"/>
                  <a:pt x="33" y="724"/>
                </a:cubicBezTo>
                <a:cubicBezTo>
                  <a:pt x="55" y="632"/>
                  <a:pt x="59" y="530"/>
                  <a:pt x="132" y="461"/>
                </a:cubicBezTo>
                <a:cubicBezTo>
                  <a:pt x="145" y="357"/>
                  <a:pt x="145" y="299"/>
                  <a:pt x="197" y="214"/>
                </a:cubicBezTo>
                <a:cubicBezTo>
                  <a:pt x="203" y="203"/>
                  <a:pt x="202" y="185"/>
                  <a:pt x="214" y="181"/>
                </a:cubicBezTo>
                <a:cubicBezTo>
                  <a:pt x="250" y="167"/>
                  <a:pt x="291" y="170"/>
                  <a:pt x="329" y="164"/>
                </a:cubicBezTo>
                <a:cubicBezTo>
                  <a:pt x="403" y="116"/>
                  <a:pt x="491" y="106"/>
                  <a:pt x="576" y="82"/>
                </a:cubicBezTo>
                <a:cubicBezTo>
                  <a:pt x="693" y="123"/>
                  <a:pt x="832" y="121"/>
                  <a:pt x="954" y="132"/>
                </a:cubicBezTo>
                <a:cubicBezTo>
                  <a:pt x="1052" y="156"/>
                  <a:pt x="1152" y="164"/>
                  <a:pt x="1251" y="181"/>
                </a:cubicBezTo>
                <a:cubicBezTo>
                  <a:pt x="1322" y="175"/>
                  <a:pt x="1394" y="176"/>
                  <a:pt x="1465" y="164"/>
                </a:cubicBezTo>
                <a:cubicBezTo>
                  <a:pt x="1603" y="141"/>
                  <a:pt x="1722" y="85"/>
                  <a:pt x="1860" y="66"/>
                </a:cubicBezTo>
                <a:cubicBezTo>
                  <a:pt x="1887" y="71"/>
                  <a:pt x="1914" y="85"/>
                  <a:pt x="1942" y="82"/>
                </a:cubicBezTo>
                <a:cubicBezTo>
                  <a:pt x="1966" y="79"/>
                  <a:pt x="1984" y="56"/>
                  <a:pt x="2008" y="49"/>
                </a:cubicBezTo>
                <a:cubicBezTo>
                  <a:pt x="2083" y="27"/>
                  <a:pt x="2162" y="19"/>
                  <a:pt x="2238" y="0"/>
                </a:cubicBezTo>
                <a:cubicBezTo>
                  <a:pt x="2254" y="5"/>
                  <a:pt x="2273" y="6"/>
                  <a:pt x="2287" y="16"/>
                </a:cubicBezTo>
                <a:cubicBezTo>
                  <a:pt x="2307" y="29"/>
                  <a:pt x="2337" y="66"/>
                  <a:pt x="2337" y="66"/>
                </a:cubicBezTo>
                <a:cubicBezTo>
                  <a:pt x="2372" y="139"/>
                  <a:pt x="2332" y="74"/>
                  <a:pt x="2452" y="148"/>
                </a:cubicBezTo>
                <a:cubicBezTo>
                  <a:pt x="2555" y="212"/>
                  <a:pt x="2369" y="162"/>
                  <a:pt x="2584" y="197"/>
                </a:cubicBezTo>
                <a:cubicBezTo>
                  <a:pt x="2672" y="228"/>
                  <a:pt x="2752" y="228"/>
                  <a:pt x="2831" y="280"/>
                </a:cubicBezTo>
                <a:cubicBezTo>
                  <a:pt x="2836" y="296"/>
                  <a:pt x="2837" y="315"/>
                  <a:pt x="2847" y="329"/>
                </a:cubicBezTo>
                <a:cubicBezTo>
                  <a:pt x="2854" y="339"/>
                  <a:pt x="2873" y="336"/>
                  <a:pt x="2880" y="346"/>
                </a:cubicBezTo>
                <a:cubicBezTo>
                  <a:pt x="2890" y="360"/>
                  <a:pt x="2891" y="379"/>
                  <a:pt x="2896" y="395"/>
                </a:cubicBezTo>
                <a:cubicBezTo>
                  <a:pt x="2891" y="444"/>
                  <a:pt x="2887" y="494"/>
                  <a:pt x="2880" y="543"/>
                </a:cubicBezTo>
                <a:cubicBezTo>
                  <a:pt x="2876" y="576"/>
                  <a:pt x="2861" y="609"/>
                  <a:pt x="2863" y="642"/>
                </a:cubicBezTo>
                <a:cubicBezTo>
                  <a:pt x="2869" y="748"/>
                  <a:pt x="2917" y="853"/>
                  <a:pt x="2946" y="954"/>
                </a:cubicBezTo>
                <a:cubicBezTo>
                  <a:pt x="2951" y="993"/>
                  <a:pt x="2962" y="1031"/>
                  <a:pt x="2962" y="1070"/>
                </a:cubicBezTo>
                <a:cubicBezTo>
                  <a:pt x="2962" y="1087"/>
                  <a:pt x="2949" y="1102"/>
                  <a:pt x="2946" y="1119"/>
                </a:cubicBezTo>
                <a:cubicBezTo>
                  <a:pt x="2938" y="1163"/>
                  <a:pt x="2936" y="1207"/>
                  <a:pt x="2929" y="1251"/>
                </a:cubicBezTo>
                <a:cubicBezTo>
                  <a:pt x="2925" y="1273"/>
                  <a:pt x="2918" y="1294"/>
                  <a:pt x="2913" y="1316"/>
                </a:cubicBezTo>
                <a:cubicBezTo>
                  <a:pt x="2896" y="1394"/>
                  <a:pt x="2889" y="1472"/>
                  <a:pt x="2863" y="1547"/>
                </a:cubicBezTo>
                <a:cubicBezTo>
                  <a:pt x="2849" y="1636"/>
                  <a:pt x="2837" y="1683"/>
                  <a:pt x="2798" y="1761"/>
                </a:cubicBezTo>
                <a:cubicBezTo>
                  <a:pt x="2779" y="1870"/>
                  <a:pt x="2745" y="2004"/>
                  <a:pt x="2831" y="2090"/>
                </a:cubicBezTo>
                <a:cubicBezTo>
                  <a:pt x="2836" y="2106"/>
                  <a:pt x="2839" y="2124"/>
                  <a:pt x="2847" y="2139"/>
                </a:cubicBezTo>
                <a:cubicBezTo>
                  <a:pt x="2856" y="2157"/>
                  <a:pt x="2872" y="2171"/>
                  <a:pt x="2880" y="2189"/>
                </a:cubicBezTo>
                <a:cubicBezTo>
                  <a:pt x="2900" y="2237"/>
                  <a:pt x="2910" y="2289"/>
                  <a:pt x="2929" y="2337"/>
                </a:cubicBezTo>
                <a:cubicBezTo>
                  <a:pt x="2910" y="2462"/>
                  <a:pt x="2886" y="2576"/>
                  <a:pt x="2863" y="2699"/>
                </a:cubicBezTo>
                <a:cubicBezTo>
                  <a:pt x="2851" y="2764"/>
                  <a:pt x="2831" y="2896"/>
                  <a:pt x="2831" y="2896"/>
                </a:cubicBezTo>
                <a:cubicBezTo>
                  <a:pt x="2836" y="2963"/>
                  <a:pt x="2871" y="3114"/>
                  <a:pt x="2847" y="3193"/>
                </a:cubicBezTo>
                <a:cubicBezTo>
                  <a:pt x="2837" y="3226"/>
                  <a:pt x="2843" y="3272"/>
                  <a:pt x="2814" y="3291"/>
                </a:cubicBezTo>
                <a:cubicBezTo>
                  <a:pt x="2740" y="3341"/>
                  <a:pt x="2750" y="3340"/>
                  <a:pt x="2649" y="3374"/>
                </a:cubicBezTo>
                <a:cubicBezTo>
                  <a:pt x="2372" y="3333"/>
                  <a:pt x="2717" y="3374"/>
                  <a:pt x="2386" y="3374"/>
                </a:cubicBezTo>
                <a:cubicBezTo>
                  <a:pt x="2298" y="3374"/>
                  <a:pt x="2211" y="3350"/>
                  <a:pt x="2123" y="3341"/>
                </a:cubicBezTo>
                <a:cubicBezTo>
                  <a:pt x="2041" y="3359"/>
                  <a:pt x="1957" y="3368"/>
                  <a:pt x="1876" y="3390"/>
                </a:cubicBezTo>
                <a:cubicBezTo>
                  <a:pt x="1831" y="3402"/>
                  <a:pt x="1789" y="3425"/>
                  <a:pt x="1744" y="3439"/>
                </a:cubicBezTo>
                <a:cubicBezTo>
                  <a:pt x="1697" y="3536"/>
                  <a:pt x="1537" y="3528"/>
                  <a:pt x="1448" y="3538"/>
                </a:cubicBezTo>
                <a:cubicBezTo>
                  <a:pt x="1410" y="3549"/>
                  <a:pt x="1373" y="3571"/>
                  <a:pt x="1333" y="3571"/>
                </a:cubicBezTo>
                <a:cubicBezTo>
                  <a:pt x="1228" y="3571"/>
                  <a:pt x="1093" y="3529"/>
                  <a:pt x="987" y="3505"/>
                </a:cubicBezTo>
                <a:cubicBezTo>
                  <a:pt x="960" y="3499"/>
                  <a:pt x="932" y="3497"/>
                  <a:pt x="905" y="3489"/>
                </a:cubicBezTo>
                <a:cubicBezTo>
                  <a:pt x="855" y="3475"/>
                  <a:pt x="757" y="3439"/>
                  <a:pt x="757" y="3439"/>
                </a:cubicBezTo>
                <a:cubicBezTo>
                  <a:pt x="708" y="3445"/>
                  <a:pt x="658" y="3448"/>
                  <a:pt x="609" y="3456"/>
                </a:cubicBezTo>
                <a:cubicBezTo>
                  <a:pt x="426" y="3487"/>
                  <a:pt x="515" y="3507"/>
                  <a:pt x="411" y="3472"/>
                </a:cubicBezTo>
                <a:cubicBezTo>
                  <a:pt x="345" y="3478"/>
                  <a:pt x="280" y="3489"/>
                  <a:pt x="214" y="3489"/>
                </a:cubicBezTo>
                <a:cubicBezTo>
                  <a:pt x="206" y="3489"/>
                  <a:pt x="205" y="3475"/>
                  <a:pt x="197" y="3472"/>
                </a:cubicBezTo>
                <a:cubicBezTo>
                  <a:pt x="187" y="3468"/>
                  <a:pt x="175" y="3472"/>
                  <a:pt x="164" y="3472"/>
                </a:cubicBezTo>
                <a:lnTo>
                  <a:pt x="196" y="3423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Crossing a Desert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876800" y="1295400"/>
            <a:ext cx="3629025" cy="4060825"/>
            <a:chOff x="3072" y="816"/>
            <a:chExt cx="2286" cy="2558"/>
          </a:xfrm>
        </p:grpSpPr>
        <p:pic>
          <p:nvPicPr>
            <p:cNvPr id="74765" name="Picture 5" descr="j0134925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832"/>
              <a:ext cx="6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6" name="Picture 8" descr="AN01625_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544"/>
              <a:ext cx="523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7" name="Picture 13" descr="TR00255A[1]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816"/>
              <a:ext cx="894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2400" y="2514600"/>
            <a:ext cx="1390650" cy="2165350"/>
            <a:chOff x="96" y="1584"/>
            <a:chExt cx="876" cy="1364"/>
          </a:xfrm>
        </p:grpSpPr>
        <p:pic>
          <p:nvPicPr>
            <p:cNvPr id="74763" name="Picture 17" descr="IN00386_[1]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584"/>
              <a:ext cx="876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4" name="Text Box 19"/>
            <p:cNvSpPr txBox="1">
              <a:spLocks noChangeArrowheads="1"/>
            </p:cNvSpPr>
            <p:nvPr/>
          </p:nvSpPr>
          <p:spPr bwMode="auto">
            <a:xfrm>
              <a:off x="182" y="2430"/>
              <a:ext cx="62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Comic Sans MS" charset="0"/>
                </a:rPr>
                <a:t>Gas</a:t>
              </a:r>
            </a:p>
            <a:p>
              <a:r>
                <a:rPr lang="en-US" sz="2400">
                  <a:latin typeface="Comic Sans MS" charset="0"/>
                </a:rPr>
                <a:t>depot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438400" y="2667000"/>
            <a:ext cx="1752600" cy="1647825"/>
            <a:chOff x="1536" y="1680"/>
            <a:chExt cx="1104" cy="1038"/>
          </a:xfrm>
        </p:grpSpPr>
        <p:pic>
          <p:nvPicPr>
            <p:cNvPr id="74761" name="Picture 4" descr="j0318262[1]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36" y="1680"/>
              <a:ext cx="1104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762" name="Text Box 20"/>
            <p:cNvSpPr txBox="1">
              <a:spLocks noChangeArrowheads="1"/>
            </p:cNvSpPr>
            <p:nvPr/>
          </p:nvSpPr>
          <p:spPr bwMode="auto">
            <a:xfrm>
              <a:off x="1814" y="2430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Comic Sans MS" charset="0"/>
                </a:rPr>
                <a:t>truck</a:t>
              </a:r>
            </a:p>
          </p:txBody>
        </p:sp>
      </p:grp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81000" y="5694363"/>
            <a:ext cx="8318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600">
                <a:latin typeface="Comic Sans MS" charset="0"/>
              </a:rPr>
              <a:t>How big a desert can the truck cross?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pic>
        <p:nvPicPr>
          <p:cNvPr id="75779" name="Picture 4" descr="j031826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8400" y="2667000"/>
            <a:ext cx="175260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828800" y="2362200"/>
            <a:ext cx="24384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81" name="Freeform 2"/>
          <p:cNvSpPr>
            <a:spLocks/>
          </p:cNvSpPr>
          <p:nvPr/>
        </p:nvSpPr>
        <p:spPr bwMode="auto">
          <a:xfrm>
            <a:off x="4337050" y="966788"/>
            <a:ext cx="4702175" cy="4824412"/>
          </a:xfrm>
          <a:custGeom>
            <a:avLst/>
            <a:gdLst>
              <a:gd name="T0" fmla="*/ 2147483647 w 2962"/>
              <a:gd name="T1" fmla="*/ 2147483647 h 3571"/>
              <a:gd name="T2" fmla="*/ 2147483647 w 2962"/>
              <a:gd name="T3" fmla="*/ 2147483647 h 3571"/>
              <a:gd name="T4" fmla="*/ 2147483647 w 2962"/>
              <a:gd name="T5" fmla="*/ 2147483647 h 3571"/>
              <a:gd name="T6" fmla="*/ 2147483647 w 2962"/>
              <a:gd name="T7" fmla="*/ 2147483647 h 3571"/>
              <a:gd name="T8" fmla="*/ 2147483647 w 2962"/>
              <a:gd name="T9" fmla="*/ 2147483647 h 3571"/>
              <a:gd name="T10" fmla="*/ 2147483647 w 2962"/>
              <a:gd name="T11" fmla="*/ 2147483647 h 3571"/>
              <a:gd name="T12" fmla="*/ 2147483647 w 2962"/>
              <a:gd name="T13" fmla="*/ 2147483647 h 3571"/>
              <a:gd name="T14" fmla="*/ 2147483647 w 2962"/>
              <a:gd name="T15" fmla="*/ 2147483647 h 3571"/>
              <a:gd name="T16" fmla="*/ 2147483647 w 2962"/>
              <a:gd name="T17" fmla="*/ 2147483647 h 3571"/>
              <a:gd name="T18" fmla="*/ 0 w 2962"/>
              <a:gd name="T19" fmla="*/ 2147483647 h 3571"/>
              <a:gd name="T20" fmla="*/ 2147483647 w 2962"/>
              <a:gd name="T21" fmla="*/ 2147483647 h 3571"/>
              <a:gd name="T22" fmla="*/ 2147483647 w 2962"/>
              <a:gd name="T23" fmla="*/ 2147483647 h 3571"/>
              <a:gd name="T24" fmla="*/ 2147483647 w 2962"/>
              <a:gd name="T25" fmla="*/ 2147483647 h 3571"/>
              <a:gd name="T26" fmla="*/ 2147483647 w 2962"/>
              <a:gd name="T27" fmla="*/ 2147483647 h 3571"/>
              <a:gd name="T28" fmla="*/ 2147483647 w 2962"/>
              <a:gd name="T29" fmla="*/ 2147483647 h 3571"/>
              <a:gd name="T30" fmla="*/ 2147483647 w 2962"/>
              <a:gd name="T31" fmla="*/ 2147483647 h 3571"/>
              <a:gd name="T32" fmla="*/ 2147483647 w 2962"/>
              <a:gd name="T33" fmla="*/ 2147483647 h 3571"/>
              <a:gd name="T34" fmla="*/ 2147483647 w 2962"/>
              <a:gd name="T35" fmla="*/ 0 h 3571"/>
              <a:gd name="T36" fmla="*/ 2147483647 w 2962"/>
              <a:gd name="T37" fmla="*/ 2147483647 h 3571"/>
              <a:gd name="T38" fmla="*/ 2147483647 w 2962"/>
              <a:gd name="T39" fmla="*/ 2147483647 h 3571"/>
              <a:gd name="T40" fmla="*/ 2147483647 w 2962"/>
              <a:gd name="T41" fmla="*/ 2147483647 h 3571"/>
              <a:gd name="T42" fmla="*/ 2147483647 w 2962"/>
              <a:gd name="T43" fmla="*/ 2147483647 h 3571"/>
              <a:gd name="T44" fmla="*/ 2147483647 w 2962"/>
              <a:gd name="T45" fmla="*/ 2147483647 h 3571"/>
              <a:gd name="T46" fmla="*/ 2147483647 w 2962"/>
              <a:gd name="T47" fmla="*/ 2147483647 h 3571"/>
              <a:gd name="T48" fmla="*/ 2147483647 w 2962"/>
              <a:gd name="T49" fmla="*/ 2147483647 h 3571"/>
              <a:gd name="T50" fmla="*/ 2147483647 w 2962"/>
              <a:gd name="T51" fmla="*/ 2147483647 h 3571"/>
              <a:gd name="T52" fmla="*/ 2147483647 w 2962"/>
              <a:gd name="T53" fmla="*/ 2147483647 h 3571"/>
              <a:gd name="T54" fmla="*/ 2147483647 w 2962"/>
              <a:gd name="T55" fmla="*/ 2147483647 h 3571"/>
              <a:gd name="T56" fmla="*/ 2147483647 w 2962"/>
              <a:gd name="T57" fmla="*/ 2147483647 h 3571"/>
              <a:gd name="T58" fmla="*/ 2147483647 w 2962"/>
              <a:gd name="T59" fmla="*/ 2147483647 h 3571"/>
              <a:gd name="T60" fmla="*/ 2147483647 w 2962"/>
              <a:gd name="T61" fmla="*/ 2147483647 h 3571"/>
              <a:gd name="T62" fmla="*/ 2147483647 w 2962"/>
              <a:gd name="T63" fmla="*/ 2147483647 h 3571"/>
              <a:gd name="T64" fmla="*/ 2147483647 w 2962"/>
              <a:gd name="T65" fmla="*/ 2147483647 h 3571"/>
              <a:gd name="T66" fmla="*/ 2147483647 w 2962"/>
              <a:gd name="T67" fmla="*/ 2147483647 h 3571"/>
              <a:gd name="T68" fmla="*/ 2147483647 w 2962"/>
              <a:gd name="T69" fmla="*/ 2147483647 h 3571"/>
              <a:gd name="T70" fmla="*/ 2147483647 w 2962"/>
              <a:gd name="T71" fmla="*/ 2147483647 h 3571"/>
              <a:gd name="T72" fmla="*/ 2147483647 w 2962"/>
              <a:gd name="T73" fmla="*/ 2147483647 h 3571"/>
              <a:gd name="T74" fmla="*/ 2147483647 w 2962"/>
              <a:gd name="T75" fmla="*/ 2147483647 h 35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962"/>
              <a:gd name="T115" fmla="*/ 0 h 3571"/>
              <a:gd name="T116" fmla="*/ 2962 w 2962"/>
              <a:gd name="T117" fmla="*/ 3571 h 357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962" h="3571">
                <a:moveTo>
                  <a:pt x="115" y="3472"/>
                </a:moveTo>
                <a:cubicBezTo>
                  <a:pt x="165" y="3456"/>
                  <a:pt x="189" y="3453"/>
                  <a:pt x="214" y="3407"/>
                </a:cubicBezTo>
                <a:cubicBezTo>
                  <a:pt x="208" y="3336"/>
                  <a:pt x="214" y="3262"/>
                  <a:pt x="197" y="3193"/>
                </a:cubicBezTo>
                <a:cubicBezTo>
                  <a:pt x="191" y="3170"/>
                  <a:pt x="161" y="3162"/>
                  <a:pt x="148" y="3143"/>
                </a:cubicBezTo>
                <a:cubicBezTo>
                  <a:pt x="137" y="3127"/>
                  <a:pt x="127" y="3110"/>
                  <a:pt x="115" y="3094"/>
                </a:cubicBezTo>
                <a:cubicBezTo>
                  <a:pt x="110" y="3088"/>
                  <a:pt x="104" y="3083"/>
                  <a:pt x="99" y="3077"/>
                </a:cubicBezTo>
                <a:cubicBezTo>
                  <a:pt x="111" y="2966"/>
                  <a:pt x="114" y="2935"/>
                  <a:pt x="148" y="2847"/>
                </a:cubicBezTo>
                <a:cubicBezTo>
                  <a:pt x="154" y="2831"/>
                  <a:pt x="154" y="2812"/>
                  <a:pt x="164" y="2798"/>
                </a:cubicBezTo>
                <a:cubicBezTo>
                  <a:pt x="177" y="2778"/>
                  <a:pt x="214" y="2748"/>
                  <a:pt x="214" y="2748"/>
                </a:cubicBezTo>
                <a:cubicBezTo>
                  <a:pt x="203" y="2676"/>
                  <a:pt x="203" y="2614"/>
                  <a:pt x="164" y="2551"/>
                </a:cubicBezTo>
                <a:cubicBezTo>
                  <a:pt x="152" y="2531"/>
                  <a:pt x="115" y="2501"/>
                  <a:pt x="115" y="2501"/>
                </a:cubicBezTo>
                <a:cubicBezTo>
                  <a:pt x="110" y="2490"/>
                  <a:pt x="107" y="2478"/>
                  <a:pt x="99" y="2468"/>
                </a:cubicBezTo>
                <a:cubicBezTo>
                  <a:pt x="84" y="2450"/>
                  <a:pt x="49" y="2419"/>
                  <a:pt x="49" y="2419"/>
                </a:cubicBezTo>
                <a:cubicBezTo>
                  <a:pt x="38" y="2375"/>
                  <a:pt x="21" y="2332"/>
                  <a:pt x="16" y="2287"/>
                </a:cubicBezTo>
                <a:cubicBezTo>
                  <a:pt x="15" y="2279"/>
                  <a:pt x="29" y="2278"/>
                  <a:pt x="33" y="2271"/>
                </a:cubicBezTo>
                <a:cubicBezTo>
                  <a:pt x="41" y="2256"/>
                  <a:pt x="45" y="2239"/>
                  <a:pt x="49" y="2222"/>
                </a:cubicBezTo>
                <a:cubicBezTo>
                  <a:pt x="77" y="2109"/>
                  <a:pt x="45" y="2170"/>
                  <a:pt x="99" y="2090"/>
                </a:cubicBezTo>
                <a:cubicBezTo>
                  <a:pt x="104" y="2074"/>
                  <a:pt x="107" y="2056"/>
                  <a:pt x="115" y="2041"/>
                </a:cubicBezTo>
                <a:cubicBezTo>
                  <a:pt x="119" y="2034"/>
                  <a:pt x="132" y="2032"/>
                  <a:pt x="132" y="2024"/>
                </a:cubicBezTo>
                <a:cubicBezTo>
                  <a:pt x="118" y="1769"/>
                  <a:pt x="89" y="1723"/>
                  <a:pt x="0" y="1514"/>
                </a:cubicBezTo>
                <a:cubicBezTo>
                  <a:pt x="35" y="1441"/>
                  <a:pt x="40" y="1360"/>
                  <a:pt x="66" y="1284"/>
                </a:cubicBezTo>
                <a:cubicBezTo>
                  <a:pt x="71" y="1251"/>
                  <a:pt x="72" y="1217"/>
                  <a:pt x="82" y="1185"/>
                </a:cubicBezTo>
                <a:cubicBezTo>
                  <a:pt x="94" y="1150"/>
                  <a:pt x="120" y="1121"/>
                  <a:pt x="132" y="1086"/>
                </a:cubicBezTo>
                <a:cubicBezTo>
                  <a:pt x="113" y="956"/>
                  <a:pt x="81" y="844"/>
                  <a:pt x="33" y="724"/>
                </a:cubicBezTo>
                <a:cubicBezTo>
                  <a:pt x="55" y="632"/>
                  <a:pt x="59" y="530"/>
                  <a:pt x="132" y="461"/>
                </a:cubicBezTo>
                <a:cubicBezTo>
                  <a:pt x="145" y="357"/>
                  <a:pt x="145" y="299"/>
                  <a:pt x="197" y="214"/>
                </a:cubicBezTo>
                <a:cubicBezTo>
                  <a:pt x="203" y="203"/>
                  <a:pt x="202" y="185"/>
                  <a:pt x="214" y="181"/>
                </a:cubicBezTo>
                <a:cubicBezTo>
                  <a:pt x="250" y="167"/>
                  <a:pt x="291" y="170"/>
                  <a:pt x="329" y="164"/>
                </a:cubicBezTo>
                <a:cubicBezTo>
                  <a:pt x="403" y="116"/>
                  <a:pt x="491" y="106"/>
                  <a:pt x="576" y="82"/>
                </a:cubicBezTo>
                <a:cubicBezTo>
                  <a:pt x="693" y="123"/>
                  <a:pt x="832" y="121"/>
                  <a:pt x="954" y="132"/>
                </a:cubicBezTo>
                <a:cubicBezTo>
                  <a:pt x="1052" y="156"/>
                  <a:pt x="1152" y="164"/>
                  <a:pt x="1251" y="181"/>
                </a:cubicBezTo>
                <a:cubicBezTo>
                  <a:pt x="1322" y="175"/>
                  <a:pt x="1394" y="176"/>
                  <a:pt x="1465" y="164"/>
                </a:cubicBezTo>
                <a:cubicBezTo>
                  <a:pt x="1603" y="141"/>
                  <a:pt x="1722" y="85"/>
                  <a:pt x="1860" y="66"/>
                </a:cubicBezTo>
                <a:cubicBezTo>
                  <a:pt x="1887" y="71"/>
                  <a:pt x="1914" y="85"/>
                  <a:pt x="1942" y="82"/>
                </a:cubicBezTo>
                <a:cubicBezTo>
                  <a:pt x="1966" y="79"/>
                  <a:pt x="1984" y="56"/>
                  <a:pt x="2008" y="49"/>
                </a:cubicBezTo>
                <a:cubicBezTo>
                  <a:pt x="2083" y="27"/>
                  <a:pt x="2162" y="19"/>
                  <a:pt x="2238" y="0"/>
                </a:cubicBezTo>
                <a:cubicBezTo>
                  <a:pt x="2254" y="5"/>
                  <a:pt x="2273" y="6"/>
                  <a:pt x="2287" y="16"/>
                </a:cubicBezTo>
                <a:cubicBezTo>
                  <a:pt x="2307" y="29"/>
                  <a:pt x="2337" y="66"/>
                  <a:pt x="2337" y="66"/>
                </a:cubicBezTo>
                <a:cubicBezTo>
                  <a:pt x="2372" y="139"/>
                  <a:pt x="2332" y="74"/>
                  <a:pt x="2452" y="148"/>
                </a:cubicBezTo>
                <a:cubicBezTo>
                  <a:pt x="2555" y="212"/>
                  <a:pt x="2369" y="162"/>
                  <a:pt x="2584" y="197"/>
                </a:cubicBezTo>
                <a:cubicBezTo>
                  <a:pt x="2672" y="228"/>
                  <a:pt x="2752" y="228"/>
                  <a:pt x="2831" y="280"/>
                </a:cubicBezTo>
                <a:cubicBezTo>
                  <a:pt x="2836" y="296"/>
                  <a:pt x="2837" y="315"/>
                  <a:pt x="2847" y="329"/>
                </a:cubicBezTo>
                <a:cubicBezTo>
                  <a:pt x="2854" y="339"/>
                  <a:pt x="2873" y="336"/>
                  <a:pt x="2880" y="346"/>
                </a:cubicBezTo>
                <a:cubicBezTo>
                  <a:pt x="2890" y="360"/>
                  <a:pt x="2891" y="379"/>
                  <a:pt x="2896" y="395"/>
                </a:cubicBezTo>
                <a:cubicBezTo>
                  <a:pt x="2891" y="444"/>
                  <a:pt x="2887" y="494"/>
                  <a:pt x="2880" y="543"/>
                </a:cubicBezTo>
                <a:cubicBezTo>
                  <a:pt x="2876" y="576"/>
                  <a:pt x="2861" y="609"/>
                  <a:pt x="2863" y="642"/>
                </a:cubicBezTo>
                <a:cubicBezTo>
                  <a:pt x="2869" y="748"/>
                  <a:pt x="2917" y="853"/>
                  <a:pt x="2946" y="954"/>
                </a:cubicBezTo>
                <a:cubicBezTo>
                  <a:pt x="2951" y="993"/>
                  <a:pt x="2962" y="1031"/>
                  <a:pt x="2962" y="1070"/>
                </a:cubicBezTo>
                <a:cubicBezTo>
                  <a:pt x="2962" y="1087"/>
                  <a:pt x="2949" y="1102"/>
                  <a:pt x="2946" y="1119"/>
                </a:cubicBezTo>
                <a:cubicBezTo>
                  <a:pt x="2938" y="1163"/>
                  <a:pt x="2936" y="1207"/>
                  <a:pt x="2929" y="1251"/>
                </a:cubicBezTo>
                <a:cubicBezTo>
                  <a:pt x="2925" y="1273"/>
                  <a:pt x="2918" y="1294"/>
                  <a:pt x="2913" y="1316"/>
                </a:cubicBezTo>
                <a:cubicBezTo>
                  <a:pt x="2896" y="1394"/>
                  <a:pt x="2889" y="1472"/>
                  <a:pt x="2863" y="1547"/>
                </a:cubicBezTo>
                <a:cubicBezTo>
                  <a:pt x="2849" y="1636"/>
                  <a:pt x="2837" y="1683"/>
                  <a:pt x="2798" y="1761"/>
                </a:cubicBezTo>
                <a:cubicBezTo>
                  <a:pt x="2779" y="1870"/>
                  <a:pt x="2745" y="2004"/>
                  <a:pt x="2831" y="2090"/>
                </a:cubicBezTo>
                <a:cubicBezTo>
                  <a:pt x="2836" y="2106"/>
                  <a:pt x="2839" y="2124"/>
                  <a:pt x="2847" y="2139"/>
                </a:cubicBezTo>
                <a:cubicBezTo>
                  <a:pt x="2856" y="2157"/>
                  <a:pt x="2872" y="2171"/>
                  <a:pt x="2880" y="2189"/>
                </a:cubicBezTo>
                <a:cubicBezTo>
                  <a:pt x="2900" y="2237"/>
                  <a:pt x="2910" y="2289"/>
                  <a:pt x="2929" y="2337"/>
                </a:cubicBezTo>
                <a:cubicBezTo>
                  <a:pt x="2910" y="2462"/>
                  <a:pt x="2886" y="2576"/>
                  <a:pt x="2863" y="2699"/>
                </a:cubicBezTo>
                <a:cubicBezTo>
                  <a:pt x="2851" y="2764"/>
                  <a:pt x="2831" y="2896"/>
                  <a:pt x="2831" y="2896"/>
                </a:cubicBezTo>
                <a:cubicBezTo>
                  <a:pt x="2836" y="2963"/>
                  <a:pt x="2871" y="3114"/>
                  <a:pt x="2847" y="3193"/>
                </a:cubicBezTo>
                <a:cubicBezTo>
                  <a:pt x="2837" y="3226"/>
                  <a:pt x="2843" y="3272"/>
                  <a:pt x="2814" y="3291"/>
                </a:cubicBezTo>
                <a:cubicBezTo>
                  <a:pt x="2740" y="3341"/>
                  <a:pt x="2750" y="3340"/>
                  <a:pt x="2649" y="3374"/>
                </a:cubicBezTo>
                <a:cubicBezTo>
                  <a:pt x="2372" y="3333"/>
                  <a:pt x="2717" y="3374"/>
                  <a:pt x="2386" y="3374"/>
                </a:cubicBezTo>
                <a:cubicBezTo>
                  <a:pt x="2298" y="3374"/>
                  <a:pt x="2211" y="3350"/>
                  <a:pt x="2123" y="3341"/>
                </a:cubicBezTo>
                <a:cubicBezTo>
                  <a:pt x="2041" y="3359"/>
                  <a:pt x="1957" y="3368"/>
                  <a:pt x="1876" y="3390"/>
                </a:cubicBezTo>
                <a:cubicBezTo>
                  <a:pt x="1831" y="3402"/>
                  <a:pt x="1789" y="3425"/>
                  <a:pt x="1744" y="3439"/>
                </a:cubicBezTo>
                <a:cubicBezTo>
                  <a:pt x="1697" y="3536"/>
                  <a:pt x="1537" y="3528"/>
                  <a:pt x="1448" y="3538"/>
                </a:cubicBezTo>
                <a:cubicBezTo>
                  <a:pt x="1410" y="3549"/>
                  <a:pt x="1373" y="3571"/>
                  <a:pt x="1333" y="3571"/>
                </a:cubicBezTo>
                <a:cubicBezTo>
                  <a:pt x="1228" y="3571"/>
                  <a:pt x="1093" y="3529"/>
                  <a:pt x="987" y="3505"/>
                </a:cubicBezTo>
                <a:cubicBezTo>
                  <a:pt x="960" y="3499"/>
                  <a:pt x="932" y="3497"/>
                  <a:pt x="905" y="3489"/>
                </a:cubicBezTo>
                <a:cubicBezTo>
                  <a:pt x="855" y="3475"/>
                  <a:pt x="757" y="3439"/>
                  <a:pt x="757" y="3439"/>
                </a:cubicBezTo>
                <a:cubicBezTo>
                  <a:pt x="708" y="3445"/>
                  <a:pt x="658" y="3448"/>
                  <a:pt x="609" y="3456"/>
                </a:cubicBezTo>
                <a:cubicBezTo>
                  <a:pt x="426" y="3487"/>
                  <a:pt x="515" y="3507"/>
                  <a:pt x="411" y="3472"/>
                </a:cubicBezTo>
                <a:cubicBezTo>
                  <a:pt x="345" y="3478"/>
                  <a:pt x="280" y="3489"/>
                  <a:pt x="214" y="3489"/>
                </a:cubicBezTo>
                <a:cubicBezTo>
                  <a:pt x="206" y="3489"/>
                  <a:pt x="205" y="3475"/>
                  <a:pt x="197" y="3472"/>
                </a:cubicBezTo>
                <a:cubicBezTo>
                  <a:pt x="187" y="3468"/>
                  <a:pt x="175" y="3472"/>
                  <a:pt x="164" y="3472"/>
                </a:cubicBezTo>
                <a:lnTo>
                  <a:pt x="196" y="3423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title"/>
          </p:nvPr>
        </p:nvSpPr>
        <p:spPr>
          <a:xfrm>
            <a:off x="2705100" y="152400"/>
            <a:ext cx="4257675" cy="6096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1 Tank of Gas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762000" y="5722938"/>
            <a:ext cx="7575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000">
                <a:latin typeface="Comic Sans MS" charset="0"/>
              </a:rPr>
              <a:t>D</a:t>
            </a:r>
            <a:r>
              <a:rPr lang="en-US" sz="4000" baseline="-25000">
                <a:latin typeface="Comic Sans MS" charset="0"/>
              </a:rPr>
              <a:t>1</a:t>
            </a:r>
            <a:r>
              <a:rPr lang="en-US" sz="4000">
                <a:latin typeface="Comic Sans MS" charset="0"/>
              </a:rPr>
              <a:t>::= max distance on 1 tank = 1</a:t>
            </a:r>
          </a:p>
        </p:txBody>
      </p:sp>
      <p:sp>
        <p:nvSpPr>
          <p:cNvPr id="75784" name="Line 12"/>
          <p:cNvSpPr>
            <a:spLocks noChangeShapeType="1"/>
          </p:cNvSpPr>
          <p:nvPr/>
        </p:nvSpPr>
        <p:spPr bwMode="auto">
          <a:xfrm flipV="1">
            <a:off x="4495800" y="10668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5" name="Line 13"/>
          <p:cNvSpPr>
            <a:spLocks noChangeShapeType="1"/>
          </p:cNvSpPr>
          <p:nvPr/>
        </p:nvSpPr>
        <p:spPr bwMode="auto">
          <a:xfrm flipV="1">
            <a:off x="6324600" y="10668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6" name="Text Box 14"/>
          <p:cNvSpPr txBox="1">
            <a:spLocks noChangeArrowheads="1"/>
          </p:cNvSpPr>
          <p:nvPr/>
        </p:nvSpPr>
        <p:spPr bwMode="auto">
          <a:xfrm>
            <a:off x="4876800" y="1223963"/>
            <a:ext cx="103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400">
                <a:latin typeface="Comic Sans MS" charset="0"/>
              </a:rPr>
              <a:t>1 tank</a:t>
            </a:r>
          </a:p>
        </p:txBody>
      </p:sp>
      <p:sp>
        <p:nvSpPr>
          <p:cNvPr id="75787" name="Line 15"/>
          <p:cNvSpPr>
            <a:spLocks noChangeShapeType="1"/>
          </p:cNvSpPr>
          <p:nvPr/>
        </p:nvSpPr>
        <p:spPr bwMode="auto">
          <a:xfrm>
            <a:off x="5715000" y="144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8" name="Line 16"/>
          <p:cNvSpPr>
            <a:spLocks noChangeShapeType="1"/>
          </p:cNvSpPr>
          <p:nvPr/>
        </p:nvSpPr>
        <p:spPr bwMode="auto">
          <a:xfrm flipH="1">
            <a:off x="4495800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495800" y="31242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9410" name="Picture 18" descr="j0318262[1]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6400800" y="2667000"/>
            <a:ext cx="1828800" cy="1060450"/>
          </a:xfr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3" grpId="0" animBg="1"/>
      <p:bldP spid="594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261938" y="1524000"/>
            <a:ext cx="857726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7200">
                <a:solidFill>
                  <a:srgbClr val="000099"/>
                </a:solidFill>
                <a:latin typeface="Comic Sans MS" charset="0"/>
              </a:rPr>
              <a:t>D</a:t>
            </a:r>
            <a:r>
              <a:rPr lang="en-US" sz="7200" baseline="-25000">
                <a:solidFill>
                  <a:srgbClr val="000099"/>
                </a:solidFill>
                <a:latin typeface="Comic Sans MS" charset="0"/>
              </a:rPr>
              <a:t>n</a:t>
            </a:r>
            <a:r>
              <a:rPr lang="en-US" sz="7200" i="1" baseline="-25000">
                <a:latin typeface="Comic Sans MS" charset="0"/>
              </a:rPr>
              <a:t> </a:t>
            </a:r>
            <a:r>
              <a:rPr lang="en-US" sz="7200">
                <a:latin typeface="Comic Sans MS" charset="0"/>
              </a:rPr>
              <a:t>::=</a:t>
            </a:r>
          </a:p>
          <a:p>
            <a:r>
              <a:rPr lang="en-US" sz="6000">
                <a:latin typeface="Comic Sans MS" charset="0"/>
              </a:rPr>
              <a:t>  max distance into the</a:t>
            </a:r>
          </a:p>
          <a:p>
            <a:r>
              <a:rPr lang="en-US" sz="6000">
                <a:latin typeface="Comic Sans MS" charset="0"/>
              </a:rPr>
              <a:t>  desert using </a:t>
            </a:r>
            <a:r>
              <a:rPr lang="en-US" sz="6000">
                <a:solidFill>
                  <a:srgbClr val="0033CC"/>
                </a:solidFill>
                <a:latin typeface="Comic Sans MS" charset="0"/>
              </a:rPr>
              <a:t>n</a:t>
            </a:r>
            <a:r>
              <a:rPr lang="en-US" sz="6000">
                <a:latin typeface="Comic Sans MS" charset="0"/>
              </a:rPr>
              <a:t> tanks </a:t>
            </a:r>
          </a:p>
          <a:p>
            <a:r>
              <a:rPr lang="en-US" sz="6000">
                <a:latin typeface="Comic Sans MS" charset="0"/>
              </a:rPr>
              <a:t>  of gas from the depot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77827" name="Freeform 2"/>
          <p:cNvSpPr>
            <a:spLocks/>
          </p:cNvSpPr>
          <p:nvPr/>
        </p:nvSpPr>
        <p:spPr bwMode="auto">
          <a:xfrm>
            <a:off x="4495800" y="966788"/>
            <a:ext cx="4702175" cy="4824412"/>
          </a:xfrm>
          <a:custGeom>
            <a:avLst/>
            <a:gdLst>
              <a:gd name="T0" fmla="*/ 2147483647 w 2962"/>
              <a:gd name="T1" fmla="*/ 2147483647 h 3571"/>
              <a:gd name="T2" fmla="*/ 2147483647 w 2962"/>
              <a:gd name="T3" fmla="*/ 2147483647 h 3571"/>
              <a:gd name="T4" fmla="*/ 2147483647 w 2962"/>
              <a:gd name="T5" fmla="*/ 2147483647 h 3571"/>
              <a:gd name="T6" fmla="*/ 2147483647 w 2962"/>
              <a:gd name="T7" fmla="*/ 2147483647 h 3571"/>
              <a:gd name="T8" fmla="*/ 2147483647 w 2962"/>
              <a:gd name="T9" fmla="*/ 2147483647 h 3571"/>
              <a:gd name="T10" fmla="*/ 2147483647 w 2962"/>
              <a:gd name="T11" fmla="*/ 2147483647 h 3571"/>
              <a:gd name="T12" fmla="*/ 2147483647 w 2962"/>
              <a:gd name="T13" fmla="*/ 2147483647 h 3571"/>
              <a:gd name="T14" fmla="*/ 2147483647 w 2962"/>
              <a:gd name="T15" fmla="*/ 2147483647 h 3571"/>
              <a:gd name="T16" fmla="*/ 2147483647 w 2962"/>
              <a:gd name="T17" fmla="*/ 2147483647 h 3571"/>
              <a:gd name="T18" fmla="*/ 0 w 2962"/>
              <a:gd name="T19" fmla="*/ 2147483647 h 3571"/>
              <a:gd name="T20" fmla="*/ 2147483647 w 2962"/>
              <a:gd name="T21" fmla="*/ 2147483647 h 3571"/>
              <a:gd name="T22" fmla="*/ 2147483647 w 2962"/>
              <a:gd name="T23" fmla="*/ 2147483647 h 3571"/>
              <a:gd name="T24" fmla="*/ 2147483647 w 2962"/>
              <a:gd name="T25" fmla="*/ 2147483647 h 3571"/>
              <a:gd name="T26" fmla="*/ 2147483647 w 2962"/>
              <a:gd name="T27" fmla="*/ 2147483647 h 3571"/>
              <a:gd name="T28" fmla="*/ 2147483647 w 2962"/>
              <a:gd name="T29" fmla="*/ 2147483647 h 3571"/>
              <a:gd name="T30" fmla="*/ 2147483647 w 2962"/>
              <a:gd name="T31" fmla="*/ 2147483647 h 3571"/>
              <a:gd name="T32" fmla="*/ 2147483647 w 2962"/>
              <a:gd name="T33" fmla="*/ 2147483647 h 3571"/>
              <a:gd name="T34" fmla="*/ 2147483647 w 2962"/>
              <a:gd name="T35" fmla="*/ 0 h 3571"/>
              <a:gd name="T36" fmla="*/ 2147483647 w 2962"/>
              <a:gd name="T37" fmla="*/ 2147483647 h 3571"/>
              <a:gd name="T38" fmla="*/ 2147483647 w 2962"/>
              <a:gd name="T39" fmla="*/ 2147483647 h 3571"/>
              <a:gd name="T40" fmla="*/ 2147483647 w 2962"/>
              <a:gd name="T41" fmla="*/ 2147483647 h 3571"/>
              <a:gd name="T42" fmla="*/ 2147483647 w 2962"/>
              <a:gd name="T43" fmla="*/ 2147483647 h 3571"/>
              <a:gd name="T44" fmla="*/ 2147483647 w 2962"/>
              <a:gd name="T45" fmla="*/ 2147483647 h 3571"/>
              <a:gd name="T46" fmla="*/ 2147483647 w 2962"/>
              <a:gd name="T47" fmla="*/ 2147483647 h 3571"/>
              <a:gd name="T48" fmla="*/ 2147483647 w 2962"/>
              <a:gd name="T49" fmla="*/ 2147483647 h 3571"/>
              <a:gd name="T50" fmla="*/ 2147483647 w 2962"/>
              <a:gd name="T51" fmla="*/ 2147483647 h 3571"/>
              <a:gd name="T52" fmla="*/ 2147483647 w 2962"/>
              <a:gd name="T53" fmla="*/ 2147483647 h 3571"/>
              <a:gd name="T54" fmla="*/ 2147483647 w 2962"/>
              <a:gd name="T55" fmla="*/ 2147483647 h 3571"/>
              <a:gd name="T56" fmla="*/ 2147483647 w 2962"/>
              <a:gd name="T57" fmla="*/ 2147483647 h 3571"/>
              <a:gd name="T58" fmla="*/ 2147483647 w 2962"/>
              <a:gd name="T59" fmla="*/ 2147483647 h 3571"/>
              <a:gd name="T60" fmla="*/ 2147483647 w 2962"/>
              <a:gd name="T61" fmla="*/ 2147483647 h 3571"/>
              <a:gd name="T62" fmla="*/ 2147483647 w 2962"/>
              <a:gd name="T63" fmla="*/ 2147483647 h 3571"/>
              <a:gd name="T64" fmla="*/ 2147483647 w 2962"/>
              <a:gd name="T65" fmla="*/ 2147483647 h 3571"/>
              <a:gd name="T66" fmla="*/ 2147483647 w 2962"/>
              <a:gd name="T67" fmla="*/ 2147483647 h 3571"/>
              <a:gd name="T68" fmla="*/ 2147483647 w 2962"/>
              <a:gd name="T69" fmla="*/ 2147483647 h 3571"/>
              <a:gd name="T70" fmla="*/ 2147483647 w 2962"/>
              <a:gd name="T71" fmla="*/ 2147483647 h 3571"/>
              <a:gd name="T72" fmla="*/ 2147483647 w 2962"/>
              <a:gd name="T73" fmla="*/ 2147483647 h 3571"/>
              <a:gd name="T74" fmla="*/ 2147483647 w 2962"/>
              <a:gd name="T75" fmla="*/ 2147483647 h 35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962"/>
              <a:gd name="T115" fmla="*/ 0 h 3571"/>
              <a:gd name="T116" fmla="*/ 2962 w 2962"/>
              <a:gd name="T117" fmla="*/ 3571 h 357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962" h="3571">
                <a:moveTo>
                  <a:pt x="115" y="3472"/>
                </a:moveTo>
                <a:cubicBezTo>
                  <a:pt x="165" y="3456"/>
                  <a:pt x="189" y="3453"/>
                  <a:pt x="214" y="3407"/>
                </a:cubicBezTo>
                <a:cubicBezTo>
                  <a:pt x="208" y="3336"/>
                  <a:pt x="214" y="3262"/>
                  <a:pt x="197" y="3193"/>
                </a:cubicBezTo>
                <a:cubicBezTo>
                  <a:pt x="191" y="3170"/>
                  <a:pt x="161" y="3162"/>
                  <a:pt x="148" y="3143"/>
                </a:cubicBezTo>
                <a:cubicBezTo>
                  <a:pt x="137" y="3127"/>
                  <a:pt x="127" y="3110"/>
                  <a:pt x="115" y="3094"/>
                </a:cubicBezTo>
                <a:cubicBezTo>
                  <a:pt x="110" y="3088"/>
                  <a:pt x="104" y="3083"/>
                  <a:pt x="99" y="3077"/>
                </a:cubicBezTo>
                <a:cubicBezTo>
                  <a:pt x="111" y="2966"/>
                  <a:pt x="114" y="2935"/>
                  <a:pt x="148" y="2847"/>
                </a:cubicBezTo>
                <a:cubicBezTo>
                  <a:pt x="154" y="2831"/>
                  <a:pt x="154" y="2812"/>
                  <a:pt x="164" y="2798"/>
                </a:cubicBezTo>
                <a:cubicBezTo>
                  <a:pt x="177" y="2778"/>
                  <a:pt x="214" y="2748"/>
                  <a:pt x="214" y="2748"/>
                </a:cubicBezTo>
                <a:cubicBezTo>
                  <a:pt x="203" y="2676"/>
                  <a:pt x="203" y="2614"/>
                  <a:pt x="164" y="2551"/>
                </a:cubicBezTo>
                <a:cubicBezTo>
                  <a:pt x="152" y="2531"/>
                  <a:pt x="115" y="2501"/>
                  <a:pt x="115" y="2501"/>
                </a:cubicBezTo>
                <a:cubicBezTo>
                  <a:pt x="110" y="2490"/>
                  <a:pt x="107" y="2478"/>
                  <a:pt x="99" y="2468"/>
                </a:cubicBezTo>
                <a:cubicBezTo>
                  <a:pt x="84" y="2450"/>
                  <a:pt x="49" y="2419"/>
                  <a:pt x="49" y="2419"/>
                </a:cubicBezTo>
                <a:cubicBezTo>
                  <a:pt x="38" y="2375"/>
                  <a:pt x="21" y="2332"/>
                  <a:pt x="16" y="2287"/>
                </a:cubicBezTo>
                <a:cubicBezTo>
                  <a:pt x="15" y="2279"/>
                  <a:pt x="29" y="2278"/>
                  <a:pt x="33" y="2271"/>
                </a:cubicBezTo>
                <a:cubicBezTo>
                  <a:pt x="41" y="2256"/>
                  <a:pt x="45" y="2239"/>
                  <a:pt x="49" y="2222"/>
                </a:cubicBezTo>
                <a:cubicBezTo>
                  <a:pt x="77" y="2109"/>
                  <a:pt x="45" y="2170"/>
                  <a:pt x="99" y="2090"/>
                </a:cubicBezTo>
                <a:cubicBezTo>
                  <a:pt x="104" y="2074"/>
                  <a:pt x="107" y="2056"/>
                  <a:pt x="115" y="2041"/>
                </a:cubicBezTo>
                <a:cubicBezTo>
                  <a:pt x="119" y="2034"/>
                  <a:pt x="132" y="2032"/>
                  <a:pt x="132" y="2024"/>
                </a:cubicBezTo>
                <a:cubicBezTo>
                  <a:pt x="118" y="1769"/>
                  <a:pt x="89" y="1723"/>
                  <a:pt x="0" y="1514"/>
                </a:cubicBezTo>
                <a:cubicBezTo>
                  <a:pt x="35" y="1441"/>
                  <a:pt x="40" y="1360"/>
                  <a:pt x="66" y="1284"/>
                </a:cubicBezTo>
                <a:cubicBezTo>
                  <a:pt x="71" y="1251"/>
                  <a:pt x="72" y="1217"/>
                  <a:pt x="82" y="1185"/>
                </a:cubicBezTo>
                <a:cubicBezTo>
                  <a:pt x="94" y="1150"/>
                  <a:pt x="120" y="1121"/>
                  <a:pt x="132" y="1086"/>
                </a:cubicBezTo>
                <a:cubicBezTo>
                  <a:pt x="113" y="956"/>
                  <a:pt x="81" y="844"/>
                  <a:pt x="33" y="724"/>
                </a:cubicBezTo>
                <a:cubicBezTo>
                  <a:pt x="55" y="632"/>
                  <a:pt x="59" y="530"/>
                  <a:pt x="132" y="461"/>
                </a:cubicBezTo>
                <a:cubicBezTo>
                  <a:pt x="145" y="357"/>
                  <a:pt x="145" y="299"/>
                  <a:pt x="197" y="214"/>
                </a:cubicBezTo>
                <a:cubicBezTo>
                  <a:pt x="203" y="203"/>
                  <a:pt x="202" y="185"/>
                  <a:pt x="214" y="181"/>
                </a:cubicBezTo>
                <a:cubicBezTo>
                  <a:pt x="250" y="167"/>
                  <a:pt x="291" y="170"/>
                  <a:pt x="329" y="164"/>
                </a:cubicBezTo>
                <a:cubicBezTo>
                  <a:pt x="403" y="116"/>
                  <a:pt x="491" y="106"/>
                  <a:pt x="576" y="82"/>
                </a:cubicBezTo>
                <a:cubicBezTo>
                  <a:pt x="693" y="123"/>
                  <a:pt x="832" y="121"/>
                  <a:pt x="954" y="132"/>
                </a:cubicBezTo>
                <a:cubicBezTo>
                  <a:pt x="1052" y="156"/>
                  <a:pt x="1152" y="164"/>
                  <a:pt x="1251" y="181"/>
                </a:cubicBezTo>
                <a:cubicBezTo>
                  <a:pt x="1322" y="175"/>
                  <a:pt x="1394" y="176"/>
                  <a:pt x="1465" y="164"/>
                </a:cubicBezTo>
                <a:cubicBezTo>
                  <a:pt x="1603" y="141"/>
                  <a:pt x="1722" y="85"/>
                  <a:pt x="1860" y="66"/>
                </a:cubicBezTo>
                <a:cubicBezTo>
                  <a:pt x="1887" y="71"/>
                  <a:pt x="1914" y="85"/>
                  <a:pt x="1942" y="82"/>
                </a:cubicBezTo>
                <a:cubicBezTo>
                  <a:pt x="1966" y="79"/>
                  <a:pt x="1984" y="56"/>
                  <a:pt x="2008" y="49"/>
                </a:cubicBezTo>
                <a:cubicBezTo>
                  <a:pt x="2083" y="27"/>
                  <a:pt x="2162" y="19"/>
                  <a:pt x="2238" y="0"/>
                </a:cubicBezTo>
                <a:cubicBezTo>
                  <a:pt x="2254" y="5"/>
                  <a:pt x="2273" y="6"/>
                  <a:pt x="2287" y="16"/>
                </a:cubicBezTo>
                <a:cubicBezTo>
                  <a:pt x="2307" y="29"/>
                  <a:pt x="2337" y="66"/>
                  <a:pt x="2337" y="66"/>
                </a:cubicBezTo>
                <a:cubicBezTo>
                  <a:pt x="2372" y="139"/>
                  <a:pt x="2332" y="74"/>
                  <a:pt x="2452" y="148"/>
                </a:cubicBezTo>
                <a:cubicBezTo>
                  <a:pt x="2555" y="212"/>
                  <a:pt x="2369" y="162"/>
                  <a:pt x="2584" y="197"/>
                </a:cubicBezTo>
                <a:cubicBezTo>
                  <a:pt x="2672" y="228"/>
                  <a:pt x="2752" y="228"/>
                  <a:pt x="2831" y="280"/>
                </a:cubicBezTo>
                <a:cubicBezTo>
                  <a:pt x="2836" y="296"/>
                  <a:pt x="2837" y="315"/>
                  <a:pt x="2847" y="329"/>
                </a:cubicBezTo>
                <a:cubicBezTo>
                  <a:pt x="2854" y="339"/>
                  <a:pt x="2873" y="336"/>
                  <a:pt x="2880" y="346"/>
                </a:cubicBezTo>
                <a:cubicBezTo>
                  <a:pt x="2890" y="360"/>
                  <a:pt x="2891" y="379"/>
                  <a:pt x="2896" y="395"/>
                </a:cubicBezTo>
                <a:cubicBezTo>
                  <a:pt x="2891" y="444"/>
                  <a:pt x="2887" y="494"/>
                  <a:pt x="2880" y="543"/>
                </a:cubicBezTo>
                <a:cubicBezTo>
                  <a:pt x="2876" y="576"/>
                  <a:pt x="2861" y="609"/>
                  <a:pt x="2863" y="642"/>
                </a:cubicBezTo>
                <a:cubicBezTo>
                  <a:pt x="2869" y="748"/>
                  <a:pt x="2917" y="853"/>
                  <a:pt x="2946" y="954"/>
                </a:cubicBezTo>
                <a:cubicBezTo>
                  <a:pt x="2951" y="993"/>
                  <a:pt x="2962" y="1031"/>
                  <a:pt x="2962" y="1070"/>
                </a:cubicBezTo>
                <a:cubicBezTo>
                  <a:pt x="2962" y="1087"/>
                  <a:pt x="2949" y="1102"/>
                  <a:pt x="2946" y="1119"/>
                </a:cubicBezTo>
                <a:cubicBezTo>
                  <a:pt x="2938" y="1163"/>
                  <a:pt x="2936" y="1207"/>
                  <a:pt x="2929" y="1251"/>
                </a:cubicBezTo>
                <a:cubicBezTo>
                  <a:pt x="2925" y="1273"/>
                  <a:pt x="2918" y="1294"/>
                  <a:pt x="2913" y="1316"/>
                </a:cubicBezTo>
                <a:cubicBezTo>
                  <a:pt x="2896" y="1394"/>
                  <a:pt x="2889" y="1472"/>
                  <a:pt x="2863" y="1547"/>
                </a:cubicBezTo>
                <a:cubicBezTo>
                  <a:pt x="2849" y="1636"/>
                  <a:pt x="2837" y="1683"/>
                  <a:pt x="2798" y="1761"/>
                </a:cubicBezTo>
                <a:cubicBezTo>
                  <a:pt x="2779" y="1870"/>
                  <a:pt x="2745" y="2004"/>
                  <a:pt x="2831" y="2090"/>
                </a:cubicBezTo>
                <a:cubicBezTo>
                  <a:pt x="2836" y="2106"/>
                  <a:pt x="2839" y="2124"/>
                  <a:pt x="2847" y="2139"/>
                </a:cubicBezTo>
                <a:cubicBezTo>
                  <a:pt x="2856" y="2157"/>
                  <a:pt x="2872" y="2171"/>
                  <a:pt x="2880" y="2189"/>
                </a:cubicBezTo>
                <a:cubicBezTo>
                  <a:pt x="2900" y="2237"/>
                  <a:pt x="2910" y="2289"/>
                  <a:pt x="2929" y="2337"/>
                </a:cubicBezTo>
                <a:cubicBezTo>
                  <a:pt x="2910" y="2462"/>
                  <a:pt x="2886" y="2576"/>
                  <a:pt x="2863" y="2699"/>
                </a:cubicBezTo>
                <a:cubicBezTo>
                  <a:pt x="2851" y="2764"/>
                  <a:pt x="2831" y="2896"/>
                  <a:pt x="2831" y="2896"/>
                </a:cubicBezTo>
                <a:cubicBezTo>
                  <a:pt x="2836" y="2963"/>
                  <a:pt x="2871" y="3114"/>
                  <a:pt x="2847" y="3193"/>
                </a:cubicBezTo>
                <a:cubicBezTo>
                  <a:pt x="2837" y="3226"/>
                  <a:pt x="2843" y="3272"/>
                  <a:pt x="2814" y="3291"/>
                </a:cubicBezTo>
                <a:cubicBezTo>
                  <a:pt x="2740" y="3341"/>
                  <a:pt x="2750" y="3340"/>
                  <a:pt x="2649" y="3374"/>
                </a:cubicBezTo>
                <a:cubicBezTo>
                  <a:pt x="2372" y="3333"/>
                  <a:pt x="2717" y="3374"/>
                  <a:pt x="2386" y="3374"/>
                </a:cubicBezTo>
                <a:cubicBezTo>
                  <a:pt x="2298" y="3374"/>
                  <a:pt x="2211" y="3350"/>
                  <a:pt x="2123" y="3341"/>
                </a:cubicBezTo>
                <a:cubicBezTo>
                  <a:pt x="2041" y="3359"/>
                  <a:pt x="1957" y="3368"/>
                  <a:pt x="1876" y="3390"/>
                </a:cubicBezTo>
                <a:cubicBezTo>
                  <a:pt x="1831" y="3402"/>
                  <a:pt x="1789" y="3425"/>
                  <a:pt x="1744" y="3439"/>
                </a:cubicBezTo>
                <a:cubicBezTo>
                  <a:pt x="1697" y="3536"/>
                  <a:pt x="1537" y="3528"/>
                  <a:pt x="1448" y="3538"/>
                </a:cubicBezTo>
                <a:cubicBezTo>
                  <a:pt x="1410" y="3549"/>
                  <a:pt x="1373" y="3571"/>
                  <a:pt x="1333" y="3571"/>
                </a:cubicBezTo>
                <a:cubicBezTo>
                  <a:pt x="1228" y="3571"/>
                  <a:pt x="1093" y="3529"/>
                  <a:pt x="987" y="3505"/>
                </a:cubicBezTo>
                <a:cubicBezTo>
                  <a:pt x="960" y="3499"/>
                  <a:pt x="932" y="3497"/>
                  <a:pt x="905" y="3489"/>
                </a:cubicBezTo>
                <a:cubicBezTo>
                  <a:pt x="855" y="3475"/>
                  <a:pt x="757" y="3439"/>
                  <a:pt x="757" y="3439"/>
                </a:cubicBezTo>
                <a:cubicBezTo>
                  <a:pt x="708" y="3445"/>
                  <a:pt x="658" y="3448"/>
                  <a:pt x="609" y="3456"/>
                </a:cubicBezTo>
                <a:cubicBezTo>
                  <a:pt x="426" y="3487"/>
                  <a:pt x="515" y="3507"/>
                  <a:pt x="411" y="3472"/>
                </a:cubicBezTo>
                <a:cubicBezTo>
                  <a:pt x="345" y="3478"/>
                  <a:pt x="280" y="3489"/>
                  <a:pt x="214" y="3489"/>
                </a:cubicBezTo>
                <a:cubicBezTo>
                  <a:pt x="206" y="3489"/>
                  <a:pt x="205" y="3475"/>
                  <a:pt x="197" y="3472"/>
                </a:cubicBezTo>
                <a:cubicBezTo>
                  <a:pt x="187" y="3468"/>
                  <a:pt x="175" y="3472"/>
                  <a:pt x="164" y="3472"/>
                </a:cubicBezTo>
                <a:lnTo>
                  <a:pt x="196" y="3423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495800" y="1066800"/>
            <a:ext cx="1828800" cy="4114800"/>
            <a:chOff x="2832" y="672"/>
            <a:chExt cx="1152" cy="2592"/>
          </a:xfrm>
        </p:grpSpPr>
        <p:sp>
          <p:nvSpPr>
            <p:cNvPr id="77862" name="Line 4"/>
            <p:cNvSpPr>
              <a:spLocks noChangeShapeType="1"/>
            </p:cNvSpPr>
            <p:nvPr/>
          </p:nvSpPr>
          <p:spPr bwMode="auto">
            <a:xfrm flipV="1">
              <a:off x="3984" y="672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63" name="Group 5"/>
            <p:cNvGrpSpPr>
              <a:grpSpLocks/>
            </p:cNvGrpSpPr>
            <p:nvPr/>
          </p:nvGrpSpPr>
          <p:grpSpPr bwMode="auto">
            <a:xfrm>
              <a:off x="2832" y="672"/>
              <a:ext cx="1152" cy="2592"/>
              <a:chOff x="2832" y="672"/>
              <a:chExt cx="1152" cy="2592"/>
            </a:xfrm>
          </p:grpSpPr>
          <p:sp>
            <p:nvSpPr>
              <p:cNvPr id="77864" name="Line 6"/>
              <p:cNvSpPr>
                <a:spLocks noChangeShapeType="1"/>
              </p:cNvSpPr>
              <p:nvPr/>
            </p:nvSpPr>
            <p:spPr bwMode="auto">
              <a:xfrm flipV="1">
                <a:off x="2832" y="672"/>
                <a:ext cx="0" cy="25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5" name="Text Box 7"/>
              <p:cNvSpPr txBox="1">
                <a:spLocks noChangeArrowheads="1"/>
              </p:cNvSpPr>
              <p:nvPr/>
            </p:nvSpPr>
            <p:spPr bwMode="auto">
              <a:xfrm>
                <a:off x="3216" y="724"/>
                <a:ext cx="26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3200">
                    <a:latin typeface="Comic Sans MS" charset="0"/>
                  </a:rPr>
                  <a:t>x</a:t>
                </a:r>
              </a:p>
            </p:txBody>
          </p:sp>
          <p:sp>
            <p:nvSpPr>
              <p:cNvPr id="77866" name="Line 8"/>
              <p:cNvSpPr>
                <a:spLocks noChangeShapeType="1"/>
              </p:cNvSpPr>
              <p:nvPr/>
            </p:nvSpPr>
            <p:spPr bwMode="auto">
              <a:xfrm>
                <a:off x="3456" y="91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7" name="Line 9"/>
              <p:cNvSpPr>
                <a:spLocks noChangeShapeType="1"/>
              </p:cNvSpPr>
              <p:nvPr/>
            </p:nvSpPr>
            <p:spPr bwMode="auto">
              <a:xfrm flipH="1">
                <a:off x="2832" y="91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34000" y="3733800"/>
            <a:ext cx="76200" cy="381000"/>
            <a:chOff x="3360" y="2352"/>
            <a:chExt cx="48" cy="240"/>
          </a:xfrm>
        </p:grpSpPr>
        <p:sp>
          <p:nvSpPr>
            <p:cNvPr id="77860" name="Oval 11"/>
            <p:cNvSpPr>
              <a:spLocks noChangeArrowheads="1"/>
            </p:cNvSpPr>
            <p:nvPr/>
          </p:nvSpPr>
          <p:spPr bwMode="auto">
            <a:xfrm>
              <a:off x="3360" y="2352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77861" name="Oval 12"/>
            <p:cNvSpPr>
              <a:spLocks noChangeArrowheads="1"/>
            </p:cNvSpPr>
            <p:nvPr/>
          </p:nvSpPr>
          <p:spPr bwMode="auto">
            <a:xfrm>
              <a:off x="3360" y="254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495800" y="1981200"/>
            <a:ext cx="3595688" cy="762000"/>
            <a:chOff x="2832" y="1248"/>
            <a:chExt cx="2265" cy="480"/>
          </a:xfrm>
        </p:grpSpPr>
        <p:sp>
          <p:nvSpPr>
            <p:cNvPr id="77856" name="Line 14"/>
            <p:cNvSpPr>
              <a:spLocks noChangeShapeType="1"/>
            </p:cNvSpPr>
            <p:nvPr/>
          </p:nvSpPr>
          <p:spPr bwMode="auto">
            <a:xfrm>
              <a:off x="2832" y="1248"/>
              <a:ext cx="115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15"/>
            <p:cNvSpPr>
              <a:spLocks noChangeShapeType="1"/>
            </p:cNvSpPr>
            <p:nvPr/>
          </p:nvSpPr>
          <p:spPr bwMode="auto">
            <a:xfrm flipH="1">
              <a:off x="2832" y="1488"/>
              <a:ext cx="115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7858" name="Picture 16" descr="IN00386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344"/>
              <a:ext cx="44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859" name="Text Box 17"/>
            <p:cNvSpPr txBox="1">
              <a:spLocks noChangeArrowheads="1"/>
            </p:cNvSpPr>
            <p:nvPr/>
          </p:nvSpPr>
          <p:spPr bwMode="auto">
            <a:xfrm>
              <a:off x="4512" y="1348"/>
              <a:ext cx="5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Comic Sans MS" charset="0"/>
                </a:rPr>
                <a:t>1</a:t>
              </a:r>
              <a:r>
                <a:rPr lang="en-US" sz="2400">
                  <a:latin typeface="Comic Sans MS" charset="0"/>
                  <a:sym typeface="Symbol" charset="0"/>
                </a:rPr>
                <a:t></a:t>
              </a:r>
              <a:r>
                <a:rPr lang="en-US" sz="2400">
                  <a:latin typeface="Comic Sans MS" charset="0"/>
                </a:rPr>
                <a:t>2x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495800" y="2743200"/>
            <a:ext cx="3519488" cy="1905000"/>
            <a:chOff x="2832" y="1728"/>
            <a:chExt cx="2217" cy="1200"/>
          </a:xfrm>
        </p:grpSpPr>
        <p:grpSp>
          <p:nvGrpSpPr>
            <p:cNvPr id="77846" name="Group 19"/>
            <p:cNvGrpSpPr>
              <a:grpSpLocks/>
            </p:cNvGrpSpPr>
            <p:nvPr/>
          </p:nvGrpSpPr>
          <p:grpSpPr bwMode="auto">
            <a:xfrm>
              <a:off x="2832" y="1728"/>
              <a:ext cx="2217" cy="480"/>
              <a:chOff x="2832" y="1728"/>
              <a:chExt cx="2217" cy="480"/>
            </a:xfrm>
          </p:grpSpPr>
          <p:sp>
            <p:nvSpPr>
              <p:cNvPr id="77852" name="Line 20"/>
              <p:cNvSpPr>
                <a:spLocks noChangeShapeType="1"/>
              </p:cNvSpPr>
              <p:nvPr/>
            </p:nvSpPr>
            <p:spPr bwMode="auto">
              <a:xfrm>
                <a:off x="2880" y="1728"/>
                <a:ext cx="115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3" name="Line 21"/>
              <p:cNvSpPr>
                <a:spLocks noChangeShapeType="1"/>
              </p:cNvSpPr>
              <p:nvPr/>
            </p:nvSpPr>
            <p:spPr bwMode="auto">
              <a:xfrm flipH="1">
                <a:off x="2832" y="1968"/>
                <a:ext cx="115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77854" name="Picture 22" descr="IN00386_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1824"/>
                <a:ext cx="444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55" name="Text Box 23"/>
              <p:cNvSpPr txBox="1">
                <a:spLocks noChangeArrowheads="1"/>
              </p:cNvSpPr>
              <p:nvPr/>
            </p:nvSpPr>
            <p:spPr bwMode="auto">
              <a:xfrm>
                <a:off x="4512" y="1828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Comic Sans MS" charset="0"/>
                  </a:rPr>
                  <a:t>1</a:t>
                </a:r>
                <a:r>
                  <a:rPr lang="en-US" sz="2400">
                    <a:latin typeface="Comic Sans MS" charset="0"/>
                    <a:sym typeface="Symbol" charset="0"/>
                  </a:rPr>
                  <a:t></a:t>
                </a:r>
                <a:r>
                  <a:rPr lang="en-US" sz="2400">
                    <a:latin typeface="Comic Sans MS" charset="0"/>
                  </a:rPr>
                  <a:t>2x</a:t>
                </a:r>
              </a:p>
            </p:txBody>
          </p:sp>
        </p:grpSp>
        <p:grpSp>
          <p:nvGrpSpPr>
            <p:cNvPr id="77847" name="Group 24"/>
            <p:cNvGrpSpPr>
              <a:grpSpLocks/>
            </p:cNvGrpSpPr>
            <p:nvPr/>
          </p:nvGrpSpPr>
          <p:grpSpPr bwMode="auto">
            <a:xfrm>
              <a:off x="2832" y="2448"/>
              <a:ext cx="2217" cy="480"/>
              <a:chOff x="2832" y="2448"/>
              <a:chExt cx="2217" cy="480"/>
            </a:xfrm>
          </p:grpSpPr>
          <p:sp>
            <p:nvSpPr>
              <p:cNvPr id="77848" name="Line 25"/>
              <p:cNvSpPr>
                <a:spLocks noChangeShapeType="1"/>
              </p:cNvSpPr>
              <p:nvPr/>
            </p:nvSpPr>
            <p:spPr bwMode="auto">
              <a:xfrm flipH="1">
                <a:off x="2832" y="2688"/>
                <a:ext cx="115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9" name="Oval 26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pic>
            <p:nvPicPr>
              <p:cNvPr id="77850" name="Picture 27" descr="IN00386_[1]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2496"/>
                <a:ext cx="444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51" name="Text Box 28"/>
              <p:cNvSpPr txBox="1">
                <a:spLocks noChangeArrowheads="1"/>
              </p:cNvSpPr>
              <p:nvPr/>
            </p:nvSpPr>
            <p:spPr bwMode="auto">
              <a:xfrm>
                <a:off x="4512" y="2500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r>
                  <a:rPr lang="en-US" sz="2400">
                    <a:latin typeface="Comic Sans MS" charset="0"/>
                  </a:rPr>
                  <a:t>1</a:t>
                </a:r>
                <a:r>
                  <a:rPr lang="en-US" sz="2400">
                    <a:latin typeface="Comic Sans MS" charset="0"/>
                    <a:sym typeface="Symbol" charset="0"/>
                  </a:rPr>
                  <a:t></a:t>
                </a:r>
                <a:r>
                  <a:rPr lang="en-US" sz="2400">
                    <a:latin typeface="Comic Sans MS" charset="0"/>
                  </a:rPr>
                  <a:t>2x</a:t>
                </a:r>
              </a:p>
            </p:txBody>
          </p:sp>
        </p:grp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153400" y="1981200"/>
            <a:ext cx="423863" cy="2743200"/>
            <a:chOff x="5136" y="1248"/>
            <a:chExt cx="267" cy="1728"/>
          </a:xfrm>
        </p:grpSpPr>
        <p:sp>
          <p:nvSpPr>
            <p:cNvPr id="77841" name="Text Box 30"/>
            <p:cNvSpPr txBox="1">
              <a:spLocks noChangeArrowheads="1"/>
            </p:cNvSpPr>
            <p:nvPr/>
          </p:nvSpPr>
          <p:spPr bwMode="auto">
            <a:xfrm>
              <a:off x="5136" y="1925"/>
              <a:ext cx="26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3600">
                  <a:latin typeface="Comic Sans MS" charset="0"/>
                </a:rPr>
                <a:t>n</a:t>
              </a:r>
            </a:p>
          </p:txBody>
        </p:sp>
        <p:sp>
          <p:nvSpPr>
            <p:cNvPr id="77842" name="Line 31"/>
            <p:cNvSpPr>
              <a:spLocks noChangeShapeType="1"/>
            </p:cNvSpPr>
            <p:nvPr/>
          </p:nvSpPr>
          <p:spPr bwMode="auto">
            <a:xfrm flipV="1">
              <a:off x="5280" y="124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32"/>
            <p:cNvSpPr>
              <a:spLocks noChangeShapeType="1"/>
            </p:cNvSpPr>
            <p:nvPr/>
          </p:nvSpPr>
          <p:spPr bwMode="auto">
            <a:xfrm flipV="1">
              <a:off x="528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33"/>
            <p:cNvSpPr>
              <a:spLocks noChangeShapeType="1"/>
            </p:cNvSpPr>
            <p:nvPr/>
          </p:nvSpPr>
          <p:spPr bwMode="auto">
            <a:xfrm>
              <a:off x="5184" y="12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34"/>
            <p:cNvSpPr>
              <a:spLocks noChangeShapeType="1"/>
            </p:cNvSpPr>
            <p:nvPr/>
          </p:nvSpPr>
          <p:spPr bwMode="auto">
            <a:xfrm>
              <a:off x="5184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0803" name="Picture 35" descr="j0318262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5638800"/>
            <a:ext cx="16764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4495800" y="4686300"/>
            <a:ext cx="3333750" cy="688975"/>
            <a:chOff x="2832" y="2952"/>
            <a:chExt cx="2100" cy="434"/>
          </a:xfrm>
        </p:grpSpPr>
        <p:sp>
          <p:nvSpPr>
            <p:cNvPr id="77838" name="Line 37"/>
            <p:cNvSpPr>
              <a:spLocks noChangeShapeType="1"/>
            </p:cNvSpPr>
            <p:nvPr/>
          </p:nvSpPr>
          <p:spPr bwMode="auto">
            <a:xfrm>
              <a:off x="2832" y="2952"/>
              <a:ext cx="115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39" name="Text Box 38"/>
            <p:cNvSpPr txBox="1">
              <a:spLocks noChangeArrowheads="1"/>
            </p:cNvSpPr>
            <p:nvPr/>
          </p:nvSpPr>
          <p:spPr bwMode="auto">
            <a:xfrm>
              <a:off x="4512" y="3076"/>
              <a:ext cx="4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400">
                  <a:latin typeface="Comic Sans MS" charset="0"/>
                </a:rPr>
                <a:t>1</a:t>
              </a:r>
              <a:r>
                <a:rPr lang="en-US" sz="2400">
                  <a:latin typeface="Comic Sans MS" charset="0"/>
                  <a:sym typeface="Symbol" charset="0"/>
                </a:rPr>
                <a:t></a:t>
              </a:r>
              <a:r>
                <a:rPr lang="en-US" sz="2400">
                  <a:latin typeface="Comic Sans MS" charset="0"/>
                </a:rPr>
                <a:t>x</a:t>
              </a:r>
            </a:p>
          </p:txBody>
        </p:sp>
        <p:pic>
          <p:nvPicPr>
            <p:cNvPr id="77840" name="Picture 39" descr="IN00386_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3024"/>
              <a:ext cx="44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7835" name="Picture 40" descr="j0318262[1]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2438400" y="1447800"/>
            <a:ext cx="1828800" cy="1060450"/>
          </a:xfrm>
        </p:spPr>
      </p:pic>
      <p:sp>
        <p:nvSpPr>
          <p:cNvPr id="77836" name="Rectangle 41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134100" cy="533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n+1 Tanks of Gas</a:t>
            </a:r>
          </a:p>
        </p:txBody>
      </p:sp>
      <p:sp>
        <p:nvSpPr>
          <p:cNvPr id="160810" name="Rectangle 42"/>
          <p:cNvSpPr>
            <a:spLocks noChangeArrowheads="1"/>
          </p:cNvSpPr>
          <p:nvPr/>
        </p:nvSpPr>
        <p:spPr bwMode="auto">
          <a:xfrm>
            <a:off x="1905000" y="1066800"/>
            <a:ext cx="2438400" cy="1828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78851" name="Freeform 2"/>
          <p:cNvSpPr>
            <a:spLocks/>
          </p:cNvSpPr>
          <p:nvPr/>
        </p:nvSpPr>
        <p:spPr bwMode="auto">
          <a:xfrm>
            <a:off x="4441825" y="1016000"/>
            <a:ext cx="4702175" cy="4824413"/>
          </a:xfrm>
          <a:custGeom>
            <a:avLst/>
            <a:gdLst>
              <a:gd name="T0" fmla="*/ 2147483647 w 2962"/>
              <a:gd name="T1" fmla="*/ 2147483647 h 3571"/>
              <a:gd name="T2" fmla="*/ 2147483647 w 2962"/>
              <a:gd name="T3" fmla="*/ 2147483647 h 3571"/>
              <a:gd name="T4" fmla="*/ 2147483647 w 2962"/>
              <a:gd name="T5" fmla="*/ 2147483647 h 3571"/>
              <a:gd name="T6" fmla="*/ 2147483647 w 2962"/>
              <a:gd name="T7" fmla="*/ 2147483647 h 3571"/>
              <a:gd name="T8" fmla="*/ 2147483647 w 2962"/>
              <a:gd name="T9" fmla="*/ 2147483647 h 3571"/>
              <a:gd name="T10" fmla="*/ 2147483647 w 2962"/>
              <a:gd name="T11" fmla="*/ 2147483647 h 3571"/>
              <a:gd name="T12" fmla="*/ 2147483647 w 2962"/>
              <a:gd name="T13" fmla="*/ 2147483647 h 3571"/>
              <a:gd name="T14" fmla="*/ 2147483647 w 2962"/>
              <a:gd name="T15" fmla="*/ 2147483647 h 3571"/>
              <a:gd name="T16" fmla="*/ 2147483647 w 2962"/>
              <a:gd name="T17" fmla="*/ 2147483647 h 3571"/>
              <a:gd name="T18" fmla="*/ 0 w 2962"/>
              <a:gd name="T19" fmla="*/ 2147483647 h 3571"/>
              <a:gd name="T20" fmla="*/ 2147483647 w 2962"/>
              <a:gd name="T21" fmla="*/ 2147483647 h 3571"/>
              <a:gd name="T22" fmla="*/ 2147483647 w 2962"/>
              <a:gd name="T23" fmla="*/ 2147483647 h 3571"/>
              <a:gd name="T24" fmla="*/ 2147483647 w 2962"/>
              <a:gd name="T25" fmla="*/ 2147483647 h 3571"/>
              <a:gd name="T26" fmla="*/ 2147483647 w 2962"/>
              <a:gd name="T27" fmla="*/ 2147483647 h 3571"/>
              <a:gd name="T28" fmla="*/ 2147483647 w 2962"/>
              <a:gd name="T29" fmla="*/ 2147483647 h 3571"/>
              <a:gd name="T30" fmla="*/ 2147483647 w 2962"/>
              <a:gd name="T31" fmla="*/ 2147483647 h 3571"/>
              <a:gd name="T32" fmla="*/ 2147483647 w 2962"/>
              <a:gd name="T33" fmla="*/ 2147483647 h 3571"/>
              <a:gd name="T34" fmla="*/ 2147483647 w 2962"/>
              <a:gd name="T35" fmla="*/ 0 h 3571"/>
              <a:gd name="T36" fmla="*/ 2147483647 w 2962"/>
              <a:gd name="T37" fmla="*/ 2147483647 h 3571"/>
              <a:gd name="T38" fmla="*/ 2147483647 w 2962"/>
              <a:gd name="T39" fmla="*/ 2147483647 h 3571"/>
              <a:gd name="T40" fmla="*/ 2147483647 w 2962"/>
              <a:gd name="T41" fmla="*/ 2147483647 h 3571"/>
              <a:gd name="T42" fmla="*/ 2147483647 w 2962"/>
              <a:gd name="T43" fmla="*/ 2147483647 h 3571"/>
              <a:gd name="T44" fmla="*/ 2147483647 w 2962"/>
              <a:gd name="T45" fmla="*/ 2147483647 h 3571"/>
              <a:gd name="T46" fmla="*/ 2147483647 w 2962"/>
              <a:gd name="T47" fmla="*/ 2147483647 h 3571"/>
              <a:gd name="T48" fmla="*/ 2147483647 w 2962"/>
              <a:gd name="T49" fmla="*/ 2147483647 h 3571"/>
              <a:gd name="T50" fmla="*/ 2147483647 w 2962"/>
              <a:gd name="T51" fmla="*/ 2147483647 h 3571"/>
              <a:gd name="T52" fmla="*/ 2147483647 w 2962"/>
              <a:gd name="T53" fmla="*/ 2147483647 h 3571"/>
              <a:gd name="T54" fmla="*/ 2147483647 w 2962"/>
              <a:gd name="T55" fmla="*/ 2147483647 h 3571"/>
              <a:gd name="T56" fmla="*/ 2147483647 w 2962"/>
              <a:gd name="T57" fmla="*/ 2147483647 h 3571"/>
              <a:gd name="T58" fmla="*/ 2147483647 w 2962"/>
              <a:gd name="T59" fmla="*/ 2147483647 h 3571"/>
              <a:gd name="T60" fmla="*/ 2147483647 w 2962"/>
              <a:gd name="T61" fmla="*/ 2147483647 h 3571"/>
              <a:gd name="T62" fmla="*/ 2147483647 w 2962"/>
              <a:gd name="T63" fmla="*/ 2147483647 h 3571"/>
              <a:gd name="T64" fmla="*/ 2147483647 w 2962"/>
              <a:gd name="T65" fmla="*/ 2147483647 h 3571"/>
              <a:gd name="T66" fmla="*/ 2147483647 w 2962"/>
              <a:gd name="T67" fmla="*/ 2147483647 h 3571"/>
              <a:gd name="T68" fmla="*/ 2147483647 w 2962"/>
              <a:gd name="T69" fmla="*/ 2147483647 h 3571"/>
              <a:gd name="T70" fmla="*/ 2147483647 w 2962"/>
              <a:gd name="T71" fmla="*/ 2147483647 h 3571"/>
              <a:gd name="T72" fmla="*/ 2147483647 w 2962"/>
              <a:gd name="T73" fmla="*/ 2147483647 h 3571"/>
              <a:gd name="T74" fmla="*/ 2147483647 w 2962"/>
              <a:gd name="T75" fmla="*/ 2147483647 h 357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962"/>
              <a:gd name="T115" fmla="*/ 0 h 3571"/>
              <a:gd name="T116" fmla="*/ 2962 w 2962"/>
              <a:gd name="T117" fmla="*/ 3571 h 3571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962" h="3571">
                <a:moveTo>
                  <a:pt x="115" y="3472"/>
                </a:moveTo>
                <a:cubicBezTo>
                  <a:pt x="165" y="3456"/>
                  <a:pt x="189" y="3453"/>
                  <a:pt x="214" y="3407"/>
                </a:cubicBezTo>
                <a:cubicBezTo>
                  <a:pt x="208" y="3336"/>
                  <a:pt x="214" y="3262"/>
                  <a:pt x="197" y="3193"/>
                </a:cubicBezTo>
                <a:cubicBezTo>
                  <a:pt x="191" y="3170"/>
                  <a:pt x="161" y="3162"/>
                  <a:pt x="148" y="3143"/>
                </a:cubicBezTo>
                <a:cubicBezTo>
                  <a:pt x="137" y="3127"/>
                  <a:pt x="127" y="3110"/>
                  <a:pt x="115" y="3094"/>
                </a:cubicBezTo>
                <a:cubicBezTo>
                  <a:pt x="110" y="3088"/>
                  <a:pt x="104" y="3083"/>
                  <a:pt x="99" y="3077"/>
                </a:cubicBezTo>
                <a:cubicBezTo>
                  <a:pt x="111" y="2966"/>
                  <a:pt x="114" y="2935"/>
                  <a:pt x="148" y="2847"/>
                </a:cubicBezTo>
                <a:cubicBezTo>
                  <a:pt x="154" y="2831"/>
                  <a:pt x="154" y="2812"/>
                  <a:pt x="164" y="2798"/>
                </a:cubicBezTo>
                <a:cubicBezTo>
                  <a:pt x="177" y="2778"/>
                  <a:pt x="214" y="2748"/>
                  <a:pt x="214" y="2748"/>
                </a:cubicBezTo>
                <a:cubicBezTo>
                  <a:pt x="203" y="2676"/>
                  <a:pt x="203" y="2614"/>
                  <a:pt x="164" y="2551"/>
                </a:cubicBezTo>
                <a:cubicBezTo>
                  <a:pt x="152" y="2531"/>
                  <a:pt x="115" y="2501"/>
                  <a:pt x="115" y="2501"/>
                </a:cubicBezTo>
                <a:cubicBezTo>
                  <a:pt x="110" y="2490"/>
                  <a:pt x="107" y="2478"/>
                  <a:pt x="99" y="2468"/>
                </a:cubicBezTo>
                <a:cubicBezTo>
                  <a:pt x="84" y="2450"/>
                  <a:pt x="49" y="2419"/>
                  <a:pt x="49" y="2419"/>
                </a:cubicBezTo>
                <a:cubicBezTo>
                  <a:pt x="38" y="2375"/>
                  <a:pt x="21" y="2332"/>
                  <a:pt x="16" y="2287"/>
                </a:cubicBezTo>
                <a:cubicBezTo>
                  <a:pt x="15" y="2279"/>
                  <a:pt x="29" y="2278"/>
                  <a:pt x="33" y="2271"/>
                </a:cubicBezTo>
                <a:cubicBezTo>
                  <a:pt x="41" y="2256"/>
                  <a:pt x="45" y="2239"/>
                  <a:pt x="49" y="2222"/>
                </a:cubicBezTo>
                <a:cubicBezTo>
                  <a:pt x="77" y="2109"/>
                  <a:pt x="45" y="2170"/>
                  <a:pt x="99" y="2090"/>
                </a:cubicBezTo>
                <a:cubicBezTo>
                  <a:pt x="104" y="2074"/>
                  <a:pt x="107" y="2056"/>
                  <a:pt x="115" y="2041"/>
                </a:cubicBezTo>
                <a:cubicBezTo>
                  <a:pt x="119" y="2034"/>
                  <a:pt x="132" y="2032"/>
                  <a:pt x="132" y="2024"/>
                </a:cubicBezTo>
                <a:cubicBezTo>
                  <a:pt x="118" y="1769"/>
                  <a:pt x="89" y="1723"/>
                  <a:pt x="0" y="1514"/>
                </a:cubicBezTo>
                <a:cubicBezTo>
                  <a:pt x="35" y="1441"/>
                  <a:pt x="40" y="1360"/>
                  <a:pt x="66" y="1284"/>
                </a:cubicBezTo>
                <a:cubicBezTo>
                  <a:pt x="71" y="1251"/>
                  <a:pt x="72" y="1217"/>
                  <a:pt x="82" y="1185"/>
                </a:cubicBezTo>
                <a:cubicBezTo>
                  <a:pt x="94" y="1150"/>
                  <a:pt x="120" y="1121"/>
                  <a:pt x="132" y="1086"/>
                </a:cubicBezTo>
                <a:cubicBezTo>
                  <a:pt x="113" y="956"/>
                  <a:pt x="81" y="844"/>
                  <a:pt x="33" y="724"/>
                </a:cubicBezTo>
                <a:cubicBezTo>
                  <a:pt x="55" y="632"/>
                  <a:pt x="59" y="530"/>
                  <a:pt x="132" y="461"/>
                </a:cubicBezTo>
                <a:cubicBezTo>
                  <a:pt x="145" y="357"/>
                  <a:pt x="145" y="299"/>
                  <a:pt x="197" y="214"/>
                </a:cubicBezTo>
                <a:cubicBezTo>
                  <a:pt x="203" y="203"/>
                  <a:pt x="202" y="185"/>
                  <a:pt x="214" y="181"/>
                </a:cubicBezTo>
                <a:cubicBezTo>
                  <a:pt x="250" y="167"/>
                  <a:pt x="291" y="170"/>
                  <a:pt x="329" y="164"/>
                </a:cubicBezTo>
                <a:cubicBezTo>
                  <a:pt x="403" y="116"/>
                  <a:pt x="491" y="106"/>
                  <a:pt x="576" y="82"/>
                </a:cubicBezTo>
                <a:cubicBezTo>
                  <a:pt x="693" y="123"/>
                  <a:pt x="832" y="121"/>
                  <a:pt x="954" y="132"/>
                </a:cubicBezTo>
                <a:cubicBezTo>
                  <a:pt x="1052" y="156"/>
                  <a:pt x="1152" y="164"/>
                  <a:pt x="1251" y="181"/>
                </a:cubicBezTo>
                <a:cubicBezTo>
                  <a:pt x="1322" y="175"/>
                  <a:pt x="1394" y="176"/>
                  <a:pt x="1465" y="164"/>
                </a:cubicBezTo>
                <a:cubicBezTo>
                  <a:pt x="1603" y="141"/>
                  <a:pt x="1722" y="85"/>
                  <a:pt x="1860" y="66"/>
                </a:cubicBezTo>
                <a:cubicBezTo>
                  <a:pt x="1887" y="71"/>
                  <a:pt x="1914" y="85"/>
                  <a:pt x="1942" y="82"/>
                </a:cubicBezTo>
                <a:cubicBezTo>
                  <a:pt x="1966" y="79"/>
                  <a:pt x="1984" y="56"/>
                  <a:pt x="2008" y="49"/>
                </a:cubicBezTo>
                <a:cubicBezTo>
                  <a:pt x="2083" y="27"/>
                  <a:pt x="2162" y="19"/>
                  <a:pt x="2238" y="0"/>
                </a:cubicBezTo>
                <a:cubicBezTo>
                  <a:pt x="2254" y="5"/>
                  <a:pt x="2273" y="6"/>
                  <a:pt x="2287" y="16"/>
                </a:cubicBezTo>
                <a:cubicBezTo>
                  <a:pt x="2307" y="29"/>
                  <a:pt x="2337" y="66"/>
                  <a:pt x="2337" y="66"/>
                </a:cubicBezTo>
                <a:cubicBezTo>
                  <a:pt x="2372" y="139"/>
                  <a:pt x="2332" y="74"/>
                  <a:pt x="2452" y="148"/>
                </a:cubicBezTo>
                <a:cubicBezTo>
                  <a:pt x="2555" y="212"/>
                  <a:pt x="2369" y="162"/>
                  <a:pt x="2584" y="197"/>
                </a:cubicBezTo>
                <a:cubicBezTo>
                  <a:pt x="2672" y="228"/>
                  <a:pt x="2752" y="228"/>
                  <a:pt x="2831" y="280"/>
                </a:cubicBezTo>
                <a:cubicBezTo>
                  <a:pt x="2836" y="296"/>
                  <a:pt x="2837" y="315"/>
                  <a:pt x="2847" y="329"/>
                </a:cubicBezTo>
                <a:cubicBezTo>
                  <a:pt x="2854" y="339"/>
                  <a:pt x="2873" y="336"/>
                  <a:pt x="2880" y="346"/>
                </a:cubicBezTo>
                <a:cubicBezTo>
                  <a:pt x="2890" y="360"/>
                  <a:pt x="2891" y="379"/>
                  <a:pt x="2896" y="395"/>
                </a:cubicBezTo>
                <a:cubicBezTo>
                  <a:pt x="2891" y="444"/>
                  <a:pt x="2887" y="494"/>
                  <a:pt x="2880" y="543"/>
                </a:cubicBezTo>
                <a:cubicBezTo>
                  <a:pt x="2876" y="576"/>
                  <a:pt x="2861" y="609"/>
                  <a:pt x="2863" y="642"/>
                </a:cubicBezTo>
                <a:cubicBezTo>
                  <a:pt x="2869" y="748"/>
                  <a:pt x="2917" y="853"/>
                  <a:pt x="2946" y="954"/>
                </a:cubicBezTo>
                <a:cubicBezTo>
                  <a:pt x="2951" y="993"/>
                  <a:pt x="2962" y="1031"/>
                  <a:pt x="2962" y="1070"/>
                </a:cubicBezTo>
                <a:cubicBezTo>
                  <a:pt x="2962" y="1087"/>
                  <a:pt x="2949" y="1102"/>
                  <a:pt x="2946" y="1119"/>
                </a:cubicBezTo>
                <a:cubicBezTo>
                  <a:pt x="2938" y="1163"/>
                  <a:pt x="2936" y="1207"/>
                  <a:pt x="2929" y="1251"/>
                </a:cubicBezTo>
                <a:cubicBezTo>
                  <a:pt x="2925" y="1273"/>
                  <a:pt x="2918" y="1294"/>
                  <a:pt x="2913" y="1316"/>
                </a:cubicBezTo>
                <a:cubicBezTo>
                  <a:pt x="2896" y="1394"/>
                  <a:pt x="2889" y="1472"/>
                  <a:pt x="2863" y="1547"/>
                </a:cubicBezTo>
                <a:cubicBezTo>
                  <a:pt x="2849" y="1636"/>
                  <a:pt x="2837" y="1683"/>
                  <a:pt x="2798" y="1761"/>
                </a:cubicBezTo>
                <a:cubicBezTo>
                  <a:pt x="2779" y="1870"/>
                  <a:pt x="2745" y="2004"/>
                  <a:pt x="2831" y="2090"/>
                </a:cubicBezTo>
                <a:cubicBezTo>
                  <a:pt x="2836" y="2106"/>
                  <a:pt x="2839" y="2124"/>
                  <a:pt x="2847" y="2139"/>
                </a:cubicBezTo>
                <a:cubicBezTo>
                  <a:pt x="2856" y="2157"/>
                  <a:pt x="2872" y="2171"/>
                  <a:pt x="2880" y="2189"/>
                </a:cubicBezTo>
                <a:cubicBezTo>
                  <a:pt x="2900" y="2237"/>
                  <a:pt x="2910" y="2289"/>
                  <a:pt x="2929" y="2337"/>
                </a:cubicBezTo>
                <a:cubicBezTo>
                  <a:pt x="2910" y="2462"/>
                  <a:pt x="2886" y="2576"/>
                  <a:pt x="2863" y="2699"/>
                </a:cubicBezTo>
                <a:cubicBezTo>
                  <a:pt x="2851" y="2764"/>
                  <a:pt x="2831" y="2896"/>
                  <a:pt x="2831" y="2896"/>
                </a:cubicBezTo>
                <a:cubicBezTo>
                  <a:pt x="2836" y="2963"/>
                  <a:pt x="2871" y="3114"/>
                  <a:pt x="2847" y="3193"/>
                </a:cubicBezTo>
                <a:cubicBezTo>
                  <a:pt x="2837" y="3226"/>
                  <a:pt x="2843" y="3272"/>
                  <a:pt x="2814" y="3291"/>
                </a:cubicBezTo>
                <a:cubicBezTo>
                  <a:pt x="2740" y="3341"/>
                  <a:pt x="2750" y="3340"/>
                  <a:pt x="2649" y="3374"/>
                </a:cubicBezTo>
                <a:cubicBezTo>
                  <a:pt x="2372" y="3333"/>
                  <a:pt x="2717" y="3374"/>
                  <a:pt x="2386" y="3374"/>
                </a:cubicBezTo>
                <a:cubicBezTo>
                  <a:pt x="2298" y="3374"/>
                  <a:pt x="2211" y="3350"/>
                  <a:pt x="2123" y="3341"/>
                </a:cubicBezTo>
                <a:cubicBezTo>
                  <a:pt x="2041" y="3359"/>
                  <a:pt x="1957" y="3368"/>
                  <a:pt x="1876" y="3390"/>
                </a:cubicBezTo>
                <a:cubicBezTo>
                  <a:pt x="1831" y="3402"/>
                  <a:pt x="1789" y="3425"/>
                  <a:pt x="1744" y="3439"/>
                </a:cubicBezTo>
                <a:cubicBezTo>
                  <a:pt x="1697" y="3536"/>
                  <a:pt x="1537" y="3528"/>
                  <a:pt x="1448" y="3538"/>
                </a:cubicBezTo>
                <a:cubicBezTo>
                  <a:pt x="1410" y="3549"/>
                  <a:pt x="1373" y="3571"/>
                  <a:pt x="1333" y="3571"/>
                </a:cubicBezTo>
                <a:cubicBezTo>
                  <a:pt x="1228" y="3571"/>
                  <a:pt x="1093" y="3529"/>
                  <a:pt x="987" y="3505"/>
                </a:cubicBezTo>
                <a:cubicBezTo>
                  <a:pt x="960" y="3499"/>
                  <a:pt x="932" y="3497"/>
                  <a:pt x="905" y="3489"/>
                </a:cubicBezTo>
                <a:cubicBezTo>
                  <a:pt x="855" y="3475"/>
                  <a:pt x="757" y="3439"/>
                  <a:pt x="757" y="3439"/>
                </a:cubicBezTo>
                <a:cubicBezTo>
                  <a:pt x="708" y="3445"/>
                  <a:pt x="658" y="3448"/>
                  <a:pt x="609" y="3456"/>
                </a:cubicBezTo>
                <a:cubicBezTo>
                  <a:pt x="426" y="3487"/>
                  <a:pt x="515" y="3507"/>
                  <a:pt x="411" y="3472"/>
                </a:cubicBezTo>
                <a:cubicBezTo>
                  <a:pt x="345" y="3478"/>
                  <a:pt x="280" y="3489"/>
                  <a:pt x="214" y="3489"/>
                </a:cubicBezTo>
                <a:cubicBezTo>
                  <a:pt x="206" y="3489"/>
                  <a:pt x="205" y="3475"/>
                  <a:pt x="197" y="3472"/>
                </a:cubicBezTo>
                <a:cubicBezTo>
                  <a:pt x="187" y="3468"/>
                  <a:pt x="175" y="3472"/>
                  <a:pt x="164" y="3472"/>
                </a:cubicBezTo>
                <a:lnTo>
                  <a:pt x="196" y="3423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78852" name="Picture 3" descr="j0318262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5486400"/>
            <a:ext cx="1676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Line 4"/>
          <p:cNvSpPr>
            <a:spLocks noChangeShapeType="1"/>
          </p:cNvSpPr>
          <p:nvPr/>
        </p:nvSpPr>
        <p:spPr bwMode="auto">
          <a:xfrm flipV="1">
            <a:off x="4495800" y="10668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Line 5"/>
          <p:cNvSpPr>
            <a:spLocks noChangeShapeType="1"/>
          </p:cNvSpPr>
          <p:nvPr/>
        </p:nvSpPr>
        <p:spPr bwMode="auto">
          <a:xfrm flipV="1">
            <a:off x="6324600" y="1066800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5105400" y="1149350"/>
            <a:ext cx="423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3200">
                <a:latin typeface="Comic Sans MS" charset="0"/>
              </a:rPr>
              <a:t>x</a:t>
            </a:r>
          </a:p>
        </p:txBody>
      </p:sp>
      <p:sp>
        <p:nvSpPr>
          <p:cNvPr id="78856" name="Line 7"/>
          <p:cNvSpPr>
            <a:spLocks noChangeShapeType="1"/>
          </p:cNvSpPr>
          <p:nvPr/>
        </p:nvSpPr>
        <p:spPr bwMode="auto">
          <a:xfrm>
            <a:off x="5486400" y="144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7" name="Line 8"/>
          <p:cNvSpPr>
            <a:spLocks noChangeShapeType="1"/>
          </p:cNvSpPr>
          <p:nvPr/>
        </p:nvSpPr>
        <p:spPr bwMode="auto">
          <a:xfrm flipH="1">
            <a:off x="44958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8" name="Picture 9" descr="IN00386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971800"/>
            <a:ext cx="1600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9" name="Rectangle 10"/>
          <p:cNvSpPr>
            <a:spLocks noChangeArrowheads="1"/>
          </p:cNvSpPr>
          <p:nvPr/>
        </p:nvSpPr>
        <p:spPr bwMode="auto">
          <a:xfrm>
            <a:off x="6781800" y="1682750"/>
            <a:ext cx="17113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3200">
                <a:latin typeface="Comic Sans MS" charset="0"/>
              </a:rPr>
              <a:t>(1</a:t>
            </a:r>
            <a:r>
              <a:rPr lang="en-US" sz="3200">
                <a:latin typeface="Comic Sans MS" charset="0"/>
                <a:sym typeface="Symbol" charset="0"/>
              </a:rPr>
              <a:t></a:t>
            </a:r>
            <a:r>
              <a:rPr lang="en-US" sz="3200">
                <a:latin typeface="Comic Sans MS" charset="0"/>
              </a:rPr>
              <a:t>2x)n </a:t>
            </a:r>
          </a:p>
          <a:p>
            <a:pPr eaLnBrk="0" hangingPunct="0"/>
            <a:r>
              <a:rPr lang="en-US" sz="3200">
                <a:latin typeface="Comic Sans MS" charset="0"/>
              </a:rPr>
              <a:t>+ (1</a:t>
            </a:r>
            <a:r>
              <a:rPr lang="en-US" sz="3200">
                <a:latin typeface="Comic Sans MS" charset="0"/>
                <a:sym typeface="Symbol" charset="0"/>
              </a:rPr>
              <a:t></a:t>
            </a:r>
            <a:r>
              <a:rPr lang="en-US" sz="3200">
                <a:latin typeface="Comic Sans MS" charset="0"/>
              </a:rPr>
              <a:t>x)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898525" y="1608138"/>
            <a:ext cx="24876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</a:rPr>
              <a:t>So have:</a:t>
            </a: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228600" y="2514600"/>
            <a:ext cx="44831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</a:rPr>
              <a:t>grow depot at x</a:t>
            </a:r>
          </a:p>
          <a:p>
            <a:r>
              <a:rPr lang="en-US">
                <a:latin typeface="Comic Sans MS" charset="0"/>
              </a:rPr>
              <a:t>to be </a:t>
            </a:r>
            <a:r>
              <a:rPr lang="en-US">
                <a:solidFill>
                  <a:srgbClr val="0033CC"/>
                </a:solidFill>
                <a:latin typeface="Comic Sans MS" charset="0"/>
              </a:rPr>
              <a:t>n</a:t>
            </a:r>
            <a:r>
              <a:rPr lang="en-US">
                <a:latin typeface="Comic Sans MS" charset="0"/>
              </a:rPr>
              <a:t> tanks;</a:t>
            </a:r>
          </a:p>
          <a:p>
            <a:r>
              <a:rPr lang="en-US">
                <a:latin typeface="Comic Sans MS" charset="0"/>
              </a:rPr>
              <a:t>continue from</a:t>
            </a:r>
          </a:p>
          <a:p>
            <a:r>
              <a:rPr lang="en-US">
                <a:latin typeface="Comic Sans MS" charset="0"/>
              </a:rPr>
              <a:t>x with n tank</a:t>
            </a:r>
          </a:p>
          <a:p>
            <a:r>
              <a:rPr lang="en-US">
                <a:latin typeface="Comic Sans MS" charset="0"/>
              </a:rPr>
              <a:t>method.</a:t>
            </a:r>
          </a:p>
        </p:txBody>
      </p:sp>
      <p:sp>
        <p:nvSpPr>
          <p:cNvPr id="78862" name="Rectangle 15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134100" cy="533400"/>
          </a:xfrm>
        </p:spPr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n+1 Tanks of Gas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pic>
        <p:nvPicPr>
          <p:cNvPr id="17412" name="Picture 2" descr="IN00386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4488"/>
            <a:ext cx="10096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1447800" y="1471613"/>
            <a:ext cx="7553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5400">
                <a:latin typeface="Comic Sans MS" charset="0"/>
              </a:rPr>
              <a:t>Set (1</a:t>
            </a:r>
            <a:r>
              <a:rPr lang="en-US" sz="5400">
                <a:latin typeface="Comic Sans MS" charset="0"/>
                <a:sym typeface="Symbol" charset="0"/>
              </a:rPr>
              <a:t></a:t>
            </a:r>
            <a:r>
              <a:rPr lang="en-US" sz="5400">
                <a:latin typeface="Comic Sans MS" charset="0"/>
              </a:rPr>
              <a:t>2x)n + (1</a:t>
            </a:r>
            <a:r>
              <a:rPr lang="en-US" sz="5400">
                <a:latin typeface="Comic Sans MS" charset="0"/>
                <a:sym typeface="Symbol" charset="0"/>
              </a:rPr>
              <a:t></a:t>
            </a:r>
            <a:r>
              <a:rPr lang="en-US" sz="5400">
                <a:latin typeface="Comic Sans MS" charset="0"/>
              </a:rPr>
              <a:t>x) = n.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7200" y="2635250"/>
            <a:ext cx="81534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800">
                <a:latin typeface="Comic Sans MS" charset="0"/>
              </a:rPr>
              <a:t>Then using n tank strategy</a:t>
            </a:r>
          </a:p>
          <a:p>
            <a:r>
              <a:rPr lang="en-US" sz="4800">
                <a:latin typeface="Comic Sans MS" charset="0"/>
              </a:rPr>
              <a:t>from position x, gives</a:t>
            </a:r>
          </a:p>
          <a:p>
            <a:pPr algn="ctr"/>
            <a:r>
              <a:rPr lang="en-US" sz="6000">
                <a:latin typeface="Comic Sans MS" charset="0"/>
              </a:rPr>
              <a:t>D</a:t>
            </a:r>
            <a:r>
              <a:rPr lang="en-US" sz="6000" baseline="-25000">
                <a:latin typeface="Comic Sans MS" charset="0"/>
              </a:rPr>
              <a:t>n+1 </a:t>
            </a:r>
            <a:r>
              <a:rPr lang="en-US" sz="6000">
                <a:latin typeface="Comic Sans MS" charset="0"/>
              </a:rPr>
              <a:t>= D</a:t>
            </a:r>
            <a:r>
              <a:rPr lang="en-US" sz="6000" baseline="-25000">
                <a:latin typeface="Comic Sans MS" charset="0"/>
              </a:rPr>
              <a:t>n</a:t>
            </a:r>
            <a:r>
              <a:rPr lang="en-US" sz="6000">
                <a:latin typeface="Comic Sans MS" charset="0"/>
              </a:rPr>
              <a:t> + x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3810000" y="381000"/>
            <a:ext cx="30099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latin typeface="Comic Sans MS" charset="0"/>
              </a:rPr>
              <a:t>depot at x</a:t>
            </a:r>
          </a:p>
        </p:txBody>
      </p:sp>
      <p:graphicFrame>
        <p:nvGraphicFramePr>
          <p:cNvPr id="17410" name="Object 12"/>
          <p:cNvGraphicFramePr>
            <a:graphicFrameLocks noChangeAspect="1"/>
          </p:cNvGraphicFramePr>
          <p:nvPr/>
        </p:nvGraphicFramePr>
        <p:xfrm>
          <a:off x="3048000" y="1154113"/>
          <a:ext cx="4724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1269720" imgH="355320" progId="Equation.DSMT4">
                  <p:embed/>
                </p:oleObj>
              </mc:Choice>
              <mc:Fallback>
                <p:oleObj name="Equation" r:id="rId5" imgW="1269720" imgH="355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54113"/>
                        <a:ext cx="4724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Sum for Children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381000" y="1377950"/>
            <a:ext cx="8170863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/>
              <a:t>   </a:t>
            </a:r>
            <a:r>
              <a:rPr lang="en-US" sz="4400">
                <a:latin typeface="Comic Sans MS" charset="0"/>
              </a:rPr>
              <a:t> 89  + 102 + 115 + 128 + 141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154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193 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232  +             ·</a:t>
            </a:r>
            <a:r>
              <a:rPr lang="en-US"/>
              <a:t>·</a:t>
            </a:r>
            <a:r>
              <a:rPr lang="en-US" sz="4400">
                <a:latin typeface="Comic Sans MS" charset="0"/>
              </a:rPr>
              <a:t>·                   + </a:t>
            </a:r>
          </a:p>
          <a:p>
            <a:pPr eaLnBrk="1" hangingPunct="1"/>
            <a:r>
              <a:rPr lang="en-US" sz="4400">
                <a:latin typeface="Comic Sans MS" charset="0"/>
              </a:rPr>
              <a:t> 323  +             ···                   +</a:t>
            </a:r>
          </a:p>
          <a:p>
            <a:pPr eaLnBrk="1" hangingPunct="1"/>
            <a:r>
              <a:rPr lang="en-US" sz="4400">
                <a:latin typeface="Comic Sans MS" charset="0"/>
              </a:rPr>
              <a:t> 414   +             ··· + 453 + 466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2133600" y="3810000"/>
            <a:ext cx="5715000" cy="1752600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371600" y="906463"/>
            <a:ext cx="600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5400">
                <a:latin typeface="Comic Sans MS" charset="0"/>
              </a:rPr>
              <a:t>(1</a:t>
            </a:r>
            <a:r>
              <a:rPr lang="en-US" sz="5400">
                <a:latin typeface="Comic Sans MS" charset="0"/>
                <a:sym typeface="Symbol" charset="0"/>
              </a:rPr>
              <a:t></a:t>
            </a:r>
            <a:r>
              <a:rPr lang="en-US" sz="5400">
                <a:latin typeface="Comic Sans MS" charset="0"/>
              </a:rPr>
              <a:t>2x)n + (1</a:t>
            </a:r>
            <a:r>
              <a:rPr lang="en-US" sz="5400">
                <a:latin typeface="Comic Sans MS" charset="0"/>
                <a:sym typeface="Symbol" charset="0"/>
              </a:rPr>
              <a:t></a:t>
            </a:r>
            <a:r>
              <a:rPr lang="en-US" sz="5400">
                <a:latin typeface="Comic Sans MS" charset="0"/>
              </a:rPr>
              <a:t>x) = 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33775" y="1916113"/>
            <a:ext cx="2867025" cy="1736725"/>
            <a:chOff x="2226" y="1435"/>
            <a:chExt cx="1806" cy="1094"/>
          </a:xfrm>
        </p:grpSpPr>
        <p:sp>
          <p:nvSpPr>
            <p:cNvPr id="79883" name="Text Box 8"/>
            <p:cNvSpPr txBox="1">
              <a:spLocks noChangeArrowheads="1"/>
            </p:cNvSpPr>
            <p:nvPr/>
          </p:nvSpPr>
          <p:spPr bwMode="auto">
            <a:xfrm>
              <a:off x="3024" y="1435"/>
              <a:ext cx="1008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5400">
                  <a:latin typeface="Comic Sans MS" charset="0"/>
                </a:rPr>
                <a:t>1</a:t>
              </a:r>
            </a:p>
            <a:p>
              <a:pPr algn="ctr"/>
              <a:r>
                <a:rPr lang="en-US" sz="5400">
                  <a:latin typeface="Comic Sans MS" charset="0"/>
                </a:rPr>
                <a:t>2n+1</a:t>
              </a:r>
            </a:p>
          </p:txBody>
        </p:sp>
        <p:sp>
          <p:nvSpPr>
            <p:cNvPr id="79884" name="Text Box 7"/>
            <p:cNvSpPr txBox="1">
              <a:spLocks noChangeArrowheads="1"/>
            </p:cNvSpPr>
            <p:nvPr/>
          </p:nvSpPr>
          <p:spPr bwMode="auto">
            <a:xfrm>
              <a:off x="2226" y="1689"/>
              <a:ext cx="831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5400">
                  <a:latin typeface="Comic Sans MS" charset="0"/>
                </a:rPr>
                <a:t>x</a:t>
              </a:r>
              <a:r>
                <a:rPr lang="en-US" sz="5400"/>
                <a:t> = </a:t>
              </a:r>
              <a:endParaRPr lang="en-US" sz="5400" i="1"/>
            </a:p>
          </p:txBody>
        </p:sp>
        <p:sp>
          <p:nvSpPr>
            <p:cNvPr id="79885" name="Line 9"/>
            <p:cNvSpPr>
              <a:spLocks noChangeShapeType="1"/>
            </p:cNvSpPr>
            <p:nvPr/>
          </p:nvSpPr>
          <p:spPr bwMode="auto">
            <a:xfrm>
              <a:off x="3072" y="196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438400" y="3744913"/>
            <a:ext cx="5181600" cy="1736725"/>
            <a:chOff x="1536" y="2359"/>
            <a:chExt cx="3264" cy="1094"/>
          </a:xfrm>
        </p:grpSpPr>
        <p:sp>
          <p:nvSpPr>
            <p:cNvPr id="79879" name="Text Box 10"/>
            <p:cNvSpPr txBox="1">
              <a:spLocks noChangeArrowheads="1"/>
            </p:cNvSpPr>
            <p:nvPr/>
          </p:nvSpPr>
          <p:spPr bwMode="auto">
            <a:xfrm>
              <a:off x="1536" y="2599"/>
              <a:ext cx="224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5400">
                  <a:latin typeface="Comic Sans MS" charset="0"/>
                </a:rPr>
                <a:t>D</a:t>
              </a:r>
              <a:r>
                <a:rPr lang="en-US" sz="5400" baseline="-25000">
                  <a:latin typeface="Comic Sans MS" charset="0"/>
                </a:rPr>
                <a:t>n+1</a:t>
              </a:r>
              <a:r>
                <a:rPr lang="en-US" sz="5400">
                  <a:latin typeface="Comic Sans MS" charset="0"/>
                </a:rPr>
                <a:t> = D</a:t>
              </a:r>
              <a:r>
                <a:rPr lang="en-US" sz="5400" baseline="-25000">
                  <a:latin typeface="Comic Sans MS" charset="0"/>
                </a:rPr>
                <a:t>n</a:t>
              </a:r>
              <a:r>
                <a:rPr lang="en-US" sz="5400">
                  <a:latin typeface="Comic Sans MS" charset="0"/>
                </a:rPr>
                <a:t> +</a:t>
              </a:r>
              <a:r>
                <a:rPr lang="en-US" sz="4800">
                  <a:latin typeface="Comic Sans MS" charset="0"/>
                </a:rPr>
                <a:t> </a:t>
              </a:r>
            </a:p>
          </p:txBody>
        </p:sp>
        <p:grpSp>
          <p:nvGrpSpPr>
            <p:cNvPr id="79880" name="Group 14"/>
            <p:cNvGrpSpPr>
              <a:grpSpLocks/>
            </p:cNvGrpSpPr>
            <p:nvPr/>
          </p:nvGrpSpPr>
          <p:grpSpPr bwMode="auto">
            <a:xfrm>
              <a:off x="3792" y="2359"/>
              <a:ext cx="1008" cy="1094"/>
              <a:chOff x="3245" y="2635"/>
              <a:chExt cx="1008" cy="1094"/>
            </a:xfrm>
          </p:grpSpPr>
          <p:sp>
            <p:nvSpPr>
              <p:cNvPr id="79881" name="Text Box 11"/>
              <p:cNvSpPr txBox="1">
                <a:spLocks noChangeArrowheads="1"/>
              </p:cNvSpPr>
              <p:nvPr/>
            </p:nvSpPr>
            <p:spPr bwMode="auto">
              <a:xfrm>
                <a:off x="3245" y="2635"/>
                <a:ext cx="1008" cy="10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742950" indent="-28575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 eaLnBrk="0" hangingPunct="0"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6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5400">
                    <a:latin typeface="Comic Sans MS" charset="0"/>
                  </a:rPr>
                  <a:t>1</a:t>
                </a:r>
              </a:p>
              <a:p>
                <a:pPr algn="ctr"/>
                <a:r>
                  <a:rPr lang="en-US" sz="5400">
                    <a:latin typeface="Comic Sans MS" charset="0"/>
                  </a:rPr>
                  <a:t>2n+1</a:t>
                </a:r>
              </a:p>
            </p:txBody>
          </p:sp>
          <p:sp>
            <p:nvSpPr>
              <p:cNvPr id="79882" name="Line 12"/>
              <p:cNvSpPr>
                <a:spLocks noChangeShapeType="1"/>
              </p:cNvSpPr>
              <p:nvPr/>
            </p:nvSpPr>
            <p:spPr bwMode="auto">
              <a:xfrm>
                <a:off x="3360" y="3168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2007</a:t>
            </a: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479550" y="457200"/>
          <a:ext cx="56308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4" imgW="1549080" imgH="393480" progId="Equation.DSMT4">
                  <p:embed/>
                </p:oleObj>
              </mc:Choice>
              <mc:Fallback>
                <p:oleObj name="Equation" r:id="rId4" imgW="154908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57200"/>
                        <a:ext cx="5630863" cy="1430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476500" y="2041525"/>
          <a:ext cx="4164013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6" imgW="1371600" imgH="482400" progId="Equation.DSMT4">
                  <p:embed/>
                </p:oleObj>
              </mc:Choice>
              <mc:Fallback>
                <p:oleObj name="Equation" r:id="rId6" imgW="13716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041525"/>
                        <a:ext cx="4164013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525838" y="3638550"/>
          <a:ext cx="3082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8" imgW="1015920" imgH="406080" progId="Equation.DSMT4">
                  <p:embed/>
                </p:oleObj>
              </mc:Choice>
              <mc:Fallback>
                <p:oleObj name="Equation" r:id="rId8" imgW="1015920" imgH="406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638550"/>
                        <a:ext cx="3082925" cy="1233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295400" y="49530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5400">
                <a:solidFill>
                  <a:srgbClr val="339933"/>
                </a:solidFill>
                <a:latin typeface="Comic Sans MS" charset="0"/>
              </a:rPr>
              <a:t>Can cross any desert!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Sum for Children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6238" y="1557338"/>
            <a:ext cx="8386762" cy="36242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>
                <a:latin typeface="Comic Sans MS" charset="0"/>
              </a:rPr>
              <a:t>Nine-year old Gauss saw</a:t>
            </a:r>
          </a:p>
          <a:p>
            <a:pPr algn="ctr" eaLnBrk="1" hangingPunct="1">
              <a:buFontTx/>
              <a:buNone/>
            </a:pPr>
            <a:r>
              <a:rPr lang="en-US" sz="4800">
                <a:solidFill>
                  <a:srgbClr val="000099"/>
                </a:solidFill>
                <a:latin typeface="Comic Sans MS" charset="0"/>
              </a:rPr>
              <a:t>30 numbers,</a:t>
            </a:r>
            <a:r>
              <a:rPr lang="en-US" sz="4800">
                <a:latin typeface="Comic Sans MS" charset="0"/>
              </a:rPr>
              <a:t> </a:t>
            </a:r>
            <a:r>
              <a:rPr lang="en-US" sz="4800">
                <a:solidFill>
                  <a:srgbClr val="000099"/>
                </a:solidFill>
                <a:latin typeface="Comic Sans MS" charset="0"/>
              </a:rPr>
              <a:t>each 13 greater than the previous one</a:t>
            </a:r>
            <a:r>
              <a:rPr lang="en-US" sz="4800">
                <a:latin typeface="Comic Sans MS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4400">
                <a:latin typeface="Comic Sans MS" charset="0"/>
              </a:rPr>
              <a:t>(So the story goes.)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Sum for Children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434975" y="1782763"/>
            <a:ext cx="83518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200">
                <a:latin typeface="Comic Sans MS" charset="0"/>
              </a:rPr>
              <a:t>1</a:t>
            </a:r>
            <a:r>
              <a:rPr lang="en-US" sz="4200" baseline="30000">
                <a:latin typeface="Comic Sans MS" charset="0"/>
              </a:rPr>
              <a:t>st  </a:t>
            </a:r>
            <a:r>
              <a:rPr lang="en-US" sz="4200">
                <a:latin typeface="Comic Sans MS" charset="0"/>
              </a:rPr>
              <a:t>+ 30</a:t>
            </a:r>
            <a:r>
              <a:rPr lang="en-US" sz="4200" baseline="30000">
                <a:latin typeface="Comic Sans MS" charset="0"/>
              </a:rPr>
              <a:t>th</a:t>
            </a:r>
            <a:r>
              <a:rPr lang="en-US" sz="4200">
                <a:latin typeface="Comic Sans MS" charset="0"/>
              </a:rPr>
              <a:t> = 89 + 466          = 555</a:t>
            </a:r>
          </a:p>
          <a:p>
            <a:r>
              <a:rPr lang="en-US" sz="4200">
                <a:latin typeface="Comic Sans MS" charset="0"/>
              </a:rPr>
              <a:t>2</a:t>
            </a:r>
            <a:r>
              <a:rPr lang="en-US" sz="4200" baseline="30000">
                <a:latin typeface="Comic Sans MS" charset="0"/>
              </a:rPr>
              <a:t>nd </a:t>
            </a:r>
            <a:r>
              <a:rPr lang="en-US" sz="4200">
                <a:latin typeface="Comic Sans MS" charset="0"/>
              </a:rPr>
              <a:t>+ 29</a:t>
            </a:r>
            <a:r>
              <a:rPr lang="en-US" sz="4200" baseline="30000">
                <a:latin typeface="Comic Sans MS" charset="0"/>
              </a:rPr>
              <a:t>th </a:t>
            </a:r>
            <a:r>
              <a:rPr lang="en-US" sz="4200">
                <a:latin typeface="Comic Sans MS" charset="0"/>
              </a:rPr>
              <a:t> =</a:t>
            </a:r>
          </a:p>
          <a:p>
            <a:r>
              <a:rPr lang="en-US" sz="4200">
                <a:latin typeface="Comic Sans MS" charset="0"/>
              </a:rPr>
              <a:t>       (1</a:t>
            </a:r>
            <a:r>
              <a:rPr lang="en-US" sz="4200" baseline="30000">
                <a:latin typeface="Comic Sans MS" charset="0"/>
              </a:rPr>
              <a:t>st</a:t>
            </a:r>
            <a:r>
              <a:rPr lang="en-US" sz="4200">
                <a:latin typeface="Comic Sans MS" charset="0"/>
              </a:rPr>
              <a:t>+13) + (30</a:t>
            </a:r>
            <a:r>
              <a:rPr lang="en-US" sz="4200" baseline="30000">
                <a:latin typeface="Comic Sans MS" charset="0"/>
              </a:rPr>
              <a:t>th</a:t>
            </a:r>
            <a:r>
              <a:rPr lang="en-US" sz="4200">
                <a:latin typeface="Comic Sans MS" charset="0"/>
              </a:rPr>
              <a:t>-13)     = 555</a:t>
            </a:r>
          </a:p>
          <a:p>
            <a:r>
              <a:rPr lang="en-US" sz="4200">
                <a:latin typeface="Comic Sans MS" charset="0"/>
              </a:rPr>
              <a:t>3</a:t>
            </a:r>
            <a:r>
              <a:rPr lang="en-US" sz="4200" baseline="30000">
                <a:latin typeface="Comic Sans MS" charset="0"/>
              </a:rPr>
              <a:t>rd</a:t>
            </a:r>
            <a:r>
              <a:rPr lang="en-US" sz="4200">
                <a:latin typeface="Comic Sans MS" charset="0"/>
              </a:rPr>
              <a:t> + 28</a:t>
            </a:r>
            <a:r>
              <a:rPr lang="en-US" sz="4200" baseline="30000">
                <a:latin typeface="Comic Sans MS" charset="0"/>
              </a:rPr>
              <a:t>th</a:t>
            </a:r>
            <a:r>
              <a:rPr lang="en-US" sz="4200">
                <a:latin typeface="Comic Sans MS" charset="0"/>
              </a:rPr>
              <a:t> =</a:t>
            </a:r>
          </a:p>
          <a:p>
            <a:r>
              <a:rPr lang="en-US" sz="4200">
                <a:latin typeface="Comic Sans MS" charset="0"/>
              </a:rPr>
              <a:t>       (2</a:t>
            </a:r>
            <a:r>
              <a:rPr lang="en-US" sz="4200" baseline="30000">
                <a:latin typeface="Comic Sans MS" charset="0"/>
              </a:rPr>
              <a:t>nd</a:t>
            </a:r>
            <a:r>
              <a:rPr lang="en-US" sz="4200">
                <a:latin typeface="Comic Sans MS" charset="0"/>
              </a:rPr>
              <a:t>+13) + (29</a:t>
            </a:r>
            <a:r>
              <a:rPr lang="en-US" sz="4200" baseline="30000">
                <a:latin typeface="Comic Sans MS" charset="0"/>
              </a:rPr>
              <a:t>th</a:t>
            </a:r>
            <a:r>
              <a:rPr lang="en-US" sz="4200">
                <a:latin typeface="Comic Sans MS" charset="0"/>
              </a:rPr>
              <a:t>-13)     = 555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794125" y="5413375"/>
            <a:ext cx="3794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>
                <a:sym typeface="Euclid Extra" charset="0"/>
              </a:rPr>
              <a:t>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2209800" y="3983038"/>
          <a:ext cx="31242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977760" imgH="469800" progId="Equation.DSMT4">
                  <p:embed/>
                </p:oleObj>
              </mc:Choice>
              <mc:Fallback>
                <p:oleObj name="Equation" r:id="rId4" imgW="97776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83038"/>
                        <a:ext cx="3124200" cy="150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Sum for Children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381000" y="1365250"/>
            <a:ext cx="86233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200">
                <a:latin typeface="Comic Sans MS" charset="0"/>
              </a:rPr>
              <a:t>Sum of </a:t>
            </a:r>
            <a:r>
              <a:rPr lang="en-US" sz="420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 baseline="30000">
                <a:latin typeface="Comic Sans MS" charset="0"/>
              </a:rPr>
              <a:t>th</a:t>
            </a:r>
            <a:r>
              <a:rPr lang="en-US" sz="4200">
                <a:latin typeface="Comic Sans MS" charset="0"/>
              </a:rPr>
              <a:t> term and (31</a:t>
            </a:r>
            <a:r>
              <a:rPr lang="en-US" sz="4200">
                <a:latin typeface="Comic Sans MS" charset="0"/>
                <a:sym typeface="Symbol" charset="0"/>
              </a:rPr>
              <a:t>-</a:t>
            </a:r>
            <a:r>
              <a:rPr lang="en-US" sz="4200">
                <a:solidFill>
                  <a:srgbClr val="3333FF"/>
                </a:solidFill>
                <a:latin typeface="Comic Sans MS" charset="0"/>
              </a:rPr>
              <a:t>k</a:t>
            </a:r>
            <a:r>
              <a:rPr lang="en-US" sz="4200">
                <a:latin typeface="Comic Sans MS" charset="0"/>
              </a:rPr>
              <a:t>)</a:t>
            </a:r>
            <a:r>
              <a:rPr lang="en-US" sz="4200" baseline="30000">
                <a:latin typeface="Comic Sans MS" charset="0"/>
              </a:rPr>
              <a:t>th</a:t>
            </a:r>
            <a:r>
              <a:rPr lang="en-US" sz="4200">
                <a:latin typeface="Comic Sans MS" charset="0"/>
              </a:rPr>
              <a:t> term</a:t>
            </a:r>
          </a:p>
          <a:p>
            <a:r>
              <a:rPr lang="en-US" sz="4200">
                <a:latin typeface="Comic Sans MS" charset="0"/>
              </a:rPr>
              <a:t>is </a:t>
            </a:r>
            <a:r>
              <a:rPr lang="en-US" sz="4200">
                <a:solidFill>
                  <a:srgbClr val="008000"/>
                </a:solidFill>
                <a:latin typeface="Comic Sans MS" charset="0"/>
              </a:rPr>
              <a:t>invariant</a:t>
            </a:r>
            <a:r>
              <a:rPr lang="en-US" sz="4200">
                <a:latin typeface="Comic Sans MS" charset="0"/>
              </a:rPr>
              <a:t>!  15 pairs of terms, so</a:t>
            </a:r>
          </a:p>
          <a:p>
            <a:r>
              <a:rPr lang="en-US" sz="4200">
                <a:latin typeface="Comic Sans MS" charset="0"/>
              </a:rPr>
              <a:t>Total = 555 - </a:t>
            </a:r>
            <a:r>
              <a:rPr lang="en-US" sz="4200">
                <a:latin typeface="Comic Sans MS" charset="0"/>
                <a:sym typeface="Symbol" charset="0"/>
              </a:rPr>
              <a:t>15</a:t>
            </a:r>
            <a:endParaRPr lang="en-US" sz="4200">
              <a:latin typeface="Comic Sans MS" charset="0"/>
            </a:endParaRPr>
          </a:p>
          <a:p>
            <a:r>
              <a:rPr lang="en-US" sz="4200">
                <a:latin typeface="Comic Sans MS" charset="0"/>
              </a:rPr>
              <a:t>         = (1</a:t>
            </a:r>
            <a:r>
              <a:rPr lang="en-US" sz="4200" baseline="30000">
                <a:latin typeface="Comic Sans MS" charset="0"/>
              </a:rPr>
              <a:t>st</a:t>
            </a:r>
            <a:r>
              <a:rPr lang="en-US" sz="4200">
                <a:latin typeface="Comic Sans MS" charset="0"/>
              </a:rPr>
              <a:t> + last)</a:t>
            </a:r>
            <a:r>
              <a:rPr lang="en-US" sz="4200" b="1">
                <a:latin typeface="cmsy10" charset="0"/>
              </a:rPr>
              <a:t>¢</a:t>
            </a:r>
            <a:r>
              <a:rPr lang="en-US" sz="4200">
                <a:latin typeface="Comic Sans MS" charset="0"/>
                <a:sym typeface="Symbol" charset="0"/>
              </a:rPr>
              <a:t>(# terms/2) </a:t>
            </a:r>
          </a:p>
          <a:p>
            <a:r>
              <a:rPr lang="en-US" sz="4200">
                <a:latin typeface="Comic Sans MS" charset="0"/>
                <a:sym typeface="Symbol" charset="0"/>
              </a:rPr>
              <a:t>         = (1</a:t>
            </a:r>
            <a:r>
              <a:rPr lang="en-US" sz="4200" baseline="30000">
                <a:latin typeface="Comic Sans MS" charset="0"/>
                <a:sym typeface="Symbol" charset="0"/>
              </a:rPr>
              <a:t>st </a:t>
            </a:r>
            <a:r>
              <a:rPr lang="en-US" sz="4200">
                <a:latin typeface="Comic Sans MS" charset="0"/>
                <a:sym typeface="Symbol" charset="0"/>
              </a:rPr>
              <a:t>+ last)/2  </a:t>
            </a:r>
            <a:r>
              <a:rPr lang="en-US" sz="4200" b="1">
                <a:latin typeface="cmsy10" charset="0"/>
              </a:rPr>
              <a:t>¢</a:t>
            </a:r>
            <a:r>
              <a:rPr lang="en-US" sz="4200">
                <a:latin typeface="Comic Sans MS" charset="0"/>
                <a:sym typeface="Symbol" charset="0"/>
              </a:rPr>
              <a:t>(# terms)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Sum for Children</a:t>
            </a:r>
          </a:p>
        </p:txBody>
      </p:sp>
      <p:sp>
        <p:nvSpPr>
          <p:cNvPr id="45060" name="Text Box 10"/>
          <p:cNvSpPr txBox="1">
            <a:spLocks noChangeArrowheads="1"/>
          </p:cNvSpPr>
          <p:nvPr/>
        </p:nvSpPr>
        <p:spPr bwMode="auto">
          <a:xfrm>
            <a:off x="914400" y="1611313"/>
            <a:ext cx="248602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400" i="1">
                <a:latin typeface="Comic Sans MS" charset="0"/>
              </a:rPr>
              <a:t>example:</a:t>
            </a:r>
          </a:p>
        </p:txBody>
      </p:sp>
      <p:sp>
        <p:nvSpPr>
          <p:cNvPr id="45061" name="Text Box 11"/>
          <p:cNvSpPr txBox="1">
            <a:spLocks noChangeArrowheads="1"/>
          </p:cNvSpPr>
          <p:nvPr/>
        </p:nvSpPr>
        <p:spPr bwMode="auto">
          <a:xfrm>
            <a:off x="609600" y="2438400"/>
            <a:ext cx="8077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5400"/>
              <a:t> </a:t>
            </a:r>
            <a:r>
              <a:rPr lang="en-US" sz="5400">
                <a:solidFill>
                  <a:srgbClr val="3333FF"/>
                </a:solidFill>
              </a:rPr>
              <a:t>   </a:t>
            </a:r>
            <a:r>
              <a:rPr lang="en-US" sz="6000">
                <a:solidFill>
                  <a:srgbClr val="3333FF"/>
                </a:solidFill>
                <a:latin typeface="Comic Sans MS" charset="0"/>
              </a:rPr>
              <a:t>1 + 2 +</a:t>
            </a:r>
            <a:r>
              <a:rPr lang="en-US" sz="6000">
                <a:solidFill>
                  <a:srgbClr val="3333FF"/>
                </a:solidFill>
                <a:latin typeface="Comic Sans MS" charset="0"/>
                <a:sym typeface="Euclid Extra" charset="0"/>
              </a:rPr>
              <a:t>+ </a:t>
            </a:r>
            <a:r>
              <a:rPr lang="en-US" sz="6000">
                <a:solidFill>
                  <a:srgbClr val="3333FF"/>
                </a:solidFill>
                <a:latin typeface="Comic Sans MS" charset="0"/>
              </a:rPr>
              <a:t>(n-1) + n =</a:t>
            </a:r>
            <a:endParaRPr lang="en-US" sz="320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45062" name="Group 10"/>
          <p:cNvGrpSpPr>
            <a:grpSpLocks/>
          </p:cNvGrpSpPr>
          <p:nvPr/>
        </p:nvGrpSpPr>
        <p:grpSpPr bwMode="auto">
          <a:xfrm>
            <a:off x="3138488" y="3505200"/>
            <a:ext cx="2957512" cy="2170113"/>
            <a:chOff x="3138488" y="3854450"/>
            <a:chExt cx="2957512" cy="2169825"/>
          </a:xfrm>
        </p:grpSpPr>
        <p:sp>
          <p:nvSpPr>
            <p:cNvPr id="45063" name="Text Box 13"/>
            <p:cNvSpPr txBox="1">
              <a:spLocks noChangeArrowheads="1"/>
            </p:cNvSpPr>
            <p:nvPr/>
          </p:nvSpPr>
          <p:spPr bwMode="auto">
            <a:xfrm>
              <a:off x="3138488" y="3854450"/>
              <a:ext cx="2957512" cy="216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6000">
                  <a:solidFill>
                    <a:srgbClr val="3333FF"/>
                  </a:solidFill>
                  <a:latin typeface="Comic Sans MS" charset="0"/>
                </a:rPr>
                <a:t>(1 + n)n</a:t>
              </a:r>
            </a:p>
            <a:p>
              <a:pPr>
                <a:spcBef>
                  <a:spcPts val="1800"/>
                </a:spcBef>
              </a:pPr>
              <a:r>
                <a:rPr lang="en-US" sz="6000" i="1">
                  <a:solidFill>
                    <a:srgbClr val="3333FF"/>
                  </a:solidFill>
                  <a:latin typeface="Comic Sans MS" charset="0"/>
                </a:rPr>
                <a:t>      </a:t>
              </a:r>
              <a:r>
                <a:rPr lang="en-US" sz="6000">
                  <a:solidFill>
                    <a:srgbClr val="3333FF"/>
                  </a:solidFill>
                  <a:latin typeface="Comic Sans MS" charset="0"/>
                </a:rPr>
                <a:t>2</a:t>
              </a:r>
            </a:p>
          </p:txBody>
        </p:sp>
        <p:sp>
          <p:nvSpPr>
            <p:cNvPr id="45064" name="Line 14"/>
            <p:cNvSpPr>
              <a:spLocks noChangeShapeType="1"/>
            </p:cNvSpPr>
            <p:nvPr/>
          </p:nvSpPr>
          <p:spPr bwMode="auto">
            <a:xfrm flipV="1">
              <a:off x="3238500" y="4907281"/>
              <a:ext cx="2628900" cy="4571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Geometric Sum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732489"/>
              </p:ext>
            </p:extLst>
          </p:nvPr>
        </p:nvGraphicFramePr>
        <p:xfrm>
          <a:off x="-5765800" y="1684338"/>
          <a:ext cx="336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4" imgW="127000" imgH="190500" progId="Equation.DSMT4">
                  <p:embed/>
                </p:oleObj>
              </mc:Choice>
              <mc:Fallback>
                <p:oleObj name="Equation" r:id="rId4" imgW="1270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765800" y="1684338"/>
                        <a:ext cx="33655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October 31,  2007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omic Sans MS" charset="0"/>
              </a:rPr>
              <a:t>Geometric Sum</a:t>
            </a:r>
          </a:p>
        </p:txBody>
      </p:sp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27000" y="2286000"/>
          <a:ext cx="8940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4" imgW="2361960" imgH="241200" progId="Equation.DSMT4">
                  <p:embed/>
                </p:oleObj>
              </mc:Choice>
              <mc:Fallback>
                <p:oleObj name="Equation" r:id="rId4" imgW="2361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2286000"/>
                        <a:ext cx="89408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43200" y="1524000"/>
            <a:ext cx="4495800" cy="1676400"/>
            <a:chOff x="2743200" y="1524000"/>
            <a:chExt cx="4495800" cy="1676400"/>
          </a:xfrm>
        </p:grpSpPr>
        <p:sp>
          <p:nvSpPr>
            <p:cNvPr id="3082" name="Line 7"/>
            <p:cNvSpPr>
              <a:spLocks noChangeShapeType="1"/>
            </p:cNvSpPr>
            <p:nvPr/>
          </p:nvSpPr>
          <p:spPr bwMode="auto">
            <a:xfrm flipH="1">
              <a:off x="2743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Line 8"/>
            <p:cNvSpPr>
              <a:spLocks noChangeShapeType="1"/>
            </p:cNvSpPr>
            <p:nvPr/>
          </p:nvSpPr>
          <p:spPr bwMode="auto">
            <a:xfrm flipH="1">
              <a:off x="4495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Line 9"/>
            <p:cNvSpPr>
              <a:spLocks noChangeShapeType="1"/>
            </p:cNvSpPr>
            <p:nvPr/>
          </p:nvSpPr>
          <p:spPr bwMode="auto">
            <a:xfrm flipH="1">
              <a:off x="35052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Line 10"/>
            <p:cNvSpPr>
              <a:spLocks noChangeShapeType="1"/>
            </p:cNvSpPr>
            <p:nvPr/>
          </p:nvSpPr>
          <p:spPr bwMode="auto">
            <a:xfrm flipH="1">
              <a:off x="7162800" y="1524000"/>
              <a:ext cx="76200" cy="167640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9" name="Text Box 12"/>
          <p:cNvSpPr txBox="1">
            <a:spLocks noChangeArrowheads="1"/>
          </p:cNvSpPr>
          <p:nvPr/>
        </p:nvSpPr>
        <p:spPr bwMode="auto">
          <a:xfrm>
            <a:off x="0" y="3429000"/>
            <a:ext cx="22494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4400" dirty="0" err="1">
                <a:solidFill>
                  <a:srgbClr val="3333FF"/>
                </a:solidFill>
                <a:latin typeface="Comic Sans MS" charset="0"/>
              </a:rPr>
              <a:t>G</a:t>
            </a:r>
            <a:r>
              <a:rPr lang="en-US" sz="4400" baseline="-25000" dirty="0" err="1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 dirty="0" err="1">
                <a:solidFill>
                  <a:srgbClr val="3333FF"/>
                </a:solidFill>
                <a:latin typeface="Comic Sans MS" charset="0"/>
                <a:sym typeface="Symbol" charset="0"/>
              </a:rPr>
              <a:t></a:t>
            </a:r>
            <a:r>
              <a:rPr lang="en-US" sz="4400" dirty="0" err="1">
                <a:solidFill>
                  <a:srgbClr val="3333FF"/>
                </a:solidFill>
                <a:latin typeface="Comic Sans MS" charset="0"/>
              </a:rPr>
              <a:t>xG</a:t>
            </a:r>
            <a:r>
              <a:rPr lang="en-US" sz="4400" baseline="-25000" dirty="0" err="1">
                <a:solidFill>
                  <a:srgbClr val="3333FF"/>
                </a:solidFill>
                <a:latin typeface="Comic Sans MS" charset="0"/>
              </a:rPr>
              <a:t>n</a:t>
            </a:r>
            <a:r>
              <a:rPr lang="en-US" sz="4400" dirty="0">
                <a:solidFill>
                  <a:srgbClr val="3333FF"/>
                </a:solidFill>
                <a:latin typeface="Comic Sans MS" charset="0"/>
              </a:rPr>
              <a:t>=</a:t>
            </a: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257175" y="3276600"/>
            <a:ext cx="8486775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1981200" y="3422650"/>
            <a:ext cx="7616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800" dirty="0"/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1 </a:t>
            </a:r>
            <a:r>
              <a:rPr lang="en-US" sz="4800" dirty="0">
                <a:latin typeface="Comic Sans MS" charset="0"/>
              </a:rPr>
              <a:t>                         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 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  <a:sym typeface="Symbol" charset="0"/>
              </a:rPr>
              <a:t></a:t>
            </a:r>
            <a:r>
              <a:rPr lang="en-US" sz="4800" dirty="0">
                <a:solidFill>
                  <a:srgbClr val="3333FF"/>
                </a:solidFill>
                <a:latin typeface="Comic Sans MS" charset="0"/>
              </a:rPr>
              <a:t> x</a:t>
            </a:r>
            <a:r>
              <a:rPr lang="en-US" sz="4800" baseline="30000" dirty="0">
                <a:solidFill>
                  <a:srgbClr val="3333FF"/>
                </a:solidFill>
                <a:latin typeface="Comic Sans MS" charset="0"/>
              </a:rPr>
              <a:t>n+1</a:t>
            </a:r>
          </a:p>
        </p:txBody>
      </p:sp>
    </p:spTree>
  </p:cSld>
  <p:clrMapOvr>
    <a:masterClrMapping/>
  </p:clrMapOvr>
  <p:transition xmlns:p14="http://schemas.microsoft.com/office/powerpoint/2010/main">
    <p:strips dir="r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 animBg="1"/>
      <p:bldP spid="1321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1018</Words>
  <Application>Microsoft Macintosh PowerPoint</Application>
  <PresentationFormat>On-screen Show (4:3)</PresentationFormat>
  <Paragraphs>200</Paragraphs>
  <Slides>31</Slides>
  <Notes>31</Notes>
  <HiddenSlides>17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Comic Sans MS</vt:lpstr>
      <vt:lpstr>Times New Roman</vt:lpstr>
      <vt:lpstr>Times</vt:lpstr>
      <vt:lpstr>Courier New</vt:lpstr>
      <vt:lpstr>Euclid Extra</vt:lpstr>
      <vt:lpstr>Symbol</vt:lpstr>
      <vt:lpstr>cmsy10</vt:lpstr>
      <vt:lpstr>Euclid Symbol</vt:lpstr>
      <vt:lpstr>Default Design</vt:lpstr>
      <vt:lpstr>Equation</vt:lpstr>
      <vt:lpstr>MathType 6.0 Equation</vt:lpstr>
      <vt:lpstr>PowerPoint Presentation</vt:lpstr>
      <vt:lpstr>   C. F. Gauss</vt:lpstr>
      <vt:lpstr>Sum for Children</vt:lpstr>
      <vt:lpstr>Sum for Children</vt:lpstr>
      <vt:lpstr>Sum for Children</vt:lpstr>
      <vt:lpstr>Sum for Children</vt:lpstr>
      <vt:lpstr>Sum for Children</vt:lpstr>
      <vt:lpstr>Geometric Sum</vt:lpstr>
      <vt:lpstr>Geometric Sum</vt:lpstr>
      <vt:lpstr>Geometric Sum</vt:lpstr>
      <vt:lpstr>Geometric Sum</vt:lpstr>
      <vt:lpstr>Infinite Geometric Series</vt:lpstr>
      <vt:lpstr>Infinite Geometric Series</vt:lpstr>
      <vt:lpstr>The future value of $$</vt:lpstr>
      <vt:lpstr>The future value of $$</vt:lpstr>
      <vt:lpstr>The future value of $$</vt:lpstr>
      <vt:lpstr>The future value of $$</vt:lpstr>
      <vt:lpstr>The future value of $$</vt:lpstr>
      <vt:lpstr>Annuities</vt:lpstr>
      <vt:lpstr>Annuities</vt:lpstr>
      <vt:lpstr>Annuities</vt:lpstr>
      <vt:lpstr>Manipulating Sums</vt:lpstr>
      <vt:lpstr>Manipulating Sums</vt:lpstr>
      <vt:lpstr>Crossing a Desert</vt:lpstr>
      <vt:lpstr>1 Tank of Gas</vt:lpstr>
      <vt:lpstr>PowerPoint Presentation</vt:lpstr>
      <vt:lpstr>n+1 Tanks of Gas</vt:lpstr>
      <vt:lpstr>n+1 Tanks of Gas</vt:lpstr>
      <vt:lpstr>PowerPoint Presentation</vt:lpstr>
      <vt:lpstr>PowerPoint Presentation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326</cp:revision>
  <dcterms:created xsi:type="dcterms:W3CDTF">2002-03-12T04:04:58Z</dcterms:created>
  <dcterms:modified xsi:type="dcterms:W3CDTF">2012-04-05T22:36:39Z</dcterms:modified>
</cp:coreProperties>
</file>