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5.xml" ContentType="application/vnd.openxmlformats-officedocument.presentationml.notesSlide+xml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61" r:id="rId2"/>
    <p:sldId id="257" r:id="rId3"/>
    <p:sldId id="258" r:id="rId4"/>
    <p:sldId id="259" r:id="rId5"/>
    <p:sldId id="340" r:id="rId6"/>
    <p:sldId id="341" r:id="rId7"/>
    <p:sldId id="308" r:id="rId8"/>
    <p:sldId id="281" r:id="rId9"/>
    <p:sldId id="368" r:id="rId10"/>
    <p:sldId id="367" r:id="rId11"/>
    <p:sldId id="369" r:id="rId12"/>
    <p:sldId id="363" r:id="rId13"/>
    <p:sldId id="364" r:id="rId14"/>
    <p:sldId id="349" r:id="rId15"/>
    <p:sldId id="352" r:id="rId16"/>
    <p:sldId id="353" r:id="rId17"/>
    <p:sldId id="272" r:id="rId18"/>
    <p:sldId id="278" r:id="rId19"/>
    <p:sldId id="342" r:id="rId20"/>
    <p:sldId id="274" r:id="rId21"/>
    <p:sldId id="275" r:id="rId22"/>
    <p:sldId id="279" r:id="rId23"/>
    <p:sldId id="365" r:id="rId24"/>
    <p:sldId id="356" r:id="rId25"/>
    <p:sldId id="360" r:id="rId26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D007C"/>
    <a:srgbClr val="FF6600"/>
    <a:srgbClr val="DDDDDD"/>
    <a:srgbClr val="FF9933"/>
    <a:srgbClr val="996633"/>
    <a:srgbClr val="00A200"/>
    <a:srgbClr val="FF00FF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35" autoAdjust="0"/>
  </p:normalViewPr>
  <p:slideViewPr>
    <p:cSldViewPr showGuides="1">
      <p:cViewPr varScale="1">
        <p:scale>
          <a:sx n="155" d="100"/>
          <a:sy n="155" d="100"/>
        </p:scale>
        <p:origin x="-193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DC2ADD3-ACAB-4140-905E-D2B9363D77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5E6F13-64A1-4649-8DAF-4BF671366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A2D65-E9F9-C944-B035-0AEEF1488662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10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11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0BFC0-71E9-A142-87D4-8038DFECECC4}" type="slidenum">
              <a:rPr lang="en-US"/>
              <a:pPr/>
              <a:t>12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95EF6-CE07-5046-93B7-AB45094E4E77}" type="slidenum">
              <a:rPr lang="en-US"/>
              <a:pPr/>
              <a:t>13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AF0E-3CB4-F14D-8900-EB08BBCAC24E}" type="slidenum">
              <a:rPr lang="en-US"/>
              <a:pPr/>
              <a:t>14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E183-327A-C34F-AC11-9C03CA12D83C}" type="slidenum">
              <a:rPr lang="en-US"/>
              <a:pPr/>
              <a:t>15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2933E-2E4B-1A4B-A4BA-DC0B58974BBE}" type="slidenum">
              <a:rPr lang="en-US"/>
              <a:pPr/>
              <a:t>16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C66E9-77C5-7E49-BADA-D7268D25123F}" type="slidenum">
              <a:rPr lang="en-US"/>
              <a:pPr/>
              <a:t>17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0E364-1E42-0649-9499-43BA4CC35C8B}" type="slidenum">
              <a:rPr lang="en-US"/>
              <a:pPr/>
              <a:t>18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BA75F-C583-3D45-8297-B6D1623A6D47}" type="slidenum">
              <a:rPr lang="en-US"/>
              <a:pPr/>
              <a:t>19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C7F8B-1DDD-7C4F-B997-F3B9DFEE2A92}" type="slidenum">
              <a:rPr lang="en-US"/>
              <a:pPr/>
              <a:t>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BA32A-EFEF-5E47-9795-6887F787EBBC}" type="slidenum">
              <a:rPr lang="en-US"/>
              <a:pPr/>
              <a:t>20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DB1B0-316F-E24B-851B-5D73258A57A0}" type="slidenum">
              <a:rPr lang="en-US"/>
              <a:pPr/>
              <a:t>21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4C336-FA56-EA42-BC81-E886E6B5C692}" type="slidenum">
              <a:rPr lang="en-US"/>
              <a:pPr/>
              <a:t>22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296DE-2A84-F54E-8098-D05BFB610F46}" type="slidenum">
              <a:rPr lang="en-US"/>
              <a:pPr/>
              <a:t>23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BFBBA-6D0E-AF4D-8018-043C107A30F0}" type="slidenum">
              <a:rPr lang="en-US"/>
              <a:pPr/>
              <a:t>24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B2BB9-B0F5-3A4E-83BA-4601F2434A76}" type="slidenum">
              <a:rPr lang="en-US"/>
              <a:pPr/>
              <a:t>25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F3EFE-0ED4-3D42-9A16-24387988035E}" type="slidenum">
              <a:rPr lang="en-US"/>
              <a:pPr/>
              <a:t>3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1F7F0-F657-E24C-AB04-76A97DFD7DA1}" type="slidenum">
              <a:rPr lang="en-US"/>
              <a:pPr/>
              <a:t>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4BDA8-192D-6449-A809-DF02AE6031A8}" type="slidenum">
              <a:rPr lang="en-US"/>
              <a:pPr/>
              <a:t>5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7F1B5-3542-0A4D-B131-D5B971354064}" type="slidenum">
              <a:rPr lang="en-US"/>
              <a:pPr/>
              <a:t>6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81DC8-1251-A04D-9633-B2ABACAEF91D}" type="slidenum">
              <a:rPr lang="en-US"/>
              <a:pPr/>
              <a:t>7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8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9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6, 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6, 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0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6, 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6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6, 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6, 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6, 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6,  2007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1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6,  2007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6,  2007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6, 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0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6, 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48200" y="6629400"/>
            <a:ext cx="1447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r>
              <a:rPr lang="en-US"/>
              <a:t>April 6,  2007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5181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153400" y="65532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sz="1200">
                <a:latin typeface="Comic Sans MS" charset="0"/>
              </a:rPr>
              <a:t>lec 8F.</a:t>
            </a:r>
            <a:fld id="{BAD60C4D-E46A-6F4A-9374-7055D7F3B38F}" type="slidenum">
              <a:rPr lang="en-US" sz="1200">
                <a:latin typeface="Comic Sans MS" charset="0"/>
              </a:rPr>
              <a:pPr algn="r" eaLnBrk="1" hangingPunct="1"/>
              <a:t>‹#›</a:t>
            </a:fld>
            <a:endParaRPr lang="en-US" sz="1200">
              <a:latin typeface="Comic Sans MS" charset="0"/>
            </a:endParaRPr>
          </a:p>
        </p:txBody>
      </p:sp>
      <p:pic>
        <p:nvPicPr>
          <p:cNvPr id="1033" name="Picture 9" descr="boar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0" y="6584950"/>
            <a:ext cx="3605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Comic Sans MS" charset="0"/>
              </a:rPr>
              <a:t>Copyright </a:t>
            </a:r>
            <a:r>
              <a:rPr lang="en-US" sz="1000" i="1">
                <a:latin typeface="Comic Sans MS" charset="0"/>
              </a:rPr>
              <a:t>©</a:t>
            </a:r>
            <a:r>
              <a:rPr lang="en-US" sz="1000">
                <a:latin typeface="Comic Sans MS" charset="0"/>
              </a:rPr>
              <a:t> Albert R. Meyer,  2007</a:t>
            </a:r>
            <a:r>
              <a:rPr lang="en-US" sz="1200">
                <a:latin typeface="Comic Sans MS" charset="0"/>
              </a:rPr>
              <a:t>.  </a:t>
            </a:r>
            <a:r>
              <a:rPr lang="en-US" sz="1000">
                <a:latin typeface="Comic Sans MS" charset="0"/>
              </a:rPr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600200"/>
            <a:ext cx="7658100" cy="3581400"/>
          </a:xfrm>
        </p:spPr>
        <p:txBody>
          <a:bodyPr/>
          <a:lstStyle/>
          <a:p>
            <a:pPr eaLnBrk="0" hangingPunct="0"/>
            <a:r>
              <a:rPr lang="en-US" sz="9600">
                <a:solidFill>
                  <a:schemeClr val="tx2"/>
                </a:solidFill>
              </a:rPr>
              <a:t>Sums &amp;</a:t>
            </a:r>
          </a:p>
          <a:p>
            <a:pPr eaLnBrk="0" hangingPunct="0"/>
            <a:r>
              <a:rPr lang="en-US" sz="9600">
                <a:solidFill>
                  <a:schemeClr val="tx2"/>
                </a:solidFill>
              </a:rPr>
              <a:t>Money</a:t>
            </a:r>
            <a:endParaRPr lang="en-US" sz="720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01701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7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552540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8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465746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41699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5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72606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6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8612" y="47117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16252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pSp>
        <p:nvGrpSpPr>
          <p:cNvPr id="132107" name="Group 11"/>
          <p:cNvGrpSpPr>
            <a:grpSpLocks/>
          </p:cNvGrpSpPr>
          <p:nvPr/>
        </p:nvGrpSpPr>
        <p:grpSpPr bwMode="auto">
          <a:xfrm>
            <a:off x="2743200" y="1524000"/>
            <a:ext cx="4495800" cy="1676400"/>
            <a:chOff x="1728" y="960"/>
            <a:chExt cx="2832" cy="1056"/>
          </a:xfrm>
        </p:grpSpPr>
        <p:sp>
          <p:nvSpPr>
            <p:cNvPr id="132103" name="Line 7"/>
            <p:cNvSpPr>
              <a:spLocks noChangeShapeType="1"/>
            </p:cNvSpPr>
            <p:nvPr/>
          </p:nvSpPr>
          <p:spPr bwMode="auto">
            <a:xfrm flipH="1">
              <a:off x="1728" y="960"/>
              <a:ext cx="48" cy="105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04" name="Line 8"/>
            <p:cNvSpPr>
              <a:spLocks noChangeShapeType="1"/>
            </p:cNvSpPr>
            <p:nvPr/>
          </p:nvSpPr>
          <p:spPr bwMode="auto">
            <a:xfrm flipH="1">
              <a:off x="2832" y="960"/>
              <a:ext cx="48" cy="105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 flipH="1">
              <a:off x="2304" y="960"/>
              <a:ext cx="48" cy="105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 flipH="1">
              <a:off x="4512" y="960"/>
              <a:ext cx="48" cy="105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0" y="3429000"/>
            <a:ext cx="22494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3333FF"/>
                </a:solidFill>
                <a:latin typeface="Comic Sans MS" charset="0"/>
              </a:rPr>
              <a:t>G</a:t>
            </a:r>
            <a:r>
              <a:rPr lang="en-US" sz="4400" baseline="-25000" dirty="0" err="1">
                <a:solidFill>
                  <a:srgbClr val="3333FF"/>
                </a:solidFill>
                <a:latin typeface="Comic Sans MS" charset="0"/>
              </a:rPr>
              <a:t>n</a:t>
            </a:r>
            <a:r>
              <a:rPr lang="en-US" sz="4400" dirty="0" err="1">
                <a:solidFill>
                  <a:srgbClr val="3333FF"/>
                </a:solidFill>
                <a:latin typeface="Comic Sans MS" charset="0"/>
                <a:sym typeface="Symbol" charset="0"/>
              </a:rPr>
              <a:t></a:t>
            </a:r>
            <a:r>
              <a:rPr lang="en-US" sz="4400" dirty="0" err="1">
                <a:solidFill>
                  <a:srgbClr val="3333FF"/>
                </a:solidFill>
                <a:latin typeface="Comic Sans MS" charset="0"/>
              </a:rPr>
              <a:t>xG</a:t>
            </a:r>
            <a:r>
              <a:rPr lang="en-US" sz="4400" baseline="-25000" dirty="0" err="1">
                <a:solidFill>
                  <a:srgbClr val="3333FF"/>
                </a:solidFill>
                <a:latin typeface="Comic Sans MS" charset="0"/>
              </a:rPr>
              <a:t>n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=</a:t>
            </a:r>
          </a:p>
        </p:txBody>
      </p:sp>
      <p:sp>
        <p:nvSpPr>
          <p:cNvPr id="132110" name="Line 14"/>
          <p:cNvSpPr>
            <a:spLocks noChangeShapeType="1"/>
          </p:cNvSpPr>
          <p:nvPr/>
        </p:nvSpPr>
        <p:spPr bwMode="auto">
          <a:xfrm flipV="1">
            <a:off x="257175" y="32766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1981200" y="3422650"/>
            <a:ext cx="71913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>
                <a:latin typeface="Comic Sans MS" charset="0"/>
              </a:rPr>
              <a:t>                         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  <a:sym typeface="Symbol" charset="0"/>
              </a:rPr>
              <a:t></a:t>
            </a:r>
            <a:r>
              <a:rPr lang="en-US" sz="4800" i="1" dirty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</p:spTree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322263" y="1566863"/>
          <a:ext cx="73548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3" name="Equation" r:id="rId4" imgW="1968480" imgH="241200" progId="Equation.DSMT4">
                  <p:embed/>
                </p:oleObj>
              </mc:Choice>
              <mc:Fallback>
                <p:oleObj name="Equation" r:id="rId4" imgW="19684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566863"/>
                        <a:ext cx="7354887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127000" y="2286000"/>
          <a:ext cx="8940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4" name="Equation" r:id="rId6" imgW="2361960" imgH="241200" progId="Equation.DSMT4">
                  <p:embed/>
                </p:oleObj>
              </mc:Choice>
              <mc:Fallback>
                <p:oleObj name="Equation" r:id="rId6" imgW="23619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2286000"/>
                        <a:ext cx="89408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25" name="Group 5"/>
          <p:cNvGrpSpPr>
            <a:grpSpLocks/>
          </p:cNvGrpSpPr>
          <p:nvPr/>
        </p:nvGrpSpPr>
        <p:grpSpPr bwMode="auto">
          <a:xfrm>
            <a:off x="2743200" y="1524000"/>
            <a:ext cx="4495800" cy="1676400"/>
            <a:chOff x="1728" y="960"/>
            <a:chExt cx="2832" cy="1056"/>
          </a:xfrm>
        </p:grpSpPr>
        <p:sp>
          <p:nvSpPr>
            <p:cNvPr id="133126" name="Line 6"/>
            <p:cNvSpPr>
              <a:spLocks noChangeShapeType="1"/>
            </p:cNvSpPr>
            <p:nvPr/>
          </p:nvSpPr>
          <p:spPr bwMode="auto">
            <a:xfrm flipH="1">
              <a:off x="1728" y="960"/>
              <a:ext cx="48" cy="105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27" name="Line 7"/>
            <p:cNvSpPr>
              <a:spLocks noChangeShapeType="1"/>
            </p:cNvSpPr>
            <p:nvPr/>
          </p:nvSpPr>
          <p:spPr bwMode="auto">
            <a:xfrm flipH="1">
              <a:off x="2832" y="960"/>
              <a:ext cx="48" cy="105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28" name="Line 8"/>
            <p:cNvSpPr>
              <a:spLocks noChangeShapeType="1"/>
            </p:cNvSpPr>
            <p:nvPr/>
          </p:nvSpPr>
          <p:spPr bwMode="auto">
            <a:xfrm flipH="1">
              <a:off x="2304" y="960"/>
              <a:ext cx="48" cy="105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29" name="Line 9"/>
            <p:cNvSpPr>
              <a:spLocks noChangeShapeType="1"/>
            </p:cNvSpPr>
            <p:nvPr/>
          </p:nvSpPr>
          <p:spPr bwMode="auto">
            <a:xfrm flipH="1">
              <a:off x="4512" y="960"/>
              <a:ext cx="48" cy="105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0" y="3429000"/>
            <a:ext cx="22494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3333FF"/>
                </a:solidFill>
                <a:latin typeface="Comic Sans MS" charset="0"/>
              </a:rPr>
              <a:t>G</a:t>
            </a:r>
            <a:r>
              <a:rPr lang="en-US" sz="4400" baseline="-25000">
                <a:solidFill>
                  <a:srgbClr val="3333FF"/>
                </a:solidFill>
                <a:latin typeface="Comic Sans MS" charset="0"/>
              </a:rPr>
              <a:t>n</a:t>
            </a:r>
            <a:r>
              <a:rPr lang="en-US" sz="4400">
                <a:solidFill>
                  <a:srgbClr val="3333FF"/>
                </a:solidFill>
                <a:latin typeface="Comic Sans MS" charset="0"/>
                <a:sym typeface="Symbol" charset="0"/>
              </a:rPr>
              <a:t></a:t>
            </a:r>
            <a:r>
              <a:rPr lang="en-US" sz="4400">
                <a:solidFill>
                  <a:srgbClr val="3333FF"/>
                </a:solidFill>
                <a:latin typeface="Comic Sans MS" charset="0"/>
              </a:rPr>
              <a:t>xG</a:t>
            </a:r>
            <a:r>
              <a:rPr lang="en-US" sz="4400" baseline="-25000">
                <a:solidFill>
                  <a:srgbClr val="3333FF"/>
                </a:solidFill>
                <a:latin typeface="Comic Sans MS" charset="0"/>
              </a:rPr>
              <a:t>n</a:t>
            </a:r>
            <a:r>
              <a:rPr lang="en-US" sz="4400">
                <a:solidFill>
                  <a:srgbClr val="3333FF"/>
                </a:solidFill>
                <a:latin typeface="Comic Sans MS" charset="0"/>
              </a:rPr>
              <a:t>=</a:t>
            </a:r>
          </a:p>
        </p:txBody>
      </p:sp>
      <p:grpSp>
        <p:nvGrpSpPr>
          <p:cNvPr id="133131" name="Group 11"/>
          <p:cNvGrpSpPr>
            <a:grpSpLocks/>
          </p:cNvGrpSpPr>
          <p:nvPr/>
        </p:nvGrpSpPr>
        <p:grpSpPr bwMode="auto">
          <a:xfrm>
            <a:off x="257175" y="3276600"/>
            <a:ext cx="8486775" cy="969963"/>
            <a:chOff x="162" y="2064"/>
            <a:chExt cx="5346" cy="611"/>
          </a:xfrm>
        </p:grpSpPr>
        <p:sp>
          <p:nvSpPr>
            <p:cNvPr id="133132" name="Line 12"/>
            <p:cNvSpPr>
              <a:spLocks noChangeShapeType="1"/>
            </p:cNvSpPr>
            <p:nvPr/>
          </p:nvSpPr>
          <p:spPr bwMode="auto">
            <a:xfrm flipV="1">
              <a:off x="162" y="2064"/>
              <a:ext cx="5346" cy="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3" name="Text Box 13"/>
            <p:cNvSpPr txBox="1">
              <a:spLocks noChangeArrowheads="1"/>
            </p:cNvSpPr>
            <p:nvPr/>
          </p:nvSpPr>
          <p:spPr bwMode="auto">
            <a:xfrm>
              <a:off x="1248" y="2156"/>
              <a:ext cx="1425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4800"/>
                <a:t> </a:t>
              </a:r>
              <a:r>
                <a:rPr lang="en-US" sz="4800">
                  <a:solidFill>
                    <a:srgbClr val="3333FF"/>
                  </a:solidFill>
                  <a:latin typeface="Comic Sans MS" charset="0"/>
                </a:rPr>
                <a:t>1 </a:t>
              </a:r>
              <a:r>
                <a:rPr lang="en-US" sz="4800">
                  <a:solidFill>
                    <a:srgbClr val="3333FF"/>
                  </a:solidFill>
                  <a:latin typeface="Comic Sans MS" charset="0"/>
                  <a:sym typeface="Symbol" charset="0"/>
                </a:rPr>
                <a:t></a:t>
              </a:r>
              <a:r>
                <a:rPr lang="en-US" sz="4800" i="1">
                  <a:solidFill>
                    <a:srgbClr val="3333FF"/>
                  </a:solidFill>
                  <a:latin typeface="Comic Sans MS" charset="0"/>
                </a:rPr>
                <a:t> </a:t>
              </a:r>
              <a:r>
                <a:rPr lang="en-US" sz="4800">
                  <a:solidFill>
                    <a:srgbClr val="3333FF"/>
                  </a:solidFill>
                  <a:latin typeface="Comic Sans MS" charset="0"/>
                </a:rPr>
                <a:t>x</a:t>
              </a:r>
              <a:r>
                <a:rPr lang="en-US" sz="4800" baseline="30000">
                  <a:solidFill>
                    <a:srgbClr val="3333FF"/>
                  </a:solidFill>
                  <a:latin typeface="Comic Sans MS" charset="0"/>
                </a:rPr>
                <a:t>n+1</a:t>
              </a:r>
            </a:p>
          </p:txBody>
        </p:sp>
      </p:grpSp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2486025" y="4486275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5" name="Equation" r:id="rId8" imgW="939600" imgH="457200" progId="Equation.DSMT4">
                  <p:embed/>
                </p:oleObj>
              </mc:Choice>
              <mc:Fallback>
                <p:oleObj name="Equation" r:id="rId8" imgW="9396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4486275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2362200" y="4357688"/>
            <a:ext cx="4141788" cy="2119312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660400" y="4151313"/>
          <a:ext cx="7821613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9" name="Equation" r:id="rId4" imgW="2145960" imgH="495000" progId="Equation.DSMT4">
                  <p:embed/>
                </p:oleObj>
              </mc:Choice>
              <mc:Fallback>
                <p:oleObj name="Equation" r:id="rId4" imgW="2145960" imgH="495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151313"/>
                        <a:ext cx="7821613" cy="180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381000" y="3200400"/>
            <a:ext cx="818673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charset="0"/>
              </a:rPr>
              <a:t>Consider </a:t>
            </a:r>
            <a:r>
              <a:rPr lang="en-US" i="1">
                <a:solidFill>
                  <a:srgbClr val="008000"/>
                </a:solidFill>
                <a:latin typeface="Comic Sans MS" charset="0"/>
              </a:rPr>
              <a:t>infinite</a:t>
            </a:r>
            <a:r>
              <a:rPr lang="en-US">
                <a:solidFill>
                  <a:schemeClr val="hlink"/>
                </a:solidFill>
                <a:latin typeface="Comic Sans MS" charset="0"/>
              </a:rPr>
              <a:t> </a:t>
            </a:r>
            <a:r>
              <a:rPr lang="en-US">
                <a:latin typeface="Comic Sans MS" charset="0"/>
              </a:rPr>
              <a:t>sum (series)</a:t>
            </a:r>
          </a:p>
        </p:txBody>
      </p:sp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0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Infinite Geometric Series</a:t>
            </a: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473075" y="3228975"/>
          <a:ext cx="83661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7" name="Equation" r:id="rId4" imgW="1955520" imgH="457200" progId="Equation.DSMT4">
                  <p:embed/>
                </p:oleObj>
              </mc:Choice>
              <mc:Fallback>
                <p:oleObj name="Equation" r:id="rId4" imgW="19555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228975"/>
                        <a:ext cx="836612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8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Infinite Geometric Series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009900" y="3922713"/>
            <a:ext cx="3762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600">
                <a:latin typeface="Comic Sans MS" charset="0"/>
              </a:rPr>
              <a:t>for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|x|</a:t>
            </a:r>
            <a:r>
              <a:rPr lang="en-US" sz="5600">
                <a:latin typeface="Comic Sans MS" charset="0"/>
              </a:rPr>
              <a:t> </a:t>
            </a:r>
            <a:r>
              <a:rPr lang="en-US" sz="5600" b="1">
                <a:solidFill>
                  <a:srgbClr val="3333FF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5600" b="1">
                <a:latin typeface="Comic Sans MS" charset="0"/>
              </a:rPr>
              <a:t>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1</a:t>
            </a: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2819400" y="1295400"/>
          <a:ext cx="337026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9" name="Equation" r:id="rId4" imgW="761760" imgH="495000" progId="Equation.DSMT4">
                  <p:embed/>
                </p:oleObj>
              </mc:Choice>
              <mc:Fallback>
                <p:oleObj name="Equation" r:id="rId4" imgW="7617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3370263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1676400" y="1295400"/>
            <a:ext cx="5715000" cy="24384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8000"/>
                </a:solidFill>
              </a:rPr>
              <a:t>future</a:t>
            </a:r>
            <a:r>
              <a:rPr lang="en-US" sz="4000">
                <a:solidFill>
                  <a:schemeClr val="hlink"/>
                </a:solidFill>
              </a:rPr>
              <a:t> </a:t>
            </a:r>
            <a:r>
              <a:rPr lang="en-US" sz="4000"/>
              <a:t>value of </a:t>
            </a:r>
            <a:r>
              <a:rPr lang="en-US" sz="4000">
                <a:solidFill>
                  <a:srgbClr val="3366FF"/>
                </a:solidFill>
              </a:rPr>
              <a:t>$$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362200"/>
            <a:ext cx="851535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/>
              <a:t>I will pay you</a:t>
            </a:r>
            <a:r>
              <a:rPr lang="en-US" sz="4800">
                <a:solidFill>
                  <a:srgbClr val="3333FF"/>
                </a:solidFill>
              </a:rPr>
              <a:t> $100 </a:t>
            </a:r>
            <a:r>
              <a:rPr lang="en-US" sz="4800"/>
              <a:t>in 1 year,</a:t>
            </a:r>
          </a:p>
          <a:p>
            <a:pPr>
              <a:buFontTx/>
              <a:buNone/>
            </a:pPr>
            <a:r>
              <a:rPr lang="en-US" sz="4800"/>
              <a:t>if you will pay me</a:t>
            </a:r>
            <a:r>
              <a:rPr lang="en-US" sz="4800">
                <a:solidFill>
                  <a:schemeClr val="accent2"/>
                </a:solidFill>
              </a:rPr>
              <a:t> </a:t>
            </a:r>
            <a:r>
              <a:rPr lang="en-US" sz="4800">
                <a:solidFill>
                  <a:srgbClr val="3333FF"/>
                </a:solidFill>
              </a:rPr>
              <a:t>$</a:t>
            </a:r>
            <a:r>
              <a:rPr lang="en-US" sz="4800">
                <a:solidFill>
                  <a:srgbClr val="FF00FF"/>
                </a:solidFill>
              </a:rPr>
              <a:t>X</a:t>
            </a:r>
            <a:r>
              <a:rPr lang="en-US" sz="4800"/>
              <a:t> now.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My bank will pay me </a:t>
            </a:r>
            <a:r>
              <a:rPr lang="en-US" sz="4000" dirty="0">
                <a:solidFill>
                  <a:srgbClr val="3333FF"/>
                </a:solidFill>
              </a:rPr>
              <a:t>3% interest</a:t>
            </a:r>
            <a:r>
              <a:rPr lang="en-US" sz="4000" dirty="0"/>
              <a:t>.</a:t>
            </a:r>
          </a:p>
          <a:p>
            <a:pPr>
              <a:buFontTx/>
              <a:buNone/>
            </a:pPr>
            <a:r>
              <a:rPr lang="en-US" sz="4000" dirty="0"/>
              <a:t>define</a:t>
            </a:r>
            <a:r>
              <a:rPr lang="en-US" sz="4800" dirty="0"/>
              <a:t> </a:t>
            </a:r>
            <a:r>
              <a:rPr lang="en-US" sz="4800" i="1" dirty="0" err="1">
                <a:solidFill>
                  <a:srgbClr val="3333FF"/>
                </a:solidFill>
              </a:rPr>
              <a:t>bankrate</a:t>
            </a:r>
            <a:endParaRPr lang="en-US" sz="4800" dirty="0"/>
          </a:p>
          <a:p>
            <a:pPr algn="ctr">
              <a:buFontTx/>
              <a:buNone/>
            </a:pPr>
            <a:r>
              <a:rPr lang="en-US" sz="4000" i="1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b </a:t>
            </a:r>
            <a:r>
              <a:rPr lang="en-US" sz="4800" dirty="0"/>
              <a:t>::=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1.03</a:t>
            </a:r>
          </a:p>
          <a:p>
            <a:pPr>
              <a:buFontTx/>
              <a:buNone/>
            </a:pPr>
            <a:r>
              <a:rPr lang="en-US" sz="4400" dirty="0"/>
              <a:t>－ </a:t>
            </a:r>
            <a:r>
              <a:rPr lang="en-US" sz="4400" dirty="0"/>
              <a:t>bank increases my </a:t>
            </a:r>
            <a:r>
              <a:rPr lang="en-US" sz="4400" dirty="0"/>
              <a:t>$$ </a:t>
            </a:r>
            <a:r>
              <a:rPr lang="en-US" sz="4400" dirty="0"/>
              <a:t>by this factor in 1 year.</a:t>
            </a: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  <a:endParaRPr lang="en-US" sz="360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If I deposit your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X</a:t>
            </a:r>
            <a:r>
              <a:rPr lang="en-US" sz="4000" dirty="0"/>
              <a:t> now,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will have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 err="1" smtClean="0">
                <a:solidFill>
                  <a:srgbClr val="3333FF"/>
                </a:solidFill>
              </a:rPr>
              <a:t>b</a:t>
            </a:r>
            <a:r>
              <a:rPr lang="en-US" sz="40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000" dirty="0" err="1" smtClean="0">
                <a:solidFill>
                  <a:srgbClr val="FF00FF"/>
                </a:solidFill>
              </a:rPr>
              <a:t>X</a:t>
            </a:r>
            <a:r>
              <a:rPr lang="en-US" sz="4000" dirty="0" smtClean="0"/>
              <a:t> </a:t>
            </a:r>
            <a:r>
              <a:rPr lang="en-US" sz="4000" dirty="0"/>
              <a:t>in 1 year.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So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I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won</a:t>
            </a:r>
            <a:r>
              <a:rPr lang="ja-JP" altLang="en-US" sz="4000" dirty="0">
                <a:solidFill>
                  <a:srgbClr val="3333FF"/>
                </a:solidFill>
                <a:latin typeface="Arial"/>
              </a:rPr>
              <a:t>’</a:t>
            </a:r>
            <a:r>
              <a:rPr lang="en-US" sz="4000" dirty="0">
                <a:solidFill>
                  <a:srgbClr val="3333FF"/>
                </a:solidFill>
              </a:rPr>
              <a:t>t lose money</a:t>
            </a:r>
            <a:r>
              <a:rPr lang="en-US" sz="4000" dirty="0">
                <a:solidFill>
                  <a:srgbClr val="00A200"/>
                </a:solidFill>
              </a:rPr>
              <a:t> </a:t>
            </a:r>
            <a:r>
              <a:rPr lang="en-US" sz="4000" dirty="0"/>
              <a:t>as long </a:t>
            </a:r>
            <a:r>
              <a:rPr lang="en-US" sz="4000" dirty="0" smtClean="0"/>
              <a:t>as</a:t>
            </a:r>
            <a:endParaRPr lang="en-US" sz="40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 err="1" smtClean="0">
                <a:solidFill>
                  <a:srgbClr val="3333FF"/>
                </a:solidFill>
              </a:rPr>
              <a:t>b</a:t>
            </a:r>
            <a:r>
              <a:rPr lang="en-US" sz="48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800" dirty="0" err="1" smtClean="0">
                <a:solidFill>
                  <a:srgbClr val="FF00FF"/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 smtClean="0">
                <a:solidFill>
                  <a:srgbClr val="3333FF"/>
                </a:solidFill>
              </a:rPr>
              <a:t>100</a:t>
            </a:r>
            <a:endParaRPr lang="en-US" sz="4800" dirty="0">
              <a:solidFill>
                <a:srgbClr val="3333FF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X</a:t>
            </a:r>
            <a:r>
              <a:rPr lang="en-US" sz="4800" dirty="0">
                <a:solidFill>
                  <a:srgbClr val="3333FF"/>
                </a:solidFill>
              </a:rPr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$100/1.03 </a:t>
            </a:r>
            <a:r>
              <a:rPr lang="en-US" sz="4800" b="1" dirty="0">
                <a:cs typeface="Times New Roman" charset="0"/>
              </a:rPr>
              <a:t>≈</a:t>
            </a:r>
            <a:r>
              <a:rPr lang="en-US" sz="4800" dirty="0">
                <a:solidFill>
                  <a:srgbClr val="3333FF"/>
                </a:solidFill>
              </a:rPr>
              <a:t> $</a:t>
            </a:r>
            <a:r>
              <a:rPr lang="en-US" sz="4800" dirty="0">
                <a:solidFill>
                  <a:srgbClr val="FF00FF"/>
                </a:solidFill>
              </a:rPr>
              <a:t>97.09</a:t>
            </a:r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800"/>
              <a:t>   </a:t>
            </a:r>
            <a:r>
              <a:rPr lang="en-US" sz="4800" b="0"/>
              <a:t>C. F. Gauss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414463" y="6181725"/>
            <a:ext cx="6432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Courier New" charset="0"/>
              </a:rPr>
              <a:t>Picture source: http://www-groups.dcs.st-and.ac.uk/~history/PictDisplay/Gauss.html</a:t>
            </a:r>
          </a:p>
        </p:txBody>
      </p:sp>
      <p:pic>
        <p:nvPicPr>
          <p:cNvPr id="3076" name="Picture 4" descr="Gauss_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057275"/>
            <a:ext cx="5637212" cy="50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4648200"/>
          </a:xfrm>
        </p:spPr>
        <p:txBody>
          <a:bodyPr/>
          <a:lstStyle/>
          <a:p>
            <a:r>
              <a:rPr lang="en-US" sz="4000">
                <a:solidFill>
                  <a:srgbClr val="3333FF"/>
                </a:solidFill>
                <a:cs typeface="Times New Roman" charset="0"/>
              </a:rPr>
              <a:t>$1</a:t>
            </a:r>
            <a:r>
              <a:rPr lang="en-US" sz="4000">
                <a:cs typeface="Times New Roman" charset="0"/>
              </a:rPr>
              <a:t> in 1 year</a:t>
            </a:r>
            <a:r>
              <a:rPr lang="en-US" sz="4000">
                <a:solidFill>
                  <a:srgbClr val="008000"/>
                </a:solidFill>
                <a:cs typeface="Times New Roman" charset="0"/>
              </a:rPr>
              <a:t> </a:t>
            </a:r>
            <a:r>
              <a:rPr lang="en-US" sz="4000">
                <a:cs typeface="Times New Roman" charset="0"/>
              </a:rPr>
              <a:t>is worth </a:t>
            </a:r>
            <a:r>
              <a:rPr lang="en-US" sz="400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>
                <a:solidFill>
                  <a:srgbClr val="FF00FF"/>
                </a:solidFill>
              </a:rPr>
              <a:t>0.9709</a:t>
            </a:r>
            <a:r>
              <a:rPr lang="en-US" sz="4000">
                <a:solidFill>
                  <a:srgbClr val="FF00FF"/>
                </a:solidFill>
                <a:cs typeface="Times New Roman" charset="0"/>
              </a:rPr>
              <a:t> </a:t>
            </a:r>
            <a:r>
              <a:rPr lang="en-US" sz="4000">
                <a:cs typeface="Times New Roman" charset="0"/>
              </a:rPr>
              <a:t>now.</a:t>
            </a:r>
          </a:p>
          <a:p>
            <a:r>
              <a:rPr lang="en-US" sz="4000">
                <a:solidFill>
                  <a:srgbClr val="3333FF"/>
                </a:solidFill>
                <a:cs typeface="Times New Roman" charset="0"/>
              </a:rPr>
              <a:t>$r</a:t>
            </a:r>
            <a:r>
              <a:rPr lang="en-US" sz="4000">
                <a:cs typeface="Times New Roman" charset="0"/>
              </a:rPr>
              <a:t> </a:t>
            </a:r>
            <a:r>
              <a:rPr lang="en-US" sz="4000">
                <a:solidFill>
                  <a:srgbClr val="FF6600"/>
                </a:solidFill>
                <a:cs typeface="Times New Roman" charset="0"/>
              </a:rPr>
              <a:t>last year</a:t>
            </a:r>
            <a:r>
              <a:rPr lang="en-US" sz="4000">
                <a:cs typeface="Times New Roman" charset="0"/>
              </a:rPr>
              <a:t> is worth </a:t>
            </a:r>
            <a:r>
              <a:rPr lang="en-US" sz="400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>
                <a:solidFill>
                  <a:srgbClr val="FF00FF"/>
                </a:solidFill>
                <a:cs typeface="Times New Roman" charset="0"/>
              </a:rPr>
              <a:t>1</a:t>
            </a:r>
            <a:r>
              <a:rPr lang="en-US" sz="4000">
                <a:cs typeface="Times New Roman" charset="0"/>
              </a:rPr>
              <a:t> today,</a:t>
            </a:r>
          </a:p>
          <a:p>
            <a:pPr algn="ctr">
              <a:buFontTx/>
              <a:buNone/>
            </a:pPr>
            <a:r>
              <a:rPr lang="en-US" sz="4000">
                <a:cs typeface="Times New Roman" charset="0"/>
              </a:rPr>
              <a:t>where </a:t>
            </a:r>
            <a:r>
              <a:rPr lang="en-US" sz="4000">
                <a:solidFill>
                  <a:srgbClr val="3333FF"/>
                </a:solidFill>
                <a:cs typeface="Times New Roman" charset="0"/>
              </a:rPr>
              <a:t>r</a:t>
            </a:r>
            <a:r>
              <a:rPr lang="en-US" sz="4000">
                <a:cs typeface="Times New Roman" charset="0"/>
              </a:rPr>
              <a:t> ::= </a:t>
            </a:r>
            <a:r>
              <a:rPr lang="en-US" sz="4000">
                <a:solidFill>
                  <a:srgbClr val="3333FF"/>
                </a:solidFill>
                <a:cs typeface="Times New Roman" charset="0"/>
              </a:rPr>
              <a:t>1/b</a:t>
            </a:r>
            <a:r>
              <a:rPr lang="en-US" sz="4000">
                <a:cs typeface="Times New Roman" charset="0"/>
              </a:rPr>
              <a:t>.</a:t>
            </a:r>
          </a:p>
          <a:p>
            <a:r>
              <a:rPr lang="en-US" sz="4000"/>
              <a:t>So </a:t>
            </a:r>
            <a:r>
              <a:rPr lang="en-US" sz="4000">
                <a:solidFill>
                  <a:srgbClr val="3333FF"/>
                </a:solidFill>
              </a:rPr>
              <a:t>$n</a:t>
            </a:r>
            <a:r>
              <a:rPr lang="en-US" sz="4000"/>
              <a:t>    paid in </a:t>
            </a:r>
            <a:r>
              <a:rPr lang="en-US" sz="4000">
                <a:solidFill>
                  <a:srgbClr val="3333FF"/>
                </a:solidFill>
              </a:rPr>
              <a:t>2</a:t>
            </a:r>
            <a:r>
              <a:rPr lang="en-US" sz="4000"/>
              <a:t> years is worth</a:t>
            </a:r>
          </a:p>
          <a:p>
            <a:pPr>
              <a:buFontTx/>
              <a:buNone/>
            </a:pPr>
            <a:r>
              <a:rPr lang="en-US" sz="4000"/>
              <a:t>       </a:t>
            </a:r>
            <a:r>
              <a:rPr lang="en-US" sz="4000">
                <a:solidFill>
                  <a:srgbClr val="3333FF"/>
                </a:solidFill>
              </a:rPr>
              <a:t>$nr</a:t>
            </a:r>
            <a:r>
              <a:rPr lang="en-US" sz="4000"/>
              <a:t>   paid in</a:t>
            </a:r>
            <a:r>
              <a:rPr lang="en-US" sz="4000">
                <a:solidFill>
                  <a:srgbClr val="3366FF"/>
                </a:solidFill>
              </a:rPr>
              <a:t> </a:t>
            </a:r>
            <a:r>
              <a:rPr lang="en-US" sz="4000">
                <a:solidFill>
                  <a:srgbClr val="3333FF"/>
                </a:solidFill>
              </a:rPr>
              <a:t>1</a:t>
            </a:r>
            <a:r>
              <a:rPr lang="en-US" sz="4000"/>
              <a:t> year, and is worth</a:t>
            </a:r>
          </a:p>
          <a:p>
            <a:pPr>
              <a:buFontTx/>
              <a:buNone/>
            </a:pPr>
            <a:r>
              <a:rPr lang="en-US" sz="4000">
                <a:cs typeface="Times New Roman" charset="0"/>
              </a:rPr>
              <a:t>       </a:t>
            </a:r>
            <a:r>
              <a:rPr lang="en-US" sz="400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>
                <a:solidFill>
                  <a:srgbClr val="FF00FF"/>
                </a:solidFill>
                <a:cs typeface="Times New Roman" charset="0"/>
              </a:rPr>
              <a:t>nr</a:t>
            </a:r>
            <a:r>
              <a:rPr lang="en-US" sz="4000" baseline="30000">
                <a:solidFill>
                  <a:srgbClr val="FF00FF"/>
                </a:solidFill>
                <a:cs typeface="Times New Roman" charset="0"/>
              </a:rPr>
              <a:t>2</a:t>
            </a:r>
            <a:r>
              <a:rPr lang="en-US" sz="4000">
                <a:solidFill>
                  <a:srgbClr val="000099"/>
                </a:solidFill>
                <a:cs typeface="Times New Roman" charset="0"/>
              </a:rPr>
              <a:t> </a:t>
            </a:r>
            <a:r>
              <a:rPr lang="en-US" sz="4000">
                <a:cs typeface="Times New Roman" charset="0"/>
              </a:rPr>
              <a:t>today</a:t>
            </a:r>
            <a:r>
              <a:rPr lang="en-US" sz="4000">
                <a:solidFill>
                  <a:srgbClr val="000099"/>
                </a:solidFill>
                <a:cs typeface="Times New Roman" charset="0"/>
              </a:rPr>
              <a:t>.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3200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5400">
                <a:solidFill>
                  <a:srgbClr val="3333FF"/>
                </a:solidFill>
              </a:rPr>
              <a:t>$n </a:t>
            </a:r>
            <a:r>
              <a:rPr lang="en-US" sz="5400"/>
              <a:t>paid </a:t>
            </a:r>
            <a:r>
              <a:rPr lang="en-US" sz="5400">
                <a:solidFill>
                  <a:srgbClr val="3333FF"/>
                </a:solidFill>
              </a:rPr>
              <a:t>k</a:t>
            </a:r>
            <a:r>
              <a:rPr lang="en-US" sz="5400"/>
              <a:t> years from now</a:t>
            </a:r>
          </a:p>
          <a:p>
            <a:pPr algn="ctr">
              <a:buFontTx/>
              <a:buNone/>
            </a:pPr>
            <a:r>
              <a:rPr lang="en-US" sz="5400"/>
              <a:t>is worth </a:t>
            </a:r>
            <a:r>
              <a:rPr lang="en-US" sz="5400">
                <a:solidFill>
                  <a:srgbClr val="3333FF"/>
                </a:solidFill>
              </a:rPr>
              <a:t>$</a:t>
            </a:r>
            <a:r>
              <a:rPr lang="en-US" sz="5400">
                <a:solidFill>
                  <a:srgbClr val="FF00FF"/>
                </a:solidFill>
              </a:rPr>
              <a:t>n∙r</a:t>
            </a:r>
            <a:r>
              <a:rPr lang="en-US" sz="5400" baseline="30000">
                <a:solidFill>
                  <a:srgbClr val="FF00FF"/>
                </a:solidFill>
              </a:rPr>
              <a:t>k</a:t>
            </a:r>
            <a:r>
              <a:rPr lang="en-US" sz="5400"/>
              <a:t> today</a:t>
            </a:r>
          </a:p>
          <a:p>
            <a:pPr>
              <a:buFontTx/>
              <a:buNone/>
            </a:pPr>
            <a:r>
              <a:rPr lang="en-US" sz="5400"/>
              <a:t>where </a:t>
            </a:r>
            <a:r>
              <a:rPr lang="en-US" sz="5400">
                <a:solidFill>
                  <a:srgbClr val="3333FF"/>
                </a:solidFill>
              </a:rPr>
              <a:t>r</a:t>
            </a:r>
            <a:r>
              <a:rPr lang="en-US" sz="5400"/>
              <a:t> ::= </a:t>
            </a:r>
            <a:r>
              <a:rPr lang="en-US" sz="5400">
                <a:solidFill>
                  <a:srgbClr val="3333FF"/>
                </a:solidFill>
              </a:rPr>
              <a:t>1/bankrate</a:t>
            </a:r>
            <a:r>
              <a:rPr lang="en-US" sz="5400"/>
              <a:t>.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3600"/>
              <a:t>The future value of $$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Annuities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5339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pay you </a:t>
            </a:r>
            <a:r>
              <a:rPr lang="en-US" sz="4000" dirty="0">
                <a:solidFill>
                  <a:srgbClr val="3333FF"/>
                </a:solidFill>
              </a:rPr>
              <a:t>$100/year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for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10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years,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if you will pay me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Y </a:t>
            </a:r>
            <a:r>
              <a:rPr lang="en-US" sz="4000" dirty="0"/>
              <a:t>now.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</a:t>
            </a:r>
            <a:r>
              <a:rPr lang="en-US" sz="4000" i="1" dirty="0"/>
              <a:t>can</a:t>
            </a:r>
            <a:r>
              <a:rPr lang="ja-JP" altLang="en-US" sz="4000" i="1" dirty="0">
                <a:latin typeface="Arial"/>
              </a:rPr>
              <a:t>’</a:t>
            </a:r>
            <a:r>
              <a:rPr lang="en-US" sz="4000" i="1" dirty="0"/>
              <a:t>t lose</a:t>
            </a:r>
            <a:r>
              <a:rPr lang="en-US" sz="4000" dirty="0"/>
              <a:t> if you pay 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rgbClr val="3333FF"/>
                </a:solidFill>
              </a:rPr>
              <a:t> 100r + 100r</a:t>
            </a:r>
            <a:r>
              <a:rPr lang="en-US" sz="4000" baseline="30000" dirty="0">
                <a:solidFill>
                  <a:srgbClr val="3333FF"/>
                </a:solidFill>
              </a:rPr>
              <a:t>2</a:t>
            </a:r>
            <a:r>
              <a:rPr lang="en-US" sz="4000" dirty="0">
                <a:solidFill>
                  <a:srgbClr val="3333FF"/>
                </a:solidFill>
              </a:rPr>
              <a:t> + 100r</a:t>
            </a:r>
            <a:r>
              <a:rPr lang="en-US" sz="4000" baseline="30000" dirty="0">
                <a:solidFill>
                  <a:srgbClr val="3333FF"/>
                </a:solidFill>
              </a:rPr>
              <a:t>3</a:t>
            </a:r>
            <a:r>
              <a:rPr lang="en-US" sz="4000" dirty="0">
                <a:solidFill>
                  <a:srgbClr val="3333FF"/>
                </a:solidFill>
              </a:rPr>
              <a:t> + </a:t>
            </a:r>
            <a:r>
              <a:rPr lang="en-US" sz="4800" dirty="0">
                <a:solidFill>
                  <a:srgbClr val="0000FF"/>
                </a:solidFill>
              </a:rPr>
              <a:t>⋯</a:t>
            </a:r>
            <a:r>
              <a:rPr lang="en-US" sz="4000" dirty="0">
                <a:solidFill>
                  <a:srgbClr val="3333FF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+ 100r</a:t>
            </a:r>
            <a:r>
              <a:rPr lang="en-US" sz="4000" baseline="30000" dirty="0">
                <a:solidFill>
                  <a:srgbClr val="3333FF"/>
                </a:solidFill>
              </a:rPr>
              <a:t>10</a:t>
            </a:r>
          </a:p>
          <a:p>
            <a:pPr>
              <a:lnSpc>
                <a:spcPct val="90000"/>
              </a:lnSpc>
              <a:buNone/>
            </a:pPr>
            <a:r>
              <a:rPr lang="en-US" sz="4000" dirty="0">
                <a:cs typeface="Times New Roman" charset="0"/>
              </a:rPr>
              <a:t>  =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100r(1+ r + </a:t>
            </a:r>
            <a:r>
              <a:rPr lang="en-US" sz="4400" dirty="0">
                <a:solidFill>
                  <a:srgbClr val="0000FF"/>
                </a:solidFill>
              </a:rPr>
              <a:t>⋯</a:t>
            </a:r>
            <a:r>
              <a:rPr lang="en-US" sz="4000" dirty="0" smtClean="0">
                <a:solidFill>
                  <a:srgbClr val="3333FF"/>
                </a:solidFill>
                <a:cs typeface="Times New Roman" charset="0"/>
              </a:rPr>
              <a:t>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+ r</a:t>
            </a:r>
            <a:r>
              <a:rPr lang="en-US" sz="4000" baseline="30000" dirty="0">
                <a:solidFill>
                  <a:srgbClr val="3333FF"/>
                </a:solidFill>
                <a:cs typeface="Times New Roman" charset="0"/>
              </a:rPr>
              <a:t>9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  = </a:t>
            </a:r>
            <a:r>
              <a:rPr lang="en-US" sz="4000" dirty="0">
                <a:solidFill>
                  <a:srgbClr val="3333FF"/>
                </a:solidFill>
              </a:rPr>
              <a:t>100r(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 smtClean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baseline="30000" dirty="0" smtClean="0">
                <a:solidFill>
                  <a:srgbClr val="3333FF"/>
                </a:solidFill>
              </a:rPr>
              <a:t>10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b="1" dirty="0">
                <a:solidFill>
                  <a:srgbClr val="3333FF"/>
                </a:solidFill>
              </a:rPr>
              <a:t>/</a:t>
            </a:r>
            <a:r>
              <a:rPr lang="en-US" sz="4000" dirty="0">
                <a:solidFill>
                  <a:srgbClr val="3333FF"/>
                </a:solidFill>
              </a:rPr>
              <a:t>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dirty="0"/>
              <a:t> = $</a:t>
            </a:r>
            <a:r>
              <a:rPr lang="en-US" sz="4000" dirty="0">
                <a:solidFill>
                  <a:srgbClr val="FF00FF"/>
                </a:solidFill>
              </a:rPr>
              <a:t>853.02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1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Annuities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/>
              <a:t>I pay you </a:t>
            </a:r>
            <a:r>
              <a:rPr lang="en-US" sz="4000">
                <a:solidFill>
                  <a:srgbClr val="3333FF"/>
                </a:solidFill>
              </a:rPr>
              <a:t>$100/year</a:t>
            </a:r>
            <a:r>
              <a:rPr lang="en-US" sz="4000">
                <a:solidFill>
                  <a:srgbClr val="006600"/>
                </a:solidFill>
              </a:rPr>
              <a:t> </a:t>
            </a:r>
            <a:r>
              <a:rPr lang="en-US" sz="4000"/>
              <a:t>for</a:t>
            </a:r>
            <a:r>
              <a:rPr lang="en-US" sz="4000">
                <a:solidFill>
                  <a:srgbClr val="006600"/>
                </a:solidFill>
              </a:rPr>
              <a:t> 10 years,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/>
              <a:t>if you will pay me $</a:t>
            </a:r>
            <a:r>
              <a:rPr lang="en-US" sz="4000">
                <a:solidFill>
                  <a:srgbClr val="FF00FF"/>
                </a:solidFill>
              </a:rPr>
              <a:t>853.02</a:t>
            </a:r>
            <a:r>
              <a:rPr lang="en-US" sz="4000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>
                <a:solidFill>
                  <a:srgbClr val="FF6600"/>
                </a:solidFill>
              </a:rPr>
              <a:t>QUICKIE: </a:t>
            </a:r>
            <a:r>
              <a:rPr lang="en-US" sz="3600"/>
              <a:t>If bankrates unexpectedly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/>
              <a:t>increase in the next few years,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You come out ahead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The deal stays fair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I come out ahead</a:t>
            </a:r>
            <a:endParaRPr lang="en-US" sz="400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346325" y="2362200"/>
            <a:ext cx="1841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914400" y="1246188"/>
          <a:ext cx="7308850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8" name="Equation" r:id="rId4" imgW="1803240" imgH="482400" progId="Equation.DSMT4">
                  <p:embed/>
                </p:oleObj>
              </mc:Choice>
              <mc:Fallback>
                <p:oleObj name="Equation" r:id="rId4" imgW="18032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46188"/>
                        <a:ext cx="7308850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666750" y="3336925"/>
          <a:ext cx="78676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9" name="Equation" r:id="rId6" imgW="2145960" imgH="482400" progId="Equation.DSMT4">
                  <p:embed/>
                </p:oleObj>
              </mc:Choice>
              <mc:Fallback>
                <p:oleObj name="Equation" r:id="rId6" imgW="21459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336925"/>
                        <a:ext cx="78676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graphicFrame>
        <p:nvGraphicFramePr>
          <p:cNvPr id="128022" name="Object 22"/>
          <p:cNvGraphicFramePr>
            <a:graphicFrameLocks noChangeAspect="1"/>
          </p:cNvGraphicFramePr>
          <p:nvPr/>
        </p:nvGraphicFramePr>
        <p:xfrm>
          <a:off x="304800" y="2133600"/>
          <a:ext cx="82296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6" name="Equation" r:id="rId4" imgW="1765080" imgH="444240" progId="Equation.DSMT4">
                  <p:embed/>
                </p:oleObj>
              </mc:Choice>
              <mc:Fallback>
                <p:oleObj name="Equation" r:id="rId4" imgW="1765080" imgH="444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2296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377950"/>
            <a:ext cx="8170863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/>
              <a:t>   </a:t>
            </a:r>
            <a:r>
              <a:rPr lang="en-US" sz="4400">
                <a:latin typeface="Comic Sans MS" charset="0"/>
              </a:rPr>
              <a:t> 89  + 102 + 115 + 128 + 141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154 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193 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232  +             ·</a:t>
            </a:r>
            <a:r>
              <a:rPr lang="en-US"/>
              <a:t>·</a:t>
            </a:r>
            <a:r>
              <a:rPr lang="en-US" sz="4400">
                <a:latin typeface="Comic Sans MS" charset="0"/>
              </a:rPr>
              <a:t>·                   + </a:t>
            </a:r>
          </a:p>
          <a:p>
            <a:pPr eaLnBrk="1" hangingPunct="1"/>
            <a:r>
              <a:rPr lang="en-US" sz="4400">
                <a:latin typeface="Comic Sans MS" charset="0"/>
              </a:rPr>
              <a:t> 323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414   +             ··· + 453 + 466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238" y="1557338"/>
            <a:ext cx="8386762" cy="362426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/>
              <a:t>Nine-year old Gauss saw</a:t>
            </a:r>
          </a:p>
          <a:p>
            <a:pPr algn="ctr">
              <a:buFontTx/>
              <a:buNone/>
            </a:pPr>
            <a:r>
              <a:rPr lang="en-US" sz="4800">
                <a:solidFill>
                  <a:srgbClr val="000099"/>
                </a:solidFill>
              </a:rPr>
              <a:t>30 numbers,</a:t>
            </a:r>
            <a:r>
              <a:rPr lang="en-US" sz="4800"/>
              <a:t> </a:t>
            </a:r>
            <a:r>
              <a:rPr lang="en-US" sz="4800">
                <a:solidFill>
                  <a:srgbClr val="000099"/>
                </a:solidFill>
              </a:rPr>
              <a:t>each 13 greater than the previous one</a:t>
            </a:r>
            <a:r>
              <a:rPr lang="en-US" sz="4800"/>
              <a:t>.</a:t>
            </a:r>
          </a:p>
          <a:p>
            <a:pPr>
              <a:buFontTx/>
              <a:buNone/>
            </a:pPr>
            <a:r>
              <a:rPr lang="en-US" sz="4400"/>
              <a:t>(So the story goes.)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434975" y="1782763"/>
            <a:ext cx="868870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200" dirty="0">
                <a:latin typeface="Comic Sans MS" charset="0"/>
              </a:rPr>
              <a:t>1</a:t>
            </a:r>
            <a:r>
              <a:rPr lang="en-US" sz="4200" baseline="30000" dirty="0">
                <a:latin typeface="Comic Sans MS" charset="0"/>
              </a:rPr>
              <a:t>st  </a:t>
            </a:r>
            <a:r>
              <a:rPr lang="en-US" sz="4200" dirty="0">
                <a:latin typeface="Comic Sans MS" charset="0"/>
              </a:rPr>
              <a:t>+ 30</a:t>
            </a:r>
            <a:r>
              <a:rPr lang="en-US" sz="4200" baseline="30000" dirty="0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= 89 + 466          = 555</a:t>
            </a:r>
          </a:p>
          <a:p>
            <a:r>
              <a:rPr lang="en-US" sz="4200" dirty="0">
                <a:latin typeface="Comic Sans MS" charset="0"/>
              </a:rPr>
              <a:t>2</a:t>
            </a:r>
            <a:r>
              <a:rPr lang="en-US" sz="4200" baseline="30000" dirty="0">
                <a:latin typeface="Comic Sans MS" charset="0"/>
              </a:rPr>
              <a:t>nd </a:t>
            </a:r>
            <a:r>
              <a:rPr lang="en-US" sz="4200" dirty="0">
                <a:latin typeface="Comic Sans MS" charset="0"/>
              </a:rPr>
              <a:t>+ 29</a:t>
            </a:r>
            <a:r>
              <a:rPr lang="en-US" sz="4200" baseline="30000" dirty="0">
                <a:latin typeface="Comic Sans MS" charset="0"/>
              </a:rPr>
              <a:t>th </a:t>
            </a:r>
            <a:r>
              <a:rPr lang="en-US" sz="4200" dirty="0">
                <a:latin typeface="Comic Sans MS" charset="0"/>
              </a:rPr>
              <a:t> =</a:t>
            </a:r>
          </a:p>
          <a:p>
            <a:r>
              <a:rPr lang="en-US" sz="4200" dirty="0">
                <a:latin typeface="Comic Sans MS" charset="0"/>
              </a:rPr>
              <a:t>       (1</a:t>
            </a:r>
            <a:r>
              <a:rPr lang="en-US" sz="4200" baseline="30000" dirty="0">
                <a:latin typeface="Comic Sans MS" charset="0"/>
              </a:rPr>
              <a:t>st</a:t>
            </a:r>
            <a:r>
              <a:rPr lang="en-US" sz="4200" dirty="0">
                <a:latin typeface="Comic Sans MS" charset="0"/>
              </a:rPr>
              <a:t>+13) + (</a:t>
            </a:r>
            <a:r>
              <a:rPr lang="en-US" sz="4200" dirty="0" smtClean="0">
                <a:latin typeface="Comic Sans MS" charset="0"/>
              </a:rPr>
              <a:t>30</a:t>
            </a:r>
            <a:r>
              <a:rPr lang="en-US" sz="4200" baseline="30000" dirty="0" smtClean="0">
                <a:latin typeface="Comic Sans MS" charset="0"/>
              </a:rPr>
              <a:t>th</a:t>
            </a:r>
            <a:r>
              <a:rPr lang="en-US" sz="4200" dirty="0" smtClean="0">
                <a:latin typeface="Comic Sans MS" charset="0"/>
              </a:rPr>
              <a:t>－13</a:t>
            </a:r>
            <a:r>
              <a:rPr lang="en-US" sz="4200" dirty="0">
                <a:latin typeface="Comic Sans MS" charset="0"/>
              </a:rPr>
              <a:t>)     = 555</a:t>
            </a:r>
          </a:p>
          <a:p>
            <a:r>
              <a:rPr lang="en-US" sz="4200" dirty="0">
                <a:latin typeface="Comic Sans MS" charset="0"/>
              </a:rPr>
              <a:t>3</a:t>
            </a:r>
            <a:r>
              <a:rPr lang="en-US" sz="4200" baseline="30000" dirty="0">
                <a:latin typeface="Comic Sans MS" charset="0"/>
              </a:rPr>
              <a:t>rd</a:t>
            </a:r>
            <a:r>
              <a:rPr lang="en-US" sz="4200" dirty="0">
                <a:latin typeface="Comic Sans MS" charset="0"/>
              </a:rPr>
              <a:t> + 28</a:t>
            </a:r>
            <a:r>
              <a:rPr lang="en-US" sz="4200" baseline="30000" dirty="0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=</a:t>
            </a:r>
          </a:p>
          <a:p>
            <a:r>
              <a:rPr lang="en-US" sz="4200" dirty="0">
                <a:latin typeface="Comic Sans MS" charset="0"/>
              </a:rPr>
              <a:t>       (2</a:t>
            </a:r>
            <a:r>
              <a:rPr lang="en-US" sz="4200" baseline="30000" dirty="0">
                <a:latin typeface="Comic Sans MS" charset="0"/>
              </a:rPr>
              <a:t>nd</a:t>
            </a:r>
            <a:r>
              <a:rPr lang="en-US" sz="4200" dirty="0">
                <a:latin typeface="Comic Sans MS" charset="0"/>
              </a:rPr>
              <a:t>+13) + (</a:t>
            </a:r>
            <a:r>
              <a:rPr lang="en-US" sz="4200" dirty="0" smtClean="0">
                <a:latin typeface="Comic Sans MS" charset="0"/>
              </a:rPr>
              <a:t>29</a:t>
            </a:r>
            <a:r>
              <a:rPr lang="en-US" sz="4200" baseline="30000" dirty="0" smtClean="0">
                <a:latin typeface="Comic Sans MS" charset="0"/>
              </a:rPr>
              <a:t>th</a:t>
            </a:r>
            <a:r>
              <a:rPr lang="en-US" sz="4200" dirty="0" smtClean="0">
                <a:latin typeface="Comic Sans MS" charset="0"/>
              </a:rPr>
              <a:t>－13</a:t>
            </a:r>
            <a:r>
              <a:rPr lang="en-US" sz="4200" dirty="0">
                <a:latin typeface="Comic Sans MS" charset="0"/>
              </a:rPr>
              <a:t>)     = 555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3794125" y="5413375"/>
            <a:ext cx="3794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Euclid Extra" charset="0"/>
              </a:rPr>
              <a:t>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graphicFrame>
        <p:nvGraphicFramePr>
          <p:cNvPr id="942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00391"/>
              </p:ext>
            </p:extLst>
          </p:nvPr>
        </p:nvGraphicFramePr>
        <p:xfrm>
          <a:off x="2241550" y="3943350"/>
          <a:ext cx="32448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0" name="Equation" r:id="rId4" imgW="1016000" imgH="495300" progId="Equation.DSMT4">
                  <p:embed/>
                </p:oleObj>
              </mc:Choice>
              <mc:Fallback>
                <p:oleObj name="Equation" r:id="rId4" imgW="1016000" imgH="495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943350"/>
                        <a:ext cx="32448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81000" y="1365250"/>
            <a:ext cx="894468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200" dirty="0">
                <a:latin typeface="Comic Sans MS" charset="0"/>
              </a:rPr>
              <a:t>Sum of </a:t>
            </a:r>
            <a:r>
              <a:rPr lang="en-US" sz="4200" dirty="0" err="1">
                <a:solidFill>
                  <a:srgbClr val="3333FF"/>
                </a:solidFill>
                <a:latin typeface="Comic Sans MS" charset="0"/>
              </a:rPr>
              <a:t>k</a:t>
            </a:r>
            <a:r>
              <a:rPr lang="en-US" sz="4200" baseline="30000" dirty="0" err="1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term and (</a:t>
            </a:r>
            <a:r>
              <a:rPr lang="en-US" sz="4200" dirty="0" smtClean="0">
                <a:latin typeface="Comic Sans MS" charset="0"/>
              </a:rPr>
              <a:t>31－</a:t>
            </a:r>
            <a:r>
              <a:rPr lang="en-US" sz="4200" dirty="0" smtClean="0">
                <a:solidFill>
                  <a:srgbClr val="3333FF"/>
                </a:solidFill>
                <a:latin typeface="Comic Sans MS" charset="0"/>
              </a:rPr>
              <a:t>k</a:t>
            </a:r>
            <a:r>
              <a:rPr lang="en-US" sz="4200" dirty="0">
                <a:latin typeface="Comic Sans MS" charset="0"/>
              </a:rPr>
              <a:t>)</a:t>
            </a:r>
            <a:r>
              <a:rPr lang="en-US" sz="4200" baseline="30000" dirty="0" err="1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term</a:t>
            </a:r>
          </a:p>
          <a:p>
            <a:r>
              <a:rPr lang="en-US" sz="4200" dirty="0">
                <a:latin typeface="Comic Sans MS" charset="0"/>
              </a:rPr>
              <a:t>is </a:t>
            </a:r>
            <a:r>
              <a:rPr lang="en-US" sz="4200" dirty="0">
                <a:solidFill>
                  <a:srgbClr val="008000"/>
                </a:solidFill>
                <a:latin typeface="Comic Sans MS" charset="0"/>
              </a:rPr>
              <a:t>invariant</a:t>
            </a:r>
            <a:r>
              <a:rPr lang="en-US" sz="4200" dirty="0">
                <a:latin typeface="Comic Sans MS" charset="0"/>
              </a:rPr>
              <a:t>!  15 pairs of terms, so</a:t>
            </a:r>
          </a:p>
          <a:p>
            <a:r>
              <a:rPr lang="en-US" sz="4200" dirty="0">
                <a:latin typeface="Comic Sans MS" charset="0"/>
              </a:rPr>
              <a:t>Total = 555 </a:t>
            </a:r>
            <a:r>
              <a:rPr lang="en-US" sz="4200" dirty="0" smtClean="0">
                <a:latin typeface="Comic Sans MS" charset="0"/>
                <a:sym typeface="Symbol" charset="0"/>
              </a:rPr>
              <a:t>15</a:t>
            </a:r>
            <a:endParaRPr lang="en-US" sz="4200" dirty="0">
              <a:latin typeface="Comic Sans MS" charset="0"/>
            </a:endParaRPr>
          </a:p>
          <a:p>
            <a:r>
              <a:rPr lang="en-US" sz="4200" dirty="0">
                <a:latin typeface="Comic Sans MS" charset="0"/>
              </a:rPr>
              <a:t>         = (1</a:t>
            </a:r>
            <a:r>
              <a:rPr lang="en-US" sz="4200" baseline="30000" dirty="0">
                <a:latin typeface="Comic Sans MS" charset="0"/>
              </a:rPr>
              <a:t>st</a:t>
            </a:r>
            <a:r>
              <a:rPr lang="en-US" sz="4200" dirty="0">
                <a:latin typeface="Comic Sans MS" charset="0"/>
              </a:rPr>
              <a:t> + last</a:t>
            </a:r>
            <a:r>
              <a:rPr lang="en-US" sz="4200" dirty="0" smtClean="0">
                <a:latin typeface="Comic Sans MS" charset="0"/>
              </a:rPr>
              <a:t>) </a:t>
            </a:r>
            <a:r>
              <a:rPr lang="en-US" sz="4400" dirty="0" smtClean="0">
                <a:solidFill>
                  <a:prstClr val="black"/>
                </a:solidFill>
                <a:latin typeface="Cambria"/>
              </a:rPr>
              <a:t>⋅</a:t>
            </a:r>
            <a:r>
              <a:rPr lang="en-US" sz="4200" dirty="0" smtClean="0">
                <a:latin typeface="Comic Sans MS" charset="0"/>
                <a:sym typeface="Symbol" charset="0"/>
              </a:rPr>
              <a:t> </a:t>
            </a:r>
            <a:r>
              <a:rPr lang="en-US" sz="4200" dirty="0">
                <a:latin typeface="Comic Sans MS" charset="0"/>
                <a:sym typeface="Symbol" charset="0"/>
              </a:rPr>
              <a:t>(# terms/2) </a:t>
            </a:r>
          </a:p>
          <a:p>
            <a:r>
              <a:rPr lang="en-US" sz="4200" dirty="0">
                <a:latin typeface="Comic Sans MS" charset="0"/>
                <a:sym typeface="Symbol" charset="0"/>
              </a:rPr>
              <a:t>         = (1</a:t>
            </a:r>
            <a:r>
              <a:rPr lang="en-US" sz="4200" baseline="30000" dirty="0">
                <a:latin typeface="Comic Sans MS" charset="0"/>
                <a:sym typeface="Symbol" charset="0"/>
              </a:rPr>
              <a:t>st </a:t>
            </a:r>
            <a:r>
              <a:rPr lang="en-US" sz="4200" dirty="0">
                <a:latin typeface="Comic Sans MS" charset="0"/>
                <a:sym typeface="Symbol" charset="0"/>
              </a:rPr>
              <a:t>+ last)/2 </a:t>
            </a:r>
            <a:r>
              <a:rPr lang="en-US" sz="4400" dirty="0">
                <a:latin typeface="Comic Sans MS" charset="0"/>
                <a:sym typeface="Symbol" charset="0"/>
              </a:rPr>
              <a:t> </a:t>
            </a:r>
            <a:r>
              <a:rPr lang="en-US" sz="4400" dirty="0" smtClean="0">
                <a:latin typeface="Comic Sans MS" charset="0"/>
                <a:sym typeface="Symbol" charset="0"/>
              </a:rPr>
              <a:t> </a:t>
            </a:r>
            <a:r>
              <a:rPr lang="en-US" sz="4000" dirty="0" smtClean="0">
                <a:solidFill>
                  <a:prstClr val="black"/>
                </a:solidFill>
                <a:latin typeface="Cambria"/>
              </a:rPr>
              <a:t>⋅</a:t>
            </a:r>
            <a:r>
              <a:rPr lang="en-US" sz="4200" dirty="0" smtClean="0">
                <a:latin typeface="Comic Sans MS" charset="0"/>
                <a:sym typeface="Symbol" charset="0"/>
              </a:rPr>
              <a:t> </a:t>
            </a:r>
            <a:r>
              <a:rPr lang="en-US" sz="4200" dirty="0">
                <a:latin typeface="Comic Sans MS" charset="0"/>
                <a:sym typeface="Symbol" charset="0"/>
              </a:rPr>
              <a:t>(# terms)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914400" y="1611313"/>
            <a:ext cx="25312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D007C"/>
                </a:solidFill>
                <a:latin typeface="Comic Sans MS" charset="0"/>
              </a:rPr>
              <a:t>Example: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33400" y="2438400"/>
            <a:ext cx="807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+ 2 + </a:t>
            </a:r>
            <a:r>
              <a:rPr lang="en-US" sz="6000" dirty="0" smtClean="0">
                <a:solidFill>
                  <a:srgbClr val="3333FF"/>
                </a:solidFill>
                <a:latin typeface="DFKaiShu-SB-Estd-BF"/>
              </a:rPr>
              <a:t>…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+ (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n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) + n </a:t>
            </a:r>
            <a:r>
              <a:rPr lang="en-US" sz="60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endParaRPr lang="en-US" sz="2800" b="1" dirty="0">
              <a:solidFill>
                <a:srgbClr val="3333FF"/>
              </a:solidFill>
              <a:latin typeface="Euclid Symbol" charset="2"/>
              <a:cs typeface="Euclid Symbol" charset="2"/>
            </a:endParaRPr>
          </a:p>
        </p:txBody>
      </p:sp>
      <p:grpSp>
        <p:nvGrpSpPr>
          <p:cNvPr id="56337" name="Group 17"/>
          <p:cNvGrpSpPr>
            <a:grpSpLocks/>
          </p:cNvGrpSpPr>
          <p:nvPr/>
        </p:nvGrpSpPr>
        <p:grpSpPr bwMode="auto">
          <a:xfrm>
            <a:off x="3138487" y="3657600"/>
            <a:ext cx="3033713" cy="1938338"/>
            <a:chOff x="1977" y="2428"/>
            <a:chExt cx="1911" cy="1221"/>
          </a:xfrm>
        </p:grpSpPr>
        <p:sp>
          <p:nvSpPr>
            <p:cNvPr id="56333" name="Text Box 13"/>
            <p:cNvSpPr txBox="1">
              <a:spLocks noChangeArrowheads="1"/>
            </p:cNvSpPr>
            <p:nvPr/>
          </p:nvSpPr>
          <p:spPr bwMode="auto">
            <a:xfrm>
              <a:off x="1977" y="2428"/>
              <a:ext cx="1911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rgbClr val="3333FF"/>
                  </a:solidFill>
                  <a:latin typeface="Comic Sans MS" charset="0"/>
                </a:rPr>
                <a:t>(</a:t>
              </a:r>
              <a:r>
                <a:rPr lang="en-US" sz="6000" dirty="0">
                  <a:solidFill>
                    <a:srgbClr val="3333FF"/>
                  </a:solidFill>
                  <a:latin typeface="Comic Sans MS" charset="0"/>
                </a:rPr>
                <a:t>1 + n)n</a:t>
              </a:r>
            </a:p>
            <a:p>
              <a:r>
                <a:rPr lang="en-US" sz="5400" i="1" dirty="0">
                  <a:solidFill>
                    <a:srgbClr val="3333FF"/>
                  </a:solidFill>
                  <a:latin typeface="Comic Sans MS" charset="0"/>
                </a:rPr>
                <a:t>      </a:t>
              </a:r>
              <a:r>
                <a:rPr lang="en-US" sz="6000" dirty="0">
                  <a:solidFill>
                    <a:srgbClr val="3333FF"/>
                  </a:solidFill>
                  <a:latin typeface="Comic Sans MS" charset="0"/>
                </a:rPr>
                <a:t>2</a:t>
              </a:r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flipV="1">
              <a:off x="2064" y="3072"/>
              <a:ext cx="1536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71522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28000"/>
              </p:ext>
            </p:extLst>
          </p:nvPr>
        </p:nvGraphicFramePr>
        <p:xfrm>
          <a:off x="76200" y="3369148"/>
          <a:ext cx="8229600" cy="127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6" imgW="1879600" imgH="292100" progId="Equation.DSMT4">
                  <p:embed/>
                </p:oleObj>
              </mc:Choice>
              <mc:Fallback>
                <p:oleObj name="Equation" r:id="rId6" imgW="1879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69148"/>
                        <a:ext cx="8229600" cy="1279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 2007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5614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594787"/>
              </p:ext>
            </p:extLst>
          </p:nvPr>
        </p:nvGraphicFramePr>
        <p:xfrm>
          <a:off x="76200" y="3352800"/>
          <a:ext cx="8562976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1955800" imgH="292100" progId="Equation.DSMT4">
                  <p:embed/>
                </p:oleObj>
              </mc:Choice>
              <mc:Fallback>
                <p:oleObj name="Equation" r:id="rId6" imgW="1955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562976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957316"/>
      </p:ext>
    </p:extLst>
  </p:cSld>
  <p:clrMapOvr>
    <a:masterClrMapping/>
  </p:clrMapOvr>
  <p:transition xmlns:p14="http://schemas.microsoft.com/office/powerpoint/2010/main" advTm="1000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733</Words>
  <Application>Microsoft Macintosh PowerPoint</Application>
  <PresentationFormat>On-screen Show (4:3)</PresentationFormat>
  <Paragraphs>141</Paragraphs>
  <Slides>25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Default Design</vt:lpstr>
      <vt:lpstr>Equation</vt:lpstr>
      <vt:lpstr>MathType 6.0 Equation</vt:lpstr>
      <vt:lpstr>PowerPoint Presentation</vt:lpstr>
      <vt:lpstr>   C. F. Gauss</vt:lpstr>
      <vt:lpstr>Sum for Children</vt:lpstr>
      <vt:lpstr>Sum for Children</vt:lpstr>
      <vt:lpstr>Sum for Children</vt:lpstr>
      <vt:lpstr>Sum for Children</vt:lpstr>
      <vt:lpstr>Sum for Children</vt:lpstr>
      <vt:lpstr>Geometric Series</vt:lpstr>
      <vt:lpstr>Geometric Series</vt:lpstr>
      <vt:lpstr>Geometric Series</vt:lpstr>
      <vt:lpstr>Geometric Series</vt:lpstr>
      <vt:lpstr>Geometric Series</vt:lpstr>
      <vt:lpstr>Geometric Series</vt:lpstr>
      <vt:lpstr>Geometric Series</vt:lpstr>
      <vt:lpstr>Infinite Geometric Series</vt:lpstr>
      <vt:lpstr>Infinite Geometric Series</vt:lpstr>
      <vt:lpstr>The future value of $$</vt:lpstr>
      <vt:lpstr>The future value of $$</vt:lpstr>
      <vt:lpstr>The future value of $$</vt:lpstr>
      <vt:lpstr>The future value of $$</vt:lpstr>
      <vt:lpstr>The future value of $$</vt:lpstr>
      <vt:lpstr>Annuities</vt:lpstr>
      <vt:lpstr>Annuities</vt:lpstr>
      <vt:lpstr>Manipulating Sums</vt:lpstr>
      <vt:lpstr>Manipulating Sums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245</cp:revision>
  <dcterms:created xsi:type="dcterms:W3CDTF">2002-03-12T04:04:58Z</dcterms:created>
  <dcterms:modified xsi:type="dcterms:W3CDTF">2012-04-06T12:01:47Z</dcterms:modified>
</cp:coreProperties>
</file>