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9.bin" ContentType="application/vnd.openxmlformats-officedocument.oleObject"/>
  <Override PartName="/ppt/notesSlides/notesSlide1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5.xml" ContentType="application/vnd.openxmlformats-officedocument.presentationml.notesSlide+xml"/>
  <Override PartName="/ppt/embeddings/oleObject14.bin" ContentType="application/vnd.openxmlformats-officedocument.oleObject"/>
  <Override PartName="/ppt/embeddings/Microsoft_Equation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1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2.bin" ContentType="application/vnd.openxmlformats-officedocument.oleObject"/>
  <Override PartName="/ppt/notesSlides/notesSlide24.xml" ContentType="application/vnd.openxmlformats-officedocument.presentationml.notesSlide+xml"/>
  <Override PartName="/ppt/embeddings/oleObject23.bin" ContentType="application/vnd.openxmlformats-officedocument.oleObject"/>
  <Override PartName="/ppt/notesSlides/notesSlide25.xml" ContentType="application/vnd.openxmlformats-officedocument.presentationml.notesSlide+xml"/>
  <Override PartName="/ppt/embeddings/oleObject24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306" r:id="rId2"/>
    <p:sldId id="341" r:id="rId3"/>
    <p:sldId id="315" r:id="rId4"/>
    <p:sldId id="343" r:id="rId5"/>
    <p:sldId id="258" r:id="rId6"/>
    <p:sldId id="317" r:id="rId7"/>
    <p:sldId id="316" r:id="rId8"/>
    <p:sldId id="312" r:id="rId9"/>
    <p:sldId id="322" r:id="rId10"/>
    <p:sldId id="313" r:id="rId11"/>
    <p:sldId id="318" r:id="rId12"/>
    <p:sldId id="259" r:id="rId13"/>
    <p:sldId id="260" r:id="rId14"/>
    <p:sldId id="309" r:id="rId15"/>
    <p:sldId id="321" r:id="rId16"/>
    <p:sldId id="261" r:id="rId17"/>
    <p:sldId id="264" r:id="rId18"/>
    <p:sldId id="286" r:id="rId19"/>
    <p:sldId id="288" r:id="rId20"/>
    <p:sldId id="319" r:id="rId21"/>
    <p:sldId id="320" r:id="rId22"/>
    <p:sldId id="308" r:id="rId23"/>
    <p:sldId id="346" r:id="rId24"/>
    <p:sldId id="345" r:id="rId25"/>
    <p:sldId id="298" r:id="rId26"/>
    <p:sldId id="342" r:id="rId27"/>
    <p:sldId id="289" r:id="rId28"/>
    <p:sldId id="302" r:id="rId29"/>
    <p:sldId id="266" r:id="rId30"/>
    <p:sldId id="339" r:id="rId31"/>
    <p:sldId id="344" r:id="rId32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10" d="100"/>
          <a:sy n="110" d="100"/>
        </p:scale>
        <p:origin x="-1920" y="-80"/>
      </p:cViewPr>
      <p:guideLst>
        <p:guide orient="horz" pos="2452"/>
        <p:guide pos="4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43B33-EB85-4A38-BCF8-55D52547317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5D7C2-5116-46CE-88FC-EB1E5B445F0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65BD5797-7AC6-4A9D-A980-CBB96D20691A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08477A59-5344-4360-8FA3-B52C23AAE290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4102" y="655320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5141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September</a:t>
            </a:r>
            <a:r>
              <a:rPr lang="en-US" sz="1000" baseline="0" dirty="0" smtClean="0">
                <a:latin typeface="Comic Sans MS" pitchFamily="66" charset="0"/>
              </a:rPr>
              <a:t> 7</a:t>
            </a:r>
            <a:r>
              <a:rPr lang="en-US" sz="1000" dirty="0" smtClean="0">
                <a:latin typeface="Comic Sans MS" pitchFamily="66" charset="0"/>
              </a:rPr>
              <a:t>,  2011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4990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2011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7.w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1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hyperlink" Target="http://www.piazza.com/mit/fall2011/6042j18062j" TargetMode="External"/><Relationship Id="rId5" Type="http://schemas.openxmlformats.org/officeDocument/2006/relationships/oleObject" Target="../embeddings/oleObject7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627188"/>
            <a:ext cx="8839200" cy="3521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neighbors  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5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latin typeface="Comic Sans MS" pitchFamily="66" charset="0"/>
              </a:rPr>
              <a:t>a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latin typeface="Comic Sans MS" pitchFamily="66" charset="0"/>
              </a:rPr>
              <a:t>b</a:t>
            </a:r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08674"/>
              </p:ext>
            </p:extLst>
          </p:nvPr>
        </p:nvGraphicFramePr>
        <p:xfrm>
          <a:off x="3867006" y="3979286"/>
          <a:ext cx="2800589" cy="156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6" imgW="660400" imgH="368300" progId="Equation.3">
                  <p:embed/>
                </p:oleObj>
              </mc:Choice>
              <mc:Fallback>
                <p:oleObj name="Equation" r:id="rId6" imgW="6604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7006" y="3979286"/>
                        <a:ext cx="2800589" cy="1562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3382AB9-401B-4352-B549-D0659292ECCD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30723" name="AutoShape 1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24" name="Line 29"/>
          <p:cNvSpPr>
            <a:spLocks noChangeShapeType="1"/>
          </p:cNvSpPr>
          <p:nvPr/>
        </p:nvSpPr>
        <p:spPr bwMode="auto">
          <a:xfrm>
            <a:off x="5040313" y="533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30"/>
          <p:cNvSpPr>
            <a:spLocks noChangeShapeType="1"/>
          </p:cNvSpPr>
          <p:nvPr/>
        </p:nvSpPr>
        <p:spPr bwMode="auto">
          <a:xfrm flipH="1">
            <a:off x="5878513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29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sp>
        <p:nvSpPr>
          <p:cNvPr id="30731" name="Line 107"/>
          <p:cNvSpPr>
            <a:spLocks noChangeShapeType="1"/>
          </p:cNvSpPr>
          <p:nvPr/>
        </p:nvSpPr>
        <p:spPr bwMode="auto">
          <a:xfrm>
            <a:off x="5638800" y="2667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08"/>
          <p:cNvSpPr>
            <a:spLocks noChangeShapeType="1"/>
          </p:cNvSpPr>
          <p:nvPr/>
        </p:nvSpPr>
        <p:spPr bwMode="auto">
          <a:xfrm>
            <a:off x="5638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9"/>
          <p:cNvSpPr>
            <a:spLocks noChangeShapeType="1"/>
          </p:cNvSpPr>
          <p:nvPr/>
        </p:nvSpPr>
        <p:spPr bwMode="auto">
          <a:xfrm>
            <a:off x="56388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11"/>
          <p:cNvSpPr>
            <a:spLocks noChangeShapeType="1"/>
          </p:cNvSpPr>
          <p:nvPr/>
        </p:nvSpPr>
        <p:spPr bwMode="auto">
          <a:xfrm flipH="1">
            <a:off x="58674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12"/>
          <p:cNvSpPr>
            <a:spLocks noChangeShapeType="1"/>
          </p:cNvSpPr>
          <p:nvPr/>
        </p:nvSpPr>
        <p:spPr bwMode="auto">
          <a:xfrm>
            <a:off x="5943600" y="4724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13"/>
          <p:cNvSpPr>
            <a:spLocks noChangeShapeType="1"/>
          </p:cNvSpPr>
          <p:nvPr/>
        </p:nvSpPr>
        <p:spPr bwMode="auto">
          <a:xfrm flipV="1">
            <a:off x="7924800" y="2667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14"/>
          <p:cNvSpPr>
            <a:spLocks noChangeShapeType="1"/>
          </p:cNvSpPr>
          <p:nvPr/>
        </p:nvSpPr>
        <p:spPr bwMode="auto">
          <a:xfrm flipH="1">
            <a:off x="7696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16"/>
          <p:cNvSpPr>
            <a:spLocks noChangeShapeType="1"/>
          </p:cNvSpPr>
          <p:nvPr/>
        </p:nvSpPr>
        <p:spPr bwMode="auto">
          <a:xfrm flipH="1">
            <a:off x="5943600" y="26670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Text Box 121"/>
          <p:cNvSpPr txBox="1">
            <a:spLocks noChangeArrowheads="1"/>
          </p:cNvSpPr>
          <p:nvPr/>
        </p:nvSpPr>
        <p:spPr bwMode="auto">
          <a:xfrm>
            <a:off x="4876800" y="3124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0" name="AutoShape 122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123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4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3" name="Text Box 125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44" name="Line 126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127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28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129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130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Text Box 131"/>
          <p:cNvSpPr txBox="1">
            <a:spLocks noChangeArrowheads="1"/>
          </p:cNvSpPr>
          <p:nvPr/>
        </p:nvSpPr>
        <p:spPr bwMode="auto">
          <a:xfrm>
            <a:off x="32766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0" name="Text Box 132"/>
          <p:cNvSpPr txBox="1">
            <a:spLocks noChangeArrowheads="1"/>
          </p:cNvSpPr>
          <p:nvPr/>
        </p:nvSpPr>
        <p:spPr bwMode="auto">
          <a:xfrm>
            <a:off x="3048000" y="2743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1" name="Text Box 133"/>
          <p:cNvSpPr txBox="1">
            <a:spLocks noChangeArrowheads="1"/>
          </p:cNvSpPr>
          <p:nvPr/>
        </p:nvSpPr>
        <p:spPr bwMode="auto">
          <a:xfrm>
            <a:off x="1371600" y="4267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2" name="Text Box 134"/>
          <p:cNvSpPr txBox="1">
            <a:spLocks noChangeArrowheads="1"/>
          </p:cNvSpPr>
          <p:nvPr/>
        </p:nvSpPr>
        <p:spPr bwMode="auto">
          <a:xfrm>
            <a:off x="1143000" y="4495800"/>
            <a:ext cx="2349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3" name="AutoShape 135"/>
          <p:cNvSpPr>
            <a:spLocks noChangeArrowheads="1"/>
          </p:cNvSpPr>
          <p:nvPr/>
        </p:nvSpPr>
        <p:spPr bwMode="auto">
          <a:xfrm flipH="1">
            <a:off x="3124200" y="25146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136"/>
          <p:cNvSpPr>
            <a:spLocks noChangeArrowheads="1"/>
          </p:cNvSpPr>
          <p:nvPr/>
        </p:nvSpPr>
        <p:spPr bwMode="auto">
          <a:xfrm flipV="1">
            <a:off x="1371600" y="4572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13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142"/>
          <p:cNvSpPr>
            <a:spLocks noChangeShapeType="1"/>
          </p:cNvSpPr>
          <p:nvPr/>
        </p:nvSpPr>
        <p:spPr bwMode="auto">
          <a:xfrm>
            <a:off x="7010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43"/>
          <p:cNvSpPr>
            <a:spLocks noChangeShapeType="1"/>
          </p:cNvSpPr>
          <p:nvPr/>
        </p:nvSpPr>
        <p:spPr bwMode="auto">
          <a:xfrm flipH="1">
            <a:off x="5638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144"/>
          <p:cNvSpPr>
            <a:spLocks noChangeShapeType="1"/>
          </p:cNvSpPr>
          <p:nvPr/>
        </p:nvSpPr>
        <p:spPr bwMode="auto">
          <a:xfrm>
            <a:off x="7924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145"/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Text Box 146"/>
          <p:cNvSpPr txBox="1">
            <a:spLocks noChangeArrowheads="1"/>
          </p:cNvSpPr>
          <p:nvPr/>
        </p:nvSpPr>
        <p:spPr bwMode="auto">
          <a:xfrm>
            <a:off x="6400800" y="4876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2</a:t>
            </a:fld>
            <a:endParaRPr lang="en-US" sz="120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17748607"/>
      </p:ext>
    </p:extLst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52456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&lt;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7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29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48163" y="1372180"/>
            <a:ext cx="8556091" cy="480131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final session  assignment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  (9:30, 11, 2:30)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table assignment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78" y="1616371"/>
            <a:ext cx="8670640" cy="3532902"/>
          </a:xfrm>
        </p:spPr>
        <p:txBody>
          <a:bodyPr/>
          <a:lstStyle/>
          <a:p>
            <a:r>
              <a:rPr lang="en-US" sz="3600" dirty="0" smtClean="0">
                <a:solidFill>
                  <a:srgbClr val="FF6600"/>
                </a:solidFill>
              </a:rPr>
              <a:t>required attendance</a:t>
            </a:r>
            <a:r>
              <a:rPr lang="en-US" sz="3600" dirty="0" smtClean="0"/>
              <a:t> MWF 1.5 hours</a:t>
            </a:r>
          </a:p>
          <a:p>
            <a:r>
              <a:rPr lang="en-US" sz="3600" dirty="0" err="1" smtClean="0">
                <a:solidFill>
                  <a:schemeClr val="accent1">
                    <a:lumMod val="75000"/>
                  </a:schemeClr>
                </a:solidFill>
              </a:rPr>
              <a:t>miniquizzes</a:t>
            </a:r>
            <a:r>
              <a:rPr lang="en-US" sz="3600" dirty="0" smtClean="0"/>
              <a:t> most Mondays 15 min.</a:t>
            </a:r>
          </a:p>
          <a:p>
            <a:r>
              <a:rPr lang="en-US" sz="3600" dirty="0" err="1" smtClean="0">
                <a:solidFill>
                  <a:srgbClr val="5959FF"/>
                </a:solidFill>
              </a:rPr>
              <a:t>psets</a:t>
            </a:r>
            <a:r>
              <a:rPr lang="en-US" sz="3600" dirty="0" smtClean="0">
                <a:solidFill>
                  <a:srgbClr val="5959FF"/>
                </a:solidFill>
              </a:rPr>
              <a:t> </a:t>
            </a:r>
            <a:r>
              <a:rPr lang="en-US" sz="3600" dirty="0" smtClean="0"/>
              <a:t>due most Fridays</a:t>
            </a:r>
          </a:p>
          <a:p>
            <a:r>
              <a:rPr lang="en-US" sz="3600" dirty="0" smtClean="0">
                <a:solidFill>
                  <a:srgbClr val="5959FF"/>
                </a:solidFill>
              </a:rPr>
              <a:t>online</a:t>
            </a:r>
            <a:r>
              <a:rPr lang="en-US" sz="3600" dirty="0" smtClean="0"/>
              <a:t> tutor problem due most days</a:t>
            </a:r>
          </a:p>
          <a:p>
            <a:r>
              <a:rPr lang="en-US" sz="3600" dirty="0" smtClean="0">
                <a:solidFill>
                  <a:srgbClr val="5959FF"/>
                </a:solidFill>
              </a:rPr>
              <a:t>reading comments</a:t>
            </a:r>
            <a:r>
              <a:rPr lang="en-US" sz="3600" dirty="0" smtClean="0"/>
              <a:t> due most Tuesdays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437651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(</a:t>
            </a:r>
            <a:r>
              <a:rPr lang="en-US" sz="4000" i="1" dirty="0">
                <a:latin typeface="Comic Sans MS" pitchFamily="66" charset="0"/>
              </a:rPr>
              <a:t>graphs,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81693" y="1345703"/>
            <a:ext cx="8823757" cy="378565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Notes Chapters 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3.1—3.6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Reading Comments in</a:t>
            </a:r>
          </a:p>
          <a:p>
            <a:pPr algn="l">
              <a:defRPr/>
            </a:pPr>
            <a:r>
              <a:rPr lang="en-US" sz="4800" dirty="0" smtClean="0">
                <a:latin typeface="Comic Sans MS" pitchFamily="66" charset="0"/>
              </a:rPr>
              <a:t>   </a:t>
            </a:r>
            <a:r>
              <a:rPr lang="en-US" sz="4800" dirty="0" smtClean="0">
                <a:latin typeface="Comic Sans MS" pitchFamily="66" charset="0"/>
                <a:hlinkClick r:id="rId4"/>
              </a:rPr>
              <a:t>piazza forum</a:t>
            </a:r>
            <a:r>
              <a:rPr lang="en-US" sz="4800" dirty="0" smtClean="0">
                <a:latin typeface="Comic Sans MS" pitchFamily="66" charset="0"/>
              </a:rPr>
              <a:t> --dates in TP2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914400" imgH="215640" progId="Equation.3">
                  <p:embed/>
                </p:oleObj>
              </mc:Choice>
              <mc:Fallback>
                <p:oleObj name="Equation" r:id="rId5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7" imgW="914400" imgH="215640" progId="Equation.3">
                  <p:embed/>
                </p:oleObj>
              </mc:Choice>
              <mc:Fallback>
                <p:oleObj name="Equation" r:id="rId7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30188" y="1582743"/>
            <a:ext cx="8658225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</a:t>
            </a:r>
            <a:r>
              <a:rPr lang="en-US" sz="4800" dirty="0">
                <a:latin typeface="Comic Sans MS" pitchFamily="66" charset="0"/>
              </a:rPr>
              <a:t>problem-</a:t>
            </a:r>
            <a:r>
              <a:rPr lang="en-US" sz="4800" dirty="0" smtClean="0">
                <a:latin typeface="Comic Sans MS" pitchFamily="66" charset="0"/>
              </a:rPr>
              <a:t>solving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sometimes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initial 20 </a:t>
            </a:r>
            <a:r>
              <a:rPr lang="en-US" sz="4800" dirty="0">
                <a:latin typeface="Comic Sans MS" pitchFamily="66" charset="0"/>
              </a:rPr>
              <a:t>min </a:t>
            </a:r>
            <a:r>
              <a:rPr lang="en-US" sz="4800" dirty="0" smtClean="0">
                <a:latin typeface="Comic Sans MS" pitchFamily="66" charset="0"/>
              </a:rPr>
              <a:t>overview</a:t>
            </a:r>
          </a:p>
          <a:p>
            <a:pPr marL="914400" indent="-914400">
              <a:buFont typeface="Wingdings" charset="2"/>
              <a:buChar char="§"/>
            </a:pPr>
            <a:r>
              <a:rPr lang="en-US" sz="4800" dirty="0" smtClean="0">
                <a:latin typeface="Comic Sans MS" pitchFamily="66" charset="0"/>
              </a:rPr>
              <a:t>solution presentations</a:t>
            </a: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 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891" y="5356905"/>
            <a:ext cx="7891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Teams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assigned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by Monday</a:t>
            </a:r>
            <a:endParaRPr lang="en-US" sz="4800" dirty="0">
              <a:solidFill>
                <a:srgbClr val="077F15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785831" y="1350918"/>
            <a:ext cx="7586663" cy="48320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Mondays 10AM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reading comments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tutor problems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Wednesdays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30 min. quiz </a:t>
            </a:r>
            <a:r>
              <a:rPr lang="en-US" sz="4400" dirty="0" smtClean="0">
                <a:solidFill>
                  <a:srgbClr val="CB21DD"/>
                </a:solidFill>
                <a:latin typeface="Comic Sans MS" pitchFamily="66" charset="0"/>
              </a:rPr>
              <a:t>biweekly</a:t>
            </a:r>
          </a:p>
          <a:p>
            <a:pPr algn="l"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 Friday start of class</a:t>
            </a:r>
          </a:p>
          <a:p>
            <a:pPr lvl="1" algn="l">
              <a:buFont typeface="Courier New" pitchFamily="49" charset="0"/>
              <a:buChar char="o"/>
            </a:pPr>
            <a:r>
              <a:rPr lang="en-US" sz="4400" dirty="0" smtClean="0">
                <a:solidFill>
                  <a:srgbClr val="0D05A7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D05A7"/>
                </a:solidFill>
                <a:latin typeface="Comic Sans MS" pitchFamily="66" charset="0"/>
              </a:rPr>
              <a:t>pset</a:t>
            </a:r>
            <a:endParaRPr lang="en-US" sz="4400" dirty="0">
              <a:solidFill>
                <a:srgbClr val="0D05A7"/>
              </a:solidFill>
              <a:latin typeface="Comic Sans MS" pitchFamily="66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BB49E32-A4E8-4A1E-88F8-A20E03994A5C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3"/>
            <a:ext cx="6107113" cy="11541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Course Organization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6274</TotalTime>
  <Words>872</Words>
  <Application>Microsoft Macintosh PowerPoint</Application>
  <PresentationFormat>On-screen Show (4:3)</PresentationFormat>
  <Paragraphs>239</Paragraphs>
  <Slides>31</Slides>
  <Notes>27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6.042 Lecture Template</vt:lpstr>
      <vt:lpstr>Equation</vt:lpstr>
      <vt:lpstr>Microsoft Equation</vt:lpstr>
      <vt:lpstr>Mathematics for Computer Science 6.042J/18.062J</vt:lpstr>
      <vt:lpstr>Course Web site</vt:lpstr>
      <vt:lpstr>Online Tutor Registration</vt:lpstr>
      <vt:lpstr>Session/Table changes</vt:lpstr>
      <vt:lpstr>Quick Summary</vt:lpstr>
      <vt:lpstr>Vocabulary</vt:lpstr>
      <vt:lpstr>Reading Assignment</vt:lpstr>
      <vt:lpstr>Active learning in Teams</vt:lpstr>
      <vt:lpstr>Course Organization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PowerPoint Presentation</vt:lpstr>
      <vt:lpstr>PowerPoint Presentation</vt:lpstr>
      <vt:lpstr>Another false proof</vt:lpstr>
      <vt:lpstr>1 = -1 ?</vt:lpstr>
      <vt:lpstr>1 = -1 ?</vt:lpstr>
      <vt:lpstr>Consequences of  1= -1</vt:lpstr>
      <vt:lpstr>Consequences of  1= -1</vt:lpstr>
      <vt:lpstr>Team Problems</vt:lpstr>
      <vt:lpstr>How the Class Works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416</cp:revision>
  <cp:lastPrinted>2010-02-04T16:18:15Z</cp:lastPrinted>
  <dcterms:created xsi:type="dcterms:W3CDTF">2011-02-02T02:45:17Z</dcterms:created>
  <dcterms:modified xsi:type="dcterms:W3CDTF">2011-09-07T00:47:03Z</dcterms:modified>
</cp:coreProperties>
</file>