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87" r:id="rId2"/>
  </p:sldMasterIdLst>
  <p:notesMasterIdLst>
    <p:notesMasterId r:id="rId16"/>
  </p:notesMasterIdLst>
  <p:handoutMasterIdLst>
    <p:handoutMasterId r:id="rId17"/>
  </p:handoutMasterIdLst>
  <p:sldIdLst>
    <p:sldId id="816" r:id="rId3"/>
    <p:sldId id="852" r:id="rId4"/>
    <p:sldId id="853" r:id="rId5"/>
    <p:sldId id="854" r:id="rId6"/>
    <p:sldId id="855" r:id="rId7"/>
    <p:sldId id="856" r:id="rId8"/>
    <p:sldId id="863" r:id="rId9"/>
    <p:sldId id="857" r:id="rId10"/>
    <p:sldId id="858" r:id="rId11"/>
    <p:sldId id="859" r:id="rId12"/>
    <p:sldId id="860" r:id="rId13"/>
    <p:sldId id="861" r:id="rId14"/>
    <p:sldId id="862" r:id="rId15"/>
  </p:sldIdLst>
  <p:sldSz cx="9144000" cy="6858000" type="screen4x3"/>
  <p:notesSz cx="9601200" cy="73152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8000"/>
    <a:srgbClr val="0033CC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2496" autoAdjust="0"/>
  </p:normalViewPr>
  <p:slideViewPr>
    <p:cSldViewPr snapToGrid="0" showGuides="1">
      <p:cViewPr>
        <p:scale>
          <a:sx n="100" d="100"/>
          <a:sy n="100" d="100"/>
        </p:scale>
        <p:origin x="-856" y="-632"/>
      </p:cViewPr>
      <p:guideLst>
        <p:guide orient="horz" pos="2159"/>
        <p:guide pos="28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5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A4D108-D91E-4325-A519-90962F0FB0B2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09FA8918-1078-4D14-8783-F065FE97664E}" type="slidenum">
              <a:rPr lang="en-US" sz="1300">
                <a:latin typeface="Arial" pitchFamily="34" charset="0"/>
              </a:rPr>
              <a:pPr algn="r" defTabSz="966775"/>
              <a:t>1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</p:spPr>
        <p:txBody>
          <a:bodyPr lIns="96651" tIns="48326" rIns="96651" bIns="48326"/>
          <a:lstStyle/>
          <a:p>
            <a:r>
              <a:rPr lang="en-US"/>
              <a:t>Examples of calculating Variance, and interpretiung the results using chebyshev’s bounds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84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85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81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54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0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1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18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6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87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7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199"/>
            <a:ext cx="4109434" cy="40455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518400" y="6578601"/>
            <a:ext cx="1625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0" dirty="0" smtClean="0">
                <a:latin typeface="Comic Sans MS" pitchFamily="66" charset="0"/>
              </a:rPr>
              <a:t>birthday.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0826" y="6553965"/>
            <a:ext cx="3406786" cy="3040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May 13,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  <p:sldLayoutId id="2147483689" r:id="rId6"/>
    <p:sldLayoutId id="2147483690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7556500" y="6489701"/>
            <a:ext cx="1587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14F-3.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4.wmf"/><Relationship Id="rId6" Type="http://schemas.openxmlformats.org/officeDocument/2006/relationships/oleObject" Target="../embeddings/oleObject1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8.e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2178538" y="410308"/>
            <a:ext cx="5705231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</a:t>
            </a:r>
            <a:r>
              <a:rPr lang="en-US" sz="2800" b="1" i="1" dirty="0" smtClean="0">
                <a:solidFill>
                  <a:schemeClr val="tx2"/>
                </a:solidFill>
                <a:latin typeface="Comic Sans MS"/>
                <a:cs typeface="Comic Sans MS"/>
              </a:rPr>
              <a:t>Computer </a:t>
            </a:r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609600" y="19304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Matching Birthdays</a:t>
            </a:r>
            <a:endParaRPr lang="en-US" sz="1800" b="1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4298"/>
    </mc:Choice>
    <mc:Fallback xmlns="">
      <p:transition xmlns:p14="http://schemas.microsoft.com/office/powerpoint/2010/main" advTm="2429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099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33800842"/>
              </p:ext>
            </p:extLst>
          </p:nvPr>
        </p:nvGraphicFramePr>
        <p:xfrm>
          <a:off x="2235200" y="2538413"/>
          <a:ext cx="4521200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816" name="Equation" r:id="rId3" imgW="1003300" imgH="457200" progId="Equation.DSMT4">
                  <p:embed/>
                </p:oleObj>
              </mc:Choice>
              <mc:Fallback>
                <p:oleObj name="Equation" r:id="rId3" imgW="100330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2538413"/>
                        <a:ext cx="4521200" cy="20605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z="4000" dirty="0"/>
              <a:t>Birthday Pairs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Birthday Predictions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104900"/>
            <a:ext cx="8204200" cy="46990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err="1">
                <a:solidFill>
                  <a:srgbClr val="0000CC"/>
                </a:solidFill>
              </a:rPr>
              <a:t>Chebyshev</a:t>
            </a:r>
            <a:r>
              <a:rPr lang="en-US" sz="4000" dirty="0">
                <a:solidFill>
                  <a:srgbClr val="0000CC"/>
                </a:solidFill>
              </a:rPr>
              <a:t>: </a:t>
            </a:r>
          </a:p>
          <a:p>
            <a:pPr>
              <a:buFontTx/>
              <a:buNone/>
            </a:pPr>
            <a:r>
              <a:rPr lang="en-US" altLang="zh-CN" sz="4000" dirty="0">
                <a:ea typeface="SimSun" pitchFamily="2" charset="-122"/>
                <a:cs typeface="SimSun" pitchFamily="2" charset="-122"/>
              </a:rPr>
              <a:t> </a:t>
            </a:r>
            <a:r>
              <a:rPr lang="en-US" altLang="zh-CN" sz="4000" dirty="0" err="1" smtClean="0">
                <a:ea typeface="SimSun" pitchFamily="2" charset="-122"/>
                <a:cs typeface="SimSun" pitchFamily="2" charset="-122"/>
              </a:rPr>
              <a:t>Pr</a:t>
            </a:r>
            <a:r>
              <a:rPr lang="en-US" altLang="zh-CN" sz="4000" dirty="0" smtClean="0">
                <a:ea typeface="SimSun" pitchFamily="2" charset="-122"/>
                <a:cs typeface="SimSun" pitchFamily="2" charset="-122"/>
              </a:rPr>
              <a:t>[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  <a:sym typeface="Greek Symbols" pitchFamily="18" charset="2"/>
              </a:rPr>
              <a:t>57.8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 </a:t>
            </a:r>
            <a:r>
              <a:rPr lang="en-US" sz="4000" dirty="0">
                <a:solidFill>
                  <a:srgbClr val="0000FF"/>
                </a:solidFill>
                <a:ea typeface="Times New Roman" charset="0"/>
                <a:cs typeface="Times New Roman" charset="0"/>
              </a:rPr>
              <a:t>± </a:t>
            </a:r>
            <a:r>
              <a:rPr lang="en-US" sz="4000" dirty="0">
                <a:solidFill>
                  <a:srgbClr val="0000FF"/>
                </a:solidFill>
                <a:ea typeface="Times New Roman" charset="0"/>
                <a:cs typeface="Times New Roman" charset="0"/>
              </a:rPr>
              <a:t>2</a:t>
            </a:r>
            <a:r>
              <a:rPr lang="en-US" sz="4000" dirty="0" smtClean="0">
                <a:solidFill>
                  <a:srgbClr val="0000FF"/>
                </a:solidFill>
                <a:ea typeface="Times New Roman" charset="0"/>
                <a:cs typeface="Times New Roman" charset="0"/>
                <a:sym typeface="Greek Symbols" pitchFamily="18" charset="2"/>
              </a:rPr>
              <a:t>σ</a:t>
            </a:r>
            <a:r>
              <a:rPr lang="en-US" sz="4000" dirty="0" smtClean="0">
                <a:ea typeface="Times New Roman" charset="0"/>
                <a:cs typeface="Times New Roman" charset="0"/>
              </a:rPr>
              <a:t> </a:t>
            </a:r>
            <a:r>
              <a:rPr lang="en-US" sz="4000" dirty="0" smtClean="0"/>
              <a:t>pairs] </a:t>
            </a:r>
            <a:r>
              <a:rPr lang="en-US" sz="4000" dirty="0" smtClean="0">
                <a:latin typeface="Times New Roman" charset="0"/>
              </a:rPr>
              <a:t> </a:t>
            </a:r>
            <a:r>
              <a:rPr lang="en-US" sz="4000" b="1" dirty="0">
                <a:latin typeface="Times New Roman" charset="0"/>
              </a:rPr>
              <a:t>&gt;</a:t>
            </a:r>
            <a:r>
              <a:rPr lang="en-US" sz="4000" dirty="0">
                <a:latin typeface="Times New Roman" charset="0"/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Symbol" charset="2"/>
              </a:rPr>
              <a:t>- </a:t>
            </a:r>
            <a:r>
              <a:rPr lang="en-US" sz="4000" dirty="0">
                <a:solidFill>
                  <a:srgbClr val="0000FF"/>
                </a:solidFill>
              </a:rPr>
              <a:t>(1/2)</a:t>
            </a:r>
            <a:r>
              <a:rPr lang="en-US" sz="4000" baseline="30000" dirty="0">
                <a:solidFill>
                  <a:srgbClr val="0000FF"/>
                </a:solidFill>
              </a:rPr>
              <a:t>2 </a:t>
            </a:r>
          </a:p>
          <a:p>
            <a:pPr>
              <a:buFontTx/>
              <a:buNone/>
            </a:pPr>
            <a:r>
              <a:rPr lang="en-US" sz="4000" dirty="0"/>
              <a:t>                         </a:t>
            </a:r>
            <a:r>
              <a:rPr lang="en-US" sz="4000" dirty="0" smtClean="0"/>
              <a:t>      </a:t>
            </a:r>
            <a:r>
              <a:rPr lang="en-US" sz="4000" dirty="0"/>
              <a:t>=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3/4</a:t>
            </a:r>
          </a:p>
          <a:p>
            <a:pPr algn="ctr"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43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to </a:t>
            </a:r>
            <a:r>
              <a:rPr lang="en-US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73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pairs 75% of the time</a:t>
            </a:r>
          </a:p>
          <a:p>
            <a:pPr algn="ctr">
              <a:buFontTx/>
              <a:buNone/>
            </a:pPr>
            <a:r>
              <a:rPr lang="en-US" sz="4000" dirty="0"/>
              <a:t>We actually found</a:t>
            </a: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FF00FF"/>
                </a:solidFill>
              </a:rPr>
              <a:t>64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/>
              <a:t>pairs</a:t>
            </a:r>
          </a:p>
          <a:p>
            <a:pPr algn="ctr">
              <a:buFontTx/>
              <a:buNone/>
            </a:pP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(40 pairs &amp; 8 </a:t>
            </a:r>
            <a:r>
              <a:rPr lang="en-US" sz="4000" dirty="0"/>
              <a:t>triples)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3433">
        <p:fade/>
      </p:transition>
    </mc:Choice>
    <mc:Fallback xmlns="">
      <p:transition xmlns:p14="http://schemas.microsoft.com/office/powerpoint/2010/main" spd="med" advTm="63433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’11 Matching Birthdays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274" y="1154999"/>
            <a:ext cx="2761593" cy="4544828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Jan 20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Jan 22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Jan 23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Apr 04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May 12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May 14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81440" y="1154999"/>
            <a:ext cx="2761593" cy="454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May 28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Jul 23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Sep 19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Oct 22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Nov 02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Nov 13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Nov 18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 ’11 Matching Birthdays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125" y="1384299"/>
            <a:ext cx="7353775" cy="517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Courier"/>
                <a:cs typeface="Courier"/>
              </a:rPr>
              <a:t>Jan </a:t>
            </a:r>
            <a:r>
              <a:rPr lang="en-US" sz="2200" dirty="0">
                <a:latin typeface="Courier"/>
                <a:cs typeface="Courier"/>
              </a:rPr>
              <a:t>01     Apr 05     Jul 14      Oct 05     </a:t>
            </a:r>
          </a:p>
          <a:p>
            <a:r>
              <a:rPr lang="en-US" sz="2200" dirty="0">
                <a:latin typeface="Courier"/>
                <a:cs typeface="Courier"/>
              </a:rPr>
              <a:t>Jan 13     Apr 10     Jul 15      Oct 08     </a:t>
            </a:r>
          </a:p>
          <a:p>
            <a:r>
              <a:rPr lang="en-US" sz="2200" dirty="0">
                <a:latin typeface="Courier"/>
                <a:cs typeface="Courier"/>
              </a:rPr>
              <a:t>Jan 15 *   Apr 12     Jul 19 *    Oct 09     </a:t>
            </a:r>
          </a:p>
          <a:p>
            <a:r>
              <a:rPr lang="en-US" sz="2200" dirty="0">
                <a:latin typeface="Courier"/>
                <a:cs typeface="Courier"/>
              </a:rPr>
              <a:t>Jan 22     Apr 17     Jul 24      Oct 10 *   </a:t>
            </a:r>
          </a:p>
          <a:p>
            <a:r>
              <a:rPr lang="en-US" sz="2200" dirty="0">
                <a:latin typeface="Courier"/>
                <a:cs typeface="Courier"/>
              </a:rPr>
              <a:t>Jan 25 *   Apr 20     Jul 31      Oct 16     </a:t>
            </a:r>
          </a:p>
          <a:p>
            <a:r>
              <a:rPr lang="en-US" sz="2200" dirty="0">
                <a:latin typeface="Courier"/>
                <a:cs typeface="Courier"/>
              </a:rPr>
              <a:t>Jan 29                            Oct 17</a:t>
            </a:r>
          </a:p>
          <a:p>
            <a:r>
              <a:rPr lang="en-US" sz="2200" dirty="0">
                <a:latin typeface="Courier"/>
                <a:cs typeface="Courier"/>
              </a:rPr>
              <a:t>           May 02     Aug 02      Oct 22       </a:t>
            </a:r>
          </a:p>
          <a:p>
            <a:r>
              <a:rPr lang="en-US" sz="2200" dirty="0">
                <a:latin typeface="Courier"/>
                <a:cs typeface="Courier"/>
              </a:rPr>
              <a:t>Feb 09     May 15 *   Aug 21 *    Oct 3 </a:t>
            </a:r>
          </a:p>
          <a:p>
            <a:r>
              <a:rPr lang="en-US" sz="2200" dirty="0">
                <a:latin typeface="Courier"/>
                <a:cs typeface="Courier"/>
              </a:rPr>
              <a:t>Feb 29     May 17     Aug 28 *          </a:t>
            </a:r>
          </a:p>
          <a:p>
            <a:r>
              <a:rPr lang="en-US" sz="2200" dirty="0">
                <a:latin typeface="Courier"/>
                <a:cs typeface="Courier"/>
              </a:rPr>
              <a:t>           May 22                 Nov 08</a:t>
            </a:r>
          </a:p>
          <a:p>
            <a:r>
              <a:rPr lang="en-US" sz="2200" dirty="0">
                <a:latin typeface="Courier"/>
                <a:cs typeface="Courier"/>
              </a:rPr>
              <a:t>Mar 12     May 28     Sep 16      Nov 19</a:t>
            </a:r>
          </a:p>
          <a:p>
            <a:r>
              <a:rPr lang="en-US" sz="2200" dirty="0">
                <a:latin typeface="Courier"/>
                <a:cs typeface="Courier"/>
              </a:rPr>
              <a:t>Mar 19                Sep 17      Nov 23</a:t>
            </a:r>
          </a:p>
          <a:p>
            <a:r>
              <a:rPr lang="en-US" sz="2200" dirty="0">
                <a:latin typeface="Courier"/>
                <a:cs typeface="Courier"/>
              </a:rPr>
              <a:t>Mar 30 *   Jun 27     Sep 20      Nov 27</a:t>
            </a:r>
          </a:p>
          <a:p>
            <a:r>
              <a:rPr lang="en-US" sz="2200" dirty="0">
                <a:latin typeface="Courier"/>
                <a:cs typeface="Courier"/>
              </a:rPr>
              <a:t>                      Sep 26            </a:t>
            </a:r>
          </a:p>
          <a:p>
            <a:r>
              <a:rPr lang="en-US" sz="2200" dirty="0">
                <a:latin typeface="Courier"/>
                <a:cs typeface="Courier"/>
              </a:rPr>
              <a:t>                                  </a:t>
            </a:r>
            <a:r>
              <a:rPr lang="en-US" sz="2000" dirty="0">
                <a:latin typeface="Courier"/>
                <a:cs typeface="Courier"/>
              </a:rPr>
              <a:t>Dec </a:t>
            </a:r>
            <a:r>
              <a:rPr lang="en-US" sz="2000" dirty="0" smtClean="0">
                <a:latin typeface="Courier"/>
                <a:cs typeface="Courier"/>
              </a:rPr>
              <a:t>31</a:t>
            </a:r>
            <a:endParaRPr lang="cs-CZ" sz="20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465" y="966048"/>
            <a:ext cx="8409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mic Sans MS"/>
                <a:cs typeface="Comic Sans MS"/>
              </a:rPr>
              <a:t>206 Fall '11 </a:t>
            </a:r>
            <a:r>
              <a:rPr lang="en-US" sz="2800" b="1" dirty="0" smtClean="0">
                <a:latin typeface="Comic Sans MS"/>
                <a:cs typeface="Comic Sans MS"/>
              </a:rPr>
              <a:t>students: 40 </a:t>
            </a:r>
            <a:r>
              <a:rPr lang="en-US" sz="2800" b="1" dirty="0">
                <a:latin typeface="Comic Sans MS"/>
                <a:cs typeface="Comic Sans MS"/>
              </a:rPr>
              <a:t>Pairs &amp; 8 </a:t>
            </a:r>
            <a:r>
              <a:rPr lang="en-US" sz="2800" b="1" dirty="0" smtClean="0">
                <a:latin typeface="Comic Sans MS"/>
                <a:cs typeface="Comic Sans MS"/>
              </a:rPr>
              <a:t>Triples*</a:t>
            </a:r>
            <a:endParaRPr lang="en-US" sz="28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44013065"/>
      </p:ext>
    </p:extLst>
  </p:cSld>
  <p:clrMapOvr>
    <a:masterClrMapping/>
  </p:clrMapOvr>
  <p:transition xmlns:p14="http://schemas.microsoft.com/office/powerpoint/2010/main" spd="slow" advTm="2542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z="4000" dirty="0"/>
              <a:t>Birthday Pairs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60500"/>
            <a:ext cx="8045450" cy="20447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dirty="0" smtClean="0"/>
              <a:t> </a:t>
            </a:r>
            <a:r>
              <a:rPr lang="en-US" sz="4800" dirty="0"/>
              <a:t>::=</a:t>
            </a:r>
            <a:r>
              <a:rPr lang="en-US" sz="4400" dirty="0"/>
              <a:t>  # pairs with matching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4400" dirty="0"/>
              <a:t>           </a:t>
            </a:r>
            <a:r>
              <a:rPr lang="en-US" sz="4400" dirty="0" err="1"/>
              <a:t>b’days</a:t>
            </a:r>
            <a:r>
              <a:rPr lang="en-US" sz="4400" dirty="0"/>
              <a:t> among </a:t>
            </a:r>
            <a:r>
              <a:rPr lang="en-US" sz="4400" dirty="0" err="1">
                <a:solidFill>
                  <a:srgbClr val="0000FF"/>
                </a:solidFill>
              </a:rPr>
              <a:t>n</a:t>
            </a:r>
            <a:r>
              <a:rPr lang="en-US" sz="4400" dirty="0"/>
              <a:t> people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4400" dirty="0"/>
              <a:t>           in a </a:t>
            </a:r>
            <a:r>
              <a:rPr lang="en-US" sz="4400" dirty="0" err="1">
                <a:solidFill>
                  <a:srgbClr val="0000FF"/>
                </a:solidFill>
              </a:rPr>
              <a:t>d</a:t>
            </a:r>
            <a:r>
              <a:rPr lang="en-US" sz="4400" dirty="0"/>
              <a:t>-day year</a:t>
            </a:r>
          </a:p>
        </p:txBody>
      </p:sp>
      <p:pic>
        <p:nvPicPr>
          <p:cNvPr id="229381" name="Picture 5" descr="j0264248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0"/>
            <a:ext cx="1752600" cy="1612900"/>
          </a:xfrm>
          <a:prstGeom prst="rect">
            <a:avLst/>
          </a:prstGeom>
          <a:noFill/>
        </p:spPr>
      </p:pic>
      <p:graphicFrame>
        <p:nvGraphicFramePr>
          <p:cNvPr id="2293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448259"/>
              </p:ext>
            </p:extLst>
          </p:nvPr>
        </p:nvGraphicFramePr>
        <p:xfrm>
          <a:off x="858838" y="3224213"/>
          <a:ext cx="4170362" cy="208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30" name="Equation" r:id="rId6" imgW="762000" imgH="381000" progId="Equation.DSMT4">
                  <p:embed/>
                </p:oleObj>
              </mc:Choice>
              <mc:Fallback>
                <p:oleObj name="Equation" r:id="rId6" imgW="762000" imgH="381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3224213"/>
                        <a:ext cx="4170362" cy="208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4" name="Text Box 8"/>
          <p:cNvSpPr txBox="1">
            <a:spLocks noChangeArrowheads="1"/>
          </p:cNvSpPr>
          <p:nvPr/>
        </p:nvSpPr>
        <p:spPr bwMode="auto">
          <a:xfrm>
            <a:off x="1074738" y="4983163"/>
            <a:ext cx="694641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 smtClean="0">
                <a:solidFill>
                  <a:srgbClr val="0000FF"/>
                </a:solidFill>
                <a:latin typeface="Comic Sans MS" charset="0"/>
              </a:rPr>
              <a:t>M</a:t>
            </a:r>
            <a:r>
              <a:rPr lang="en-US" sz="4000" baseline="-25000" dirty="0" err="1" smtClean="0">
                <a:solidFill>
                  <a:srgbClr val="0000FF"/>
                </a:solidFill>
                <a:latin typeface="Comic Sans MS" charset="0"/>
              </a:rPr>
              <a:t>ij</a:t>
            </a:r>
            <a:r>
              <a:rPr lang="en-US" sz="4000" dirty="0" smtClean="0">
                <a:latin typeface="Comic Sans MS" charset="0"/>
              </a:rPr>
              <a:t> </a:t>
            </a:r>
            <a:r>
              <a:rPr lang="en-US" sz="4000" dirty="0">
                <a:latin typeface="Comic Sans MS" charset="0"/>
              </a:rPr>
              <a:t>::= indicator that </a:t>
            </a:r>
            <a:r>
              <a:rPr lang="en-US" sz="4000" dirty="0" err="1" smtClean="0">
                <a:solidFill>
                  <a:srgbClr val="0000CC"/>
                </a:solidFill>
                <a:latin typeface="Comic Sans MS" charset="0"/>
              </a:rPr>
              <a:t>i</a:t>
            </a:r>
            <a:r>
              <a:rPr lang="en-US" sz="4000" baseline="30000" dirty="0" err="1" smtClean="0">
                <a:latin typeface="Comic Sans MS" charset="0"/>
              </a:rPr>
              <a:t>th</a:t>
            </a:r>
            <a:r>
              <a:rPr lang="en-US" sz="4000" dirty="0" smtClean="0">
                <a:latin typeface="Comic Sans MS" charset="0"/>
              </a:rPr>
              <a:t> </a:t>
            </a:r>
            <a:r>
              <a:rPr lang="en-US" sz="4000" dirty="0">
                <a:latin typeface="Comic Sans MS" charset="0"/>
              </a:rPr>
              <a:t>&amp; </a:t>
            </a:r>
            <a:r>
              <a:rPr lang="en-US" sz="4000" dirty="0" err="1" smtClean="0">
                <a:solidFill>
                  <a:srgbClr val="0000CC"/>
                </a:solidFill>
                <a:latin typeface="Comic Sans MS" charset="0"/>
              </a:rPr>
              <a:t>j</a:t>
            </a:r>
            <a:r>
              <a:rPr lang="en-US" sz="4000" baseline="30000" dirty="0" err="1" smtClean="0">
                <a:latin typeface="Comic Sans MS" charset="0"/>
              </a:rPr>
              <a:t>th</a:t>
            </a:r>
            <a:endParaRPr lang="en-US" sz="4000" baseline="30000" dirty="0">
              <a:latin typeface="Comic Sans MS" charset="0"/>
            </a:endParaRPr>
          </a:p>
          <a:p>
            <a:pPr algn="l"/>
            <a:r>
              <a:rPr lang="en-US" sz="4000" dirty="0">
                <a:latin typeface="Comic Sans MS" charset="0"/>
              </a:rPr>
              <a:t>            </a:t>
            </a:r>
            <a:r>
              <a:rPr lang="en-US" sz="4000" dirty="0" smtClean="0">
                <a:latin typeface="Comic Sans MS" charset="0"/>
              </a:rPr>
              <a:t> birthdays match</a:t>
            </a:r>
            <a:endParaRPr lang="en-US" sz="4000" dirty="0">
              <a:latin typeface="Comic Sans MS" charset="0"/>
            </a:endParaRP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Tm="89561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/>
      <p:bldP spid="2293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65200" y="2603500"/>
            <a:ext cx="7099300" cy="116840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5400" dirty="0"/>
              <a:t>so by linearity of E[]</a:t>
            </a:r>
          </a:p>
        </p:txBody>
      </p:sp>
      <p:graphicFrame>
        <p:nvGraphicFramePr>
          <p:cNvPr id="23040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67089918"/>
              </p:ext>
            </p:extLst>
          </p:nvPr>
        </p:nvGraphicFramePr>
        <p:xfrm>
          <a:off x="930275" y="3621088"/>
          <a:ext cx="7223125" cy="19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74" name="Equation" r:id="rId5" imgW="1752600" imgH="482600" progId="Equation.DSMT4">
                  <p:embed/>
                </p:oleObj>
              </mc:Choice>
              <mc:Fallback>
                <p:oleObj name="Equation" r:id="rId5" imgW="17526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3621088"/>
                        <a:ext cx="7223125" cy="19891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2363788" y="1520825"/>
            <a:ext cx="43190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dirty="0" err="1">
                <a:solidFill>
                  <a:srgbClr val="0000FF"/>
                </a:solidFill>
                <a:latin typeface="Comic Sans MS" charset="0"/>
              </a:rPr>
              <a:t>E</a:t>
            </a:r>
            <a:r>
              <a:rPr lang="en-US" sz="6000" dirty="0" err="1" smtClean="0">
                <a:solidFill>
                  <a:srgbClr val="0000FF"/>
                </a:solidFill>
                <a:latin typeface="Comic Sans MS" charset="0"/>
              </a:rPr>
              <a:t>[</a:t>
            </a:r>
            <a:r>
              <a:rPr lang="en-US" sz="6000" dirty="0" err="1">
                <a:solidFill>
                  <a:srgbClr val="0000FF"/>
                </a:solidFill>
                <a:latin typeface="Comic Sans MS" charset="0"/>
              </a:rPr>
              <a:t>M</a:t>
            </a:r>
            <a:r>
              <a:rPr lang="en-US" sz="6000" baseline="-25000" dirty="0" err="1" smtClean="0">
                <a:solidFill>
                  <a:srgbClr val="0000FF"/>
                </a:solidFill>
                <a:latin typeface="Comic Sans MS" charset="0"/>
              </a:rPr>
              <a:t>ij</a:t>
            </a:r>
            <a:r>
              <a:rPr lang="en-US" sz="6000" dirty="0">
                <a:solidFill>
                  <a:srgbClr val="0000FF"/>
                </a:solidFill>
                <a:latin typeface="Comic Sans MS" charset="0"/>
              </a:rPr>
              <a:t>] = 1/d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z="4000" dirty="0"/>
              <a:t>Birthday Pairs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9443">
        <p:fade/>
      </p:transition>
    </mc:Choice>
    <mc:Fallback xmlns="">
      <p:transition xmlns:p14="http://schemas.microsoft.com/office/powerpoint/2010/main" spd="med" advTm="59443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88900"/>
            <a:ext cx="6172200" cy="1219200"/>
          </a:xfrm>
        </p:spPr>
        <p:txBody>
          <a:bodyPr/>
          <a:lstStyle/>
          <a:p>
            <a:r>
              <a:rPr lang="en-US" b="0"/>
              <a:t>Actual Distribution by Month</a:t>
            </a: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5394325" y="2987675"/>
            <a:ext cx="15398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endParaRPr lang="en-US" sz="800">
              <a:latin typeface="Courier New" charset="0"/>
            </a:endParaRPr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4708525" y="2073275"/>
            <a:ext cx="1841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sz="800">
              <a:latin typeface="Courier New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800100"/>
            <a:ext cx="7531101" cy="4654550"/>
            <a:chOff x="144" y="440"/>
            <a:chExt cx="4744" cy="2932"/>
          </a:xfrm>
        </p:grpSpPr>
        <p:sp>
          <p:nvSpPr>
            <p:cNvPr id="231430" name="AutoShape 6"/>
            <p:cNvSpPr>
              <a:spLocks noChangeAspect="1" noChangeArrowheads="1" noTextEdit="1"/>
            </p:cNvSpPr>
            <p:nvPr/>
          </p:nvSpPr>
          <p:spPr bwMode="auto">
            <a:xfrm>
              <a:off x="1144" y="440"/>
              <a:ext cx="3744" cy="2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1" name="Freeform 7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8" y="0"/>
                </a:cxn>
                <a:cxn ang="0">
                  <a:pos x="2368" y="0"/>
                </a:cxn>
                <a:cxn ang="0">
                  <a:pos x="2340" y="22"/>
                </a:cxn>
                <a:cxn ang="0">
                  <a:pos x="0" y="22"/>
                </a:cxn>
              </a:cxnLst>
              <a:rect l="0" t="0" r="r" b="b"/>
              <a:pathLst>
                <a:path w="2368" h="22">
                  <a:moveTo>
                    <a:pt x="0" y="22"/>
                  </a:moveTo>
                  <a:lnTo>
                    <a:pt x="28" y="0"/>
                  </a:lnTo>
                  <a:lnTo>
                    <a:pt x="2368" y="0"/>
                  </a:lnTo>
                  <a:lnTo>
                    <a:pt x="234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2" name="Freeform 8"/>
            <p:cNvSpPr>
              <a:spLocks/>
            </p:cNvSpPr>
            <p:nvPr/>
          </p:nvSpPr>
          <p:spPr bwMode="auto">
            <a:xfrm>
              <a:off x="1575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3" name="Rectangle 9"/>
            <p:cNvSpPr>
              <a:spLocks noChangeArrowheads="1"/>
            </p:cNvSpPr>
            <p:nvPr/>
          </p:nvSpPr>
          <p:spPr bwMode="auto">
            <a:xfrm>
              <a:off x="1603" y="666"/>
              <a:ext cx="2340" cy="225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4" name="Freeform 10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5" name="Freeform 11"/>
            <p:cNvSpPr>
              <a:spLocks/>
            </p:cNvSpPr>
            <p:nvPr/>
          </p:nvSpPr>
          <p:spPr bwMode="auto">
            <a:xfrm>
              <a:off x="1575" y="2635"/>
              <a:ext cx="2368" cy="2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6" name="Freeform 12"/>
            <p:cNvSpPr>
              <a:spLocks/>
            </p:cNvSpPr>
            <p:nvPr/>
          </p:nvSpPr>
          <p:spPr bwMode="auto">
            <a:xfrm>
              <a:off x="1575" y="2354"/>
              <a:ext cx="2368" cy="2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7" name="Freeform 13"/>
            <p:cNvSpPr>
              <a:spLocks/>
            </p:cNvSpPr>
            <p:nvPr/>
          </p:nvSpPr>
          <p:spPr bwMode="auto">
            <a:xfrm>
              <a:off x="1575" y="2074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8" name="Freeform 14"/>
            <p:cNvSpPr>
              <a:spLocks/>
            </p:cNvSpPr>
            <p:nvPr/>
          </p:nvSpPr>
          <p:spPr bwMode="auto">
            <a:xfrm>
              <a:off x="1575" y="1793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9" name="Freeform 15"/>
            <p:cNvSpPr>
              <a:spLocks/>
            </p:cNvSpPr>
            <p:nvPr/>
          </p:nvSpPr>
          <p:spPr bwMode="auto">
            <a:xfrm>
              <a:off x="1575" y="1513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0" name="Freeform 16"/>
            <p:cNvSpPr>
              <a:spLocks/>
            </p:cNvSpPr>
            <p:nvPr/>
          </p:nvSpPr>
          <p:spPr bwMode="auto">
            <a:xfrm>
              <a:off x="1575" y="1227"/>
              <a:ext cx="2368" cy="2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1" name="Freeform 17"/>
            <p:cNvSpPr>
              <a:spLocks/>
            </p:cNvSpPr>
            <p:nvPr/>
          </p:nvSpPr>
          <p:spPr bwMode="auto">
            <a:xfrm>
              <a:off x="1575" y="946"/>
              <a:ext cx="2368" cy="2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2" name="Freeform 18"/>
            <p:cNvSpPr>
              <a:spLocks/>
            </p:cNvSpPr>
            <p:nvPr/>
          </p:nvSpPr>
          <p:spPr bwMode="auto">
            <a:xfrm>
              <a:off x="1575" y="666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3" name="Freeform 19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2368" y="0"/>
                </a:cxn>
                <a:cxn ang="0">
                  <a:pos x="2340" y="22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368" y="0"/>
                </a:cxn>
              </a:cxnLst>
              <a:rect l="0" t="0" r="r" b="b"/>
              <a:pathLst>
                <a:path w="2368" h="22">
                  <a:moveTo>
                    <a:pt x="2368" y="0"/>
                  </a:moveTo>
                  <a:lnTo>
                    <a:pt x="2340" y="22"/>
                  </a:lnTo>
                  <a:lnTo>
                    <a:pt x="0" y="22"/>
                  </a:lnTo>
                  <a:lnTo>
                    <a:pt x="28" y="0"/>
                  </a:lnTo>
                  <a:lnTo>
                    <a:pt x="2368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4" name="Freeform 20"/>
            <p:cNvSpPr>
              <a:spLocks/>
            </p:cNvSpPr>
            <p:nvPr/>
          </p:nvSpPr>
          <p:spPr bwMode="auto">
            <a:xfrm>
              <a:off x="1575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noFill/>
            <a:ln w="793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5" name="Rectangle 21"/>
            <p:cNvSpPr>
              <a:spLocks noChangeArrowheads="1"/>
            </p:cNvSpPr>
            <p:nvPr/>
          </p:nvSpPr>
          <p:spPr bwMode="auto">
            <a:xfrm>
              <a:off x="1603" y="666"/>
              <a:ext cx="2340" cy="2255"/>
            </a:xfrm>
            <a:prstGeom prst="rect">
              <a:avLst/>
            </a:prstGeom>
            <a:noFill/>
            <a:ln w="7938">
              <a:solidFill>
                <a:srgbClr val="80808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6" name="Freeform 22"/>
            <p:cNvSpPr>
              <a:spLocks/>
            </p:cNvSpPr>
            <p:nvPr/>
          </p:nvSpPr>
          <p:spPr bwMode="auto">
            <a:xfrm>
              <a:off x="1710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7" name="Rectangle 23"/>
            <p:cNvSpPr>
              <a:spLocks noChangeArrowheads="1"/>
            </p:cNvSpPr>
            <p:nvPr/>
          </p:nvSpPr>
          <p:spPr bwMode="auto">
            <a:xfrm>
              <a:off x="1635" y="688"/>
              <a:ext cx="75" cy="225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8" name="Freeform 24"/>
            <p:cNvSpPr>
              <a:spLocks/>
            </p:cNvSpPr>
            <p:nvPr/>
          </p:nvSpPr>
          <p:spPr bwMode="auto">
            <a:xfrm>
              <a:off x="1635" y="666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9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9" name="Freeform 25"/>
            <p:cNvSpPr>
              <a:spLocks/>
            </p:cNvSpPr>
            <p:nvPr/>
          </p:nvSpPr>
          <p:spPr bwMode="auto">
            <a:xfrm>
              <a:off x="1907" y="1227"/>
              <a:ext cx="28" cy="1716"/>
            </a:xfrm>
            <a:custGeom>
              <a:avLst/>
              <a:gdLst/>
              <a:ahLst/>
              <a:cxnLst>
                <a:cxn ang="0">
                  <a:pos x="0" y="1716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1694"/>
                </a:cxn>
                <a:cxn ang="0">
                  <a:pos x="0" y="1716"/>
                </a:cxn>
              </a:cxnLst>
              <a:rect l="0" t="0" r="r" b="b"/>
              <a:pathLst>
                <a:path w="28" h="1716">
                  <a:moveTo>
                    <a:pt x="0" y="1716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1694"/>
                  </a:lnTo>
                  <a:lnTo>
                    <a:pt x="0" y="1716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0" name="Rectangle 26"/>
            <p:cNvSpPr>
              <a:spLocks noChangeArrowheads="1"/>
            </p:cNvSpPr>
            <p:nvPr/>
          </p:nvSpPr>
          <p:spPr bwMode="auto">
            <a:xfrm>
              <a:off x="1827" y="1254"/>
              <a:ext cx="80" cy="1689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1" name="Freeform 27"/>
            <p:cNvSpPr>
              <a:spLocks/>
            </p:cNvSpPr>
            <p:nvPr/>
          </p:nvSpPr>
          <p:spPr bwMode="auto">
            <a:xfrm>
              <a:off x="1827" y="1227"/>
              <a:ext cx="108" cy="27"/>
            </a:xfrm>
            <a:custGeom>
              <a:avLst/>
              <a:gdLst/>
              <a:ahLst/>
              <a:cxnLst>
                <a:cxn ang="0">
                  <a:pos x="80" y="27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80" y="27"/>
                </a:cxn>
              </a:cxnLst>
              <a:rect l="0" t="0" r="r" b="b"/>
              <a:pathLst>
                <a:path w="108" h="27">
                  <a:moveTo>
                    <a:pt x="80" y="27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80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2" name="Freeform 28"/>
            <p:cNvSpPr>
              <a:spLocks/>
            </p:cNvSpPr>
            <p:nvPr/>
          </p:nvSpPr>
          <p:spPr bwMode="auto">
            <a:xfrm>
              <a:off x="2103" y="1931"/>
              <a:ext cx="24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4" y="0"/>
                </a:cxn>
                <a:cxn ang="0">
                  <a:pos x="24" y="990"/>
                </a:cxn>
                <a:cxn ang="0">
                  <a:pos x="0" y="1012"/>
                </a:cxn>
              </a:cxnLst>
              <a:rect l="0" t="0" r="r" b="b"/>
              <a:pathLst>
                <a:path w="24" h="1012">
                  <a:moveTo>
                    <a:pt x="0" y="1012"/>
                  </a:moveTo>
                  <a:lnTo>
                    <a:pt x="0" y="27"/>
                  </a:lnTo>
                  <a:lnTo>
                    <a:pt x="24" y="0"/>
                  </a:lnTo>
                  <a:lnTo>
                    <a:pt x="24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3" name="Rectangle 29"/>
            <p:cNvSpPr>
              <a:spLocks noChangeArrowheads="1"/>
            </p:cNvSpPr>
            <p:nvPr/>
          </p:nvSpPr>
          <p:spPr bwMode="auto">
            <a:xfrm>
              <a:off x="2024" y="1958"/>
              <a:ext cx="79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4" name="Freeform 30"/>
            <p:cNvSpPr>
              <a:spLocks/>
            </p:cNvSpPr>
            <p:nvPr/>
          </p:nvSpPr>
          <p:spPr bwMode="auto">
            <a:xfrm>
              <a:off x="2024" y="1931"/>
              <a:ext cx="103" cy="27"/>
            </a:xfrm>
            <a:custGeom>
              <a:avLst/>
              <a:gdLst/>
              <a:ahLst/>
              <a:cxnLst>
                <a:cxn ang="0">
                  <a:pos x="79" y="27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79" y="27"/>
                </a:cxn>
              </a:cxnLst>
              <a:rect l="0" t="0" r="r" b="b"/>
              <a:pathLst>
                <a:path w="103" h="27">
                  <a:moveTo>
                    <a:pt x="79" y="27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79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5" name="Freeform 31"/>
            <p:cNvSpPr>
              <a:spLocks/>
            </p:cNvSpPr>
            <p:nvPr/>
          </p:nvSpPr>
          <p:spPr bwMode="auto">
            <a:xfrm>
              <a:off x="2295" y="1931"/>
              <a:ext cx="28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990"/>
                </a:cxn>
                <a:cxn ang="0">
                  <a:pos x="0" y="1012"/>
                </a:cxn>
              </a:cxnLst>
              <a:rect l="0" t="0" r="r" b="b"/>
              <a:pathLst>
                <a:path w="28" h="1012">
                  <a:moveTo>
                    <a:pt x="0" y="1012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6" name="Rectangle 32"/>
            <p:cNvSpPr>
              <a:spLocks noChangeArrowheads="1"/>
            </p:cNvSpPr>
            <p:nvPr/>
          </p:nvSpPr>
          <p:spPr bwMode="auto">
            <a:xfrm>
              <a:off x="2220" y="1958"/>
              <a:ext cx="75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7" name="Freeform 33"/>
            <p:cNvSpPr>
              <a:spLocks/>
            </p:cNvSpPr>
            <p:nvPr/>
          </p:nvSpPr>
          <p:spPr bwMode="auto">
            <a:xfrm>
              <a:off x="2220" y="1931"/>
              <a:ext cx="103" cy="27"/>
            </a:xfrm>
            <a:custGeom>
              <a:avLst/>
              <a:gdLst/>
              <a:ahLst/>
              <a:cxnLst>
                <a:cxn ang="0">
                  <a:pos x="75" y="27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7"/>
                </a:cxn>
                <a:cxn ang="0">
                  <a:pos x="75" y="27"/>
                </a:cxn>
              </a:cxnLst>
              <a:rect l="0" t="0" r="r" b="b"/>
              <a:pathLst>
                <a:path w="103" h="27">
                  <a:moveTo>
                    <a:pt x="75" y="27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7"/>
                  </a:lnTo>
                  <a:lnTo>
                    <a:pt x="75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8" name="Freeform 34"/>
            <p:cNvSpPr>
              <a:spLocks/>
            </p:cNvSpPr>
            <p:nvPr/>
          </p:nvSpPr>
          <p:spPr bwMode="auto">
            <a:xfrm>
              <a:off x="2492" y="1370"/>
              <a:ext cx="28" cy="1573"/>
            </a:xfrm>
            <a:custGeom>
              <a:avLst/>
              <a:gdLst/>
              <a:ahLst/>
              <a:cxnLst>
                <a:cxn ang="0">
                  <a:pos x="0" y="1573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551"/>
                </a:cxn>
                <a:cxn ang="0">
                  <a:pos x="0" y="1573"/>
                </a:cxn>
              </a:cxnLst>
              <a:rect l="0" t="0" r="r" b="b"/>
              <a:pathLst>
                <a:path w="28" h="1573">
                  <a:moveTo>
                    <a:pt x="0" y="1573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551"/>
                  </a:lnTo>
                  <a:lnTo>
                    <a:pt x="0" y="1573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9" name="Rectangle 35"/>
            <p:cNvSpPr>
              <a:spLocks noChangeArrowheads="1"/>
            </p:cNvSpPr>
            <p:nvPr/>
          </p:nvSpPr>
          <p:spPr bwMode="auto">
            <a:xfrm>
              <a:off x="2412" y="1392"/>
              <a:ext cx="80" cy="1551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0" name="Freeform 36"/>
            <p:cNvSpPr>
              <a:spLocks/>
            </p:cNvSpPr>
            <p:nvPr/>
          </p:nvSpPr>
          <p:spPr bwMode="auto">
            <a:xfrm>
              <a:off x="2412" y="1370"/>
              <a:ext cx="108" cy="22"/>
            </a:xfrm>
            <a:custGeom>
              <a:avLst/>
              <a:gdLst/>
              <a:ahLst/>
              <a:cxnLst>
                <a:cxn ang="0">
                  <a:pos x="80" y="22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80" y="22"/>
                </a:cxn>
              </a:cxnLst>
              <a:rect l="0" t="0" r="r" b="b"/>
              <a:pathLst>
                <a:path w="108" h="22">
                  <a:moveTo>
                    <a:pt x="80" y="22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80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1" name="Freeform 37"/>
            <p:cNvSpPr>
              <a:spLocks/>
            </p:cNvSpPr>
            <p:nvPr/>
          </p:nvSpPr>
          <p:spPr bwMode="auto">
            <a:xfrm>
              <a:off x="2688" y="2778"/>
              <a:ext cx="24" cy="165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4" y="143"/>
                </a:cxn>
                <a:cxn ang="0">
                  <a:pos x="0" y="165"/>
                </a:cxn>
              </a:cxnLst>
              <a:rect l="0" t="0" r="r" b="b"/>
              <a:pathLst>
                <a:path w="24" h="165">
                  <a:moveTo>
                    <a:pt x="0" y="165"/>
                  </a:moveTo>
                  <a:lnTo>
                    <a:pt x="0" y="22"/>
                  </a:lnTo>
                  <a:lnTo>
                    <a:pt x="24" y="0"/>
                  </a:lnTo>
                  <a:lnTo>
                    <a:pt x="24" y="143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2" name="Rectangle 38"/>
            <p:cNvSpPr>
              <a:spLocks noChangeArrowheads="1"/>
            </p:cNvSpPr>
            <p:nvPr/>
          </p:nvSpPr>
          <p:spPr bwMode="auto">
            <a:xfrm>
              <a:off x="2609" y="2800"/>
              <a:ext cx="79" cy="143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3" name="Freeform 39"/>
            <p:cNvSpPr>
              <a:spLocks/>
            </p:cNvSpPr>
            <p:nvPr/>
          </p:nvSpPr>
          <p:spPr bwMode="auto">
            <a:xfrm>
              <a:off x="2609" y="2778"/>
              <a:ext cx="103" cy="22"/>
            </a:xfrm>
            <a:custGeom>
              <a:avLst/>
              <a:gdLst/>
              <a:ahLst/>
              <a:cxnLst>
                <a:cxn ang="0">
                  <a:pos x="79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9" y="22"/>
                </a:cxn>
              </a:cxnLst>
              <a:rect l="0" t="0" r="r" b="b"/>
              <a:pathLst>
                <a:path w="103" h="22">
                  <a:moveTo>
                    <a:pt x="79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9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4" name="Freeform 40"/>
            <p:cNvSpPr>
              <a:spLocks/>
            </p:cNvSpPr>
            <p:nvPr/>
          </p:nvSpPr>
          <p:spPr bwMode="auto">
            <a:xfrm>
              <a:off x="2880" y="2074"/>
              <a:ext cx="28" cy="869"/>
            </a:xfrm>
            <a:custGeom>
              <a:avLst/>
              <a:gdLst/>
              <a:ahLst/>
              <a:cxnLst>
                <a:cxn ang="0">
                  <a:pos x="0" y="869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847"/>
                </a:cxn>
                <a:cxn ang="0">
                  <a:pos x="0" y="869"/>
                </a:cxn>
              </a:cxnLst>
              <a:rect l="0" t="0" r="r" b="b"/>
              <a:pathLst>
                <a:path w="28" h="869">
                  <a:moveTo>
                    <a:pt x="0" y="869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847"/>
                  </a:lnTo>
                  <a:lnTo>
                    <a:pt x="0" y="869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5" name="Rectangle 41"/>
            <p:cNvSpPr>
              <a:spLocks noChangeArrowheads="1"/>
            </p:cNvSpPr>
            <p:nvPr/>
          </p:nvSpPr>
          <p:spPr bwMode="auto">
            <a:xfrm>
              <a:off x="2805" y="2096"/>
              <a:ext cx="75" cy="847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6" name="Freeform 42"/>
            <p:cNvSpPr>
              <a:spLocks/>
            </p:cNvSpPr>
            <p:nvPr/>
          </p:nvSpPr>
          <p:spPr bwMode="auto">
            <a:xfrm>
              <a:off x="2805" y="2074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7" name="Freeform 43"/>
            <p:cNvSpPr>
              <a:spLocks/>
            </p:cNvSpPr>
            <p:nvPr/>
          </p:nvSpPr>
          <p:spPr bwMode="auto">
            <a:xfrm>
              <a:off x="3077" y="1089"/>
              <a:ext cx="28" cy="1854"/>
            </a:xfrm>
            <a:custGeom>
              <a:avLst/>
              <a:gdLst/>
              <a:ahLst/>
              <a:cxnLst>
                <a:cxn ang="0">
                  <a:pos x="0" y="1854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832"/>
                </a:cxn>
                <a:cxn ang="0">
                  <a:pos x="0" y="1854"/>
                </a:cxn>
              </a:cxnLst>
              <a:rect l="0" t="0" r="r" b="b"/>
              <a:pathLst>
                <a:path w="28" h="1854">
                  <a:moveTo>
                    <a:pt x="0" y="1854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832"/>
                  </a:lnTo>
                  <a:lnTo>
                    <a:pt x="0" y="1854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8" name="Rectangle 44"/>
            <p:cNvSpPr>
              <a:spLocks noChangeArrowheads="1"/>
            </p:cNvSpPr>
            <p:nvPr/>
          </p:nvSpPr>
          <p:spPr bwMode="auto">
            <a:xfrm>
              <a:off x="2997" y="1111"/>
              <a:ext cx="80" cy="1832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9" name="Freeform 45"/>
            <p:cNvSpPr>
              <a:spLocks/>
            </p:cNvSpPr>
            <p:nvPr/>
          </p:nvSpPr>
          <p:spPr bwMode="auto">
            <a:xfrm>
              <a:off x="2997" y="1089"/>
              <a:ext cx="108" cy="22"/>
            </a:xfrm>
            <a:custGeom>
              <a:avLst/>
              <a:gdLst/>
              <a:ahLst/>
              <a:cxnLst>
                <a:cxn ang="0">
                  <a:pos x="80" y="22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80" y="22"/>
                </a:cxn>
              </a:cxnLst>
              <a:rect l="0" t="0" r="r" b="b"/>
              <a:pathLst>
                <a:path w="108" h="22">
                  <a:moveTo>
                    <a:pt x="80" y="22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80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0" name="Freeform 46"/>
            <p:cNvSpPr>
              <a:spLocks/>
            </p:cNvSpPr>
            <p:nvPr/>
          </p:nvSpPr>
          <p:spPr bwMode="auto">
            <a:xfrm>
              <a:off x="3273" y="1370"/>
              <a:ext cx="24" cy="1573"/>
            </a:xfrm>
            <a:custGeom>
              <a:avLst/>
              <a:gdLst/>
              <a:ahLst/>
              <a:cxnLst>
                <a:cxn ang="0">
                  <a:pos x="0" y="1573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4" y="1551"/>
                </a:cxn>
                <a:cxn ang="0">
                  <a:pos x="0" y="1573"/>
                </a:cxn>
              </a:cxnLst>
              <a:rect l="0" t="0" r="r" b="b"/>
              <a:pathLst>
                <a:path w="24" h="1573">
                  <a:moveTo>
                    <a:pt x="0" y="1573"/>
                  </a:moveTo>
                  <a:lnTo>
                    <a:pt x="0" y="22"/>
                  </a:lnTo>
                  <a:lnTo>
                    <a:pt x="24" y="0"/>
                  </a:lnTo>
                  <a:lnTo>
                    <a:pt x="24" y="1551"/>
                  </a:lnTo>
                  <a:lnTo>
                    <a:pt x="0" y="1573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1" name="Rectangle 47"/>
            <p:cNvSpPr>
              <a:spLocks noChangeArrowheads="1"/>
            </p:cNvSpPr>
            <p:nvPr/>
          </p:nvSpPr>
          <p:spPr bwMode="auto">
            <a:xfrm>
              <a:off x="3194" y="1392"/>
              <a:ext cx="79" cy="1551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2" name="Freeform 48"/>
            <p:cNvSpPr>
              <a:spLocks/>
            </p:cNvSpPr>
            <p:nvPr/>
          </p:nvSpPr>
          <p:spPr bwMode="auto">
            <a:xfrm>
              <a:off x="3194" y="1370"/>
              <a:ext cx="103" cy="22"/>
            </a:xfrm>
            <a:custGeom>
              <a:avLst/>
              <a:gdLst/>
              <a:ahLst/>
              <a:cxnLst>
                <a:cxn ang="0">
                  <a:pos x="79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9" y="22"/>
                </a:cxn>
              </a:cxnLst>
              <a:rect l="0" t="0" r="r" b="b"/>
              <a:pathLst>
                <a:path w="103" h="22">
                  <a:moveTo>
                    <a:pt x="79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9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3" name="Freeform 49"/>
            <p:cNvSpPr>
              <a:spLocks/>
            </p:cNvSpPr>
            <p:nvPr/>
          </p:nvSpPr>
          <p:spPr bwMode="auto">
            <a:xfrm>
              <a:off x="3465" y="1793"/>
              <a:ext cx="28" cy="1150"/>
            </a:xfrm>
            <a:custGeom>
              <a:avLst/>
              <a:gdLst/>
              <a:ahLst/>
              <a:cxnLst>
                <a:cxn ang="0">
                  <a:pos x="0" y="1150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128"/>
                </a:cxn>
                <a:cxn ang="0">
                  <a:pos x="0" y="1150"/>
                </a:cxn>
              </a:cxnLst>
              <a:rect l="0" t="0" r="r" b="b"/>
              <a:pathLst>
                <a:path w="28" h="1150">
                  <a:moveTo>
                    <a:pt x="0" y="1150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128"/>
                  </a:lnTo>
                  <a:lnTo>
                    <a:pt x="0" y="1150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4" name="Rectangle 50"/>
            <p:cNvSpPr>
              <a:spLocks noChangeArrowheads="1"/>
            </p:cNvSpPr>
            <p:nvPr/>
          </p:nvSpPr>
          <p:spPr bwMode="auto">
            <a:xfrm>
              <a:off x="3390" y="1815"/>
              <a:ext cx="75" cy="1128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5" name="Freeform 51"/>
            <p:cNvSpPr>
              <a:spLocks/>
            </p:cNvSpPr>
            <p:nvPr/>
          </p:nvSpPr>
          <p:spPr bwMode="auto">
            <a:xfrm>
              <a:off x="3390" y="1793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6" name="Freeform 52"/>
            <p:cNvSpPr>
              <a:spLocks/>
            </p:cNvSpPr>
            <p:nvPr/>
          </p:nvSpPr>
          <p:spPr bwMode="auto">
            <a:xfrm>
              <a:off x="3662" y="1931"/>
              <a:ext cx="28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990"/>
                </a:cxn>
                <a:cxn ang="0">
                  <a:pos x="0" y="1012"/>
                </a:cxn>
              </a:cxnLst>
              <a:rect l="0" t="0" r="r" b="b"/>
              <a:pathLst>
                <a:path w="28" h="1012">
                  <a:moveTo>
                    <a:pt x="0" y="1012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7" name="Rectangle 53"/>
            <p:cNvSpPr>
              <a:spLocks noChangeArrowheads="1"/>
            </p:cNvSpPr>
            <p:nvPr/>
          </p:nvSpPr>
          <p:spPr bwMode="auto">
            <a:xfrm>
              <a:off x="3582" y="1958"/>
              <a:ext cx="80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8" name="Freeform 54"/>
            <p:cNvSpPr>
              <a:spLocks/>
            </p:cNvSpPr>
            <p:nvPr/>
          </p:nvSpPr>
          <p:spPr bwMode="auto">
            <a:xfrm>
              <a:off x="3582" y="1931"/>
              <a:ext cx="108" cy="27"/>
            </a:xfrm>
            <a:custGeom>
              <a:avLst/>
              <a:gdLst/>
              <a:ahLst/>
              <a:cxnLst>
                <a:cxn ang="0">
                  <a:pos x="80" y="27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80" y="27"/>
                </a:cxn>
              </a:cxnLst>
              <a:rect l="0" t="0" r="r" b="b"/>
              <a:pathLst>
                <a:path w="108" h="27">
                  <a:moveTo>
                    <a:pt x="80" y="27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80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9" name="Freeform 55"/>
            <p:cNvSpPr>
              <a:spLocks/>
            </p:cNvSpPr>
            <p:nvPr/>
          </p:nvSpPr>
          <p:spPr bwMode="auto">
            <a:xfrm>
              <a:off x="3854" y="1793"/>
              <a:ext cx="28" cy="1150"/>
            </a:xfrm>
            <a:custGeom>
              <a:avLst/>
              <a:gdLst/>
              <a:ahLst/>
              <a:cxnLst>
                <a:cxn ang="0">
                  <a:pos x="0" y="1150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128"/>
                </a:cxn>
                <a:cxn ang="0">
                  <a:pos x="0" y="1150"/>
                </a:cxn>
              </a:cxnLst>
              <a:rect l="0" t="0" r="r" b="b"/>
              <a:pathLst>
                <a:path w="28" h="1150">
                  <a:moveTo>
                    <a:pt x="0" y="1150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128"/>
                  </a:lnTo>
                  <a:lnTo>
                    <a:pt x="0" y="1150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0" name="Rectangle 56"/>
            <p:cNvSpPr>
              <a:spLocks noChangeArrowheads="1"/>
            </p:cNvSpPr>
            <p:nvPr/>
          </p:nvSpPr>
          <p:spPr bwMode="auto">
            <a:xfrm>
              <a:off x="3779" y="1815"/>
              <a:ext cx="75" cy="1128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1" name="Freeform 57"/>
            <p:cNvSpPr>
              <a:spLocks/>
            </p:cNvSpPr>
            <p:nvPr/>
          </p:nvSpPr>
          <p:spPr bwMode="auto">
            <a:xfrm>
              <a:off x="3779" y="1793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2" name="Line 58"/>
            <p:cNvSpPr>
              <a:spLocks noChangeShapeType="1"/>
            </p:cNvSpPr>
            <p:nvPr/>
          </p:nvSpPr>
          <p:spPr bwMode="auto">
            <a:xfrm flipV="1">
              <a:off x="1575" y="688"/>
              <a:ext cx="1" cy="225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3" name="Line 59"/>
            <p:cNvSpPr>
              <a:spLocks noChangeShapeType="1"/>
            </p:cNvSpPr>
            <p:nvPr/>
          </p:nvSpPr>
          <p:spPr bwMode="auto">
            <a:xfrm flipH="1">
              <a:off x="1542" y="2943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4" name="Line 60"/>
            <p:cNvSpPr>
              <a:spLocks noChangeShapeType="1"/>
            </p:cNvSpPr>
            <p:nvPr/>
          </p:nvSpPr>
          <p:spPr bwMode="auto">
            <a:xfrm flipH="1">
              <a:off x="1542" y="2662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5" name="Line 61"/>
            <p:cNvSpPr>
              <a:spLocks noChangeShapeType="1"/>
            </p:cNvSpPr>
            <p:nvPr/>
          </p:nvSpPr>
          <p:spPr bwMode="auto">
            <a:xfrm flipH="1">
              <a:off x="1542" y="2382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6" name="Line 62"/>
            <p:cNvSpPr>
              <a:spLocks noChangeShapeType="1"/>
            </p:cNvSpPr>
            <p:nvPr/>
          </p:nvSpPr>
          <p:spPr bwMode="auto">
            <a:xfrm flipH="1">
              <a:off x="1542" y="2096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7" name="Line 63"/>
            <p:cNvSpPr>
              <a:spLocks noChangeShapeType="1"/>
            </p:cNvSpPr>
            <p:nvPr/>
          </p:nvSpPr>
          <p:spPr bwMode="auto">
            <a:xfrm flipH="1">
              <a:off x="1542" y="1815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8" name="Line 64"/>
            <p:cNvSpPr>
              <a:spLocks noChangeShapeType="1"/>
            </p:cNvSpPr>
            <p:nvPr/>
          </p:nvSpPr>
          <p:spPr bwMode="auto">
            <a:xfrm flipH="1">
              <a:off x="1542" y="1535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9" name="Line 65"/>
            <p:cNvSpPr>
              <a:spLocks noChangeShapeType="1"/>
            </p:cNvSpPr>
            <p:nvPr/>
          </p:nvSpPr>
          <p:spPr bwMode="auto">
            <a:xfrm flipH="1">
              <a:off x="1542" y="1254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0" name="Line 66"/>
            <p:cNvSpPr>
              <a:spLocks noChangeShapeType="1"/>
            </p:cNvSpPr>
            <p:nvPr/>
          </p:nvSpPr>
          <p:spPr bwMode="auto">
            <a:xfrm flipH="1">
              <a:off x="1542" y="974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1" name="Line 67"/>
            <p:cNvSpPr>
              <a:spLocks noChangeShapeType="1"/>
            </p:cNvSpPr>
            <p:nvPr/>
          </p:nvSpPr>
          <p:spPr bwMode="auto">
            <a:xfrm flipH="1">
              <a:off x="1542" y="688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2" name="Rectangle 68"/>
            <p:cNvSpPr>
              <a:spLocks noChangeArrowheads="1"/>
            </p:cNvSpPr>
            <p:nvPr/>
          </p:nvSpPr>
          <p:spPr bwMode="auto">
            <a:xfrm>
              <a:off x="1453" y="284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0</a:t>
              </a:r>
              <a:endParaRPr lang="en-US" sz="3600"/>
            </a:p>
          </p:txBody>
        </p:sp>
        <p:sp>
          <p:nvSpPr>
            <p:cNvPr id="231493" name="Rectangle 69"/>
            <p:cNvSpPr>
              <a:spLocks noChangeArrowheads="1"/>
            </p:cNvSpPr>
            <p:nvPr/>
          </p:nvSpPr>
          <p:spPr bwMode="auto">
            <a:xfrm>
              <a:off x="1453" y="256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2</a:t>
              </a:r>
              <a:endParaRPr lang="en-US" sz="3600"/>
            </a:p>
          </p:txBody>
        </p:sp>
        <p:sp>
          <p:nvSpPr>
            <p:cNvPr id="231494" name="Rectangle 70"/>
            <p:cNvSpPr>
              <a:spLocks noChangeArrowheads="1"/>
            </p:cNvSpPr>
            <p:nvPr/>
          </p:nvSpPr>
          <p:spPr bwMode="auto">
            <a:xfrm>
              <a:off x="1453" y="2288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4</a:t>
              </a:r>
              <a:endParaRPr lang="en-US" sz="3600"/>
            </a:p>
          </p:txBody>
        </p:sp>
        <p:sp>
          <p:nvSpPr>
            <p:cNvPr id="231495" name="Rectangle 71"/>
            <p:cNvSpPr>
              <a:spLocks noChangeArrowheads="1"/>
            </p:cNvSpPr>
            <p:nvPr/>
          </p:nvSpPr>
          <p:spPr bwMode="auto">
            <a:xfrm>
              <a:off x="1453" y="200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6</a:t>
              </a:r>
              <a:endParaRPr lang="en-US" sz="3600"/>
            </a:p>
          </p:txBody>
        </p:sp>
        <p:sp>
          <p:nvSpPr>
            <p:cNvPr id="231496" name="Rectangle 72"/>
            <p:cNvSpPr>
              <a:spLocks noChangeArrowheads="1"/>
            </p:cNvSpPr>
            <p:nvPr/>
          </p:nvSpPr>
          <p:spPr bwMode="auto">
            <a:xfrm>
              <a:off x="1453" y="172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8</a:t>
              </a:r>
              <a:endParaRPr lang="en-US" sz="3600"/>
            </a:p>
          </p:txBody>
        </p:sp>
        <p:sp>
          <p:nvSpPr>
            <p:cNvPr id="231497" name="Rectangle 73"/>
            <p:cNvSpPr>
              <a:spLocks noChangeArrowheads="1"/>
            </p:cNvSpPr>
            <p:nvPr/>
          </p:nvSpPr>
          <p:spPr bwMode="auto">
            <a:xfrm>
              <a:off x="1383" y="144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10</a:t>
              </a:r>
              <a:endParaRPr lang="en-US" sz="3600"/>
            </a:p>
          </p:txBody>
        </p:sp>
        <p:sp>
          <p:nvSpPr>
            <p:cNvPr id="231498" name="Rectangle 74"/>
            <p:cNvSpPr>
              <a:spLocks noChangeArrowheads="1"/>
            </p:cNvSpPr>
            <p:nvPr/>
          </p:nvSpPr>
          <p:spPr bwMode="auto">
            <a:xfrm>
              <a:off x="1383" y="116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12</a:t>
              </a:r>
              <a:endParaRPr lang="en-US" sz="3600"/>
            </a:p>
          </p:txBody>
        </p:sp>
        <p:sp>
          <p:nvSpPr>
            <p:cNvPr id="231499" name="Rectangle 75"/>
            <p:cNvSpPr>
              <a:spLocks noChangeArrowheads="1"/>
            </p:cNvSpPr>
            <p:nvPr/>
          </p:nvSpPr>
          <p:spPr bwMode="auto">
            <a:xfrm>
              <a:off x="1383" y="880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14</a:t>
              </a:r>
              <a:endParaRPr lang="en-US" sz="3600"/>
            </a:p>
          </p:txBody>
        </p:sp>
        <p:sp>
          <p:nvSpPr>
            <p:cNvPr id="231500" name="Rectangle 76"/>
            <p:cNvSpPr>
              <a:spLocks noChangeArrowheads="1"/>
            </p:cNvSpPr>
            <p:nvPr/>
          </p:nvSpPr>
          <p:spPr bwMode="auto">
            <a:xfrm>
              <a:off x="1383" y="594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16</a:t>
              </a:r>
              <a:endParaRPr lang="en-US" sz="3600"/>
            </a:p>
          </p:txBody>
        </p:sp>
        <p:sp>
          <p:nvSpPr>
            <p:cNvPr id="231501" name="Line 77"/>
            <p:cNvSpPr>
              <a:spLocks noChangeShapeType="1"/>
            </p:cNvSpPr>
            <p:nvPr/>
          </p:nvSpPr>
          <p:spPr bwMode="auto">
            <a:xfrm>
              <a:off x="1575" y="2943"/>
              <a:ext cx="2340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2" name="Line 78"/>
            <p:cNvSpPr>
              <a:spLocks noChangeShapeType="1"/>
            </p:cNvSpPr>
            <p:nvPr/>
          </p:nvSpPr>
          <p:spPr bwMode="auto">
            <a:xfrm>
              <a:off x="157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3" name="Line 79"/>
            <p:cNvSpPr>
              <a:spLocks noChangeShapeType="1"/>
            </p:cNvSpPr>
            <p:nvPr/>
          </p:nvSpPr>
          <p:spPr bwMode="auto">
            <a:xfrm>
              <a:off x="1771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4" name="Line 80"/>
            <p:cNvSpPr>
              <a:spLocks noChangeShapeType="1"/>
            </p:cNvSpPr>
            <p:nvPr/>
          </p:nvSpPr>
          <p:spPr bwMode="auto">
            <a:xfrm>
              <a:off x="1968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5" name="Line 81"/>
            <p:cNvSpPr>
              <a:spLocks noChangeShapeType="1"/>
            </p:cNvSpPr>
            <p:nvPr/>
          </p:nvSpPr>
          <p:spPr bwMode="auto">
            <a:xfrm>
              <a:off x="2160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6" name="Line 82"/>
            <p:cNvSpPr>
              <a:spLocks noChangeShapeType="1"/>
            </p:cNvSpPr>
            <p:nvPr/>
          </p:nvSpPr>
          <p:spPr bwMode="auto">
            <a:xfrm>
              <a:off x="2356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7" name="Line 83"/>
            <p:cNvSpPr>
              <a:spLocks noChangeShapeType="1"/>
            </p:cNvSpPr>
            <p:nvPr/>
          </p:nvSpPr>
          <p:spPr bwMode="auto">
            <a:xfrm>
              <a:off x="2553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8" name="Line 84"/>
            <p:cNvSpPr>
              <a:spLocks noChangeShapeType="1"/>
            </p:cNvSpPr>
            <p:nvPr/>
          </p:nvSpPr>
          <p:spPr bwMode="auto">
            <a:xfrm>
              <a:off x="274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9" name="Line 85"/>
            <p:cNvSpPr>
              <a:spLocks noChangeShapeType="1"/>
            </p:cNvSpPr>
            <p:nvPr/>
          </p:nvSpPr>
          <p:spPr bwMode="auto">
            <a:xfrm>
              <a:off x="2941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0" name="Line 86"/>
            <p:cNvSpPr>
              <a:spLocks noChangeShapeType="1"/>
            </p:cNvSpPr>
            <p:nvPr/>
          </p:nvSpPr>
          <p:spPr bwMode="auto">
            <a:xfrm>
              <a:off x="3133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1" name="Line 87"/>
            <p:cNvSpPr>
              <a:spLocks noChangeShapeType="1"/>
            </p:cNvSpPr>
            <p:nvPr/>
          </p:nvSpPr>
          <p:spPr bwMode="auto">
            <a:xfrm>
              <a:off x="3330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2" name="Line 88"/>
            <p:cNvSpPr>
              <a:spLocks noChangeShapeType="1"/>
            </p:cNvSpPr>
            <p:nvPr/>
          </p:nvSpPr>
          <p:spPr bwMode="auto">
            <a:xfrm>
              <a:off x="3526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3" name="Line 89"/>
            <p:cNvSpPr>
              <a:spLocks noChangeShapeType="1"/>
            </p:cNvSpPr>
            <p:nvPr/>
          </p:nvSpPr>
          <p:spPr bwMode="auto">
            <a:xfrm>
              <a:off x="3718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4" name="Line 90"/>
            <p:cNvSpPr>
              <a:spLocks noChangeShapeType="1"/>
            </p:cNvSpPr>
            <p:nvPr/>
          </p:nvSpPr>
          <p:spPr bwMode="auto">
            <a:xfrm>
              <a:off x="391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5" name="Rectangle 91"/>
            <p:cNvSpPr>
              <a:spLocks noChangeArrowheads="1"/>
            </p:cNvSpPr>
            <p:nvPr/>
          </p:nvSpPr>
          <p:spPr bwMode="auto">
            <a:xfrm>
              <a:off x="1640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</a:t>
              </a:r>
              <a:endParaRPr lang="en-US" sz="3600"/>
            </a:p>
          </p:txBody>
        </p:sp>
        <p:sp>
          <p:nvSpPr>
            <p:cNvPr id="231516" name="Rectangle 92"/>
            <p:cNvSpPr>
              <a:spLocks noChangeArrowheads="1"/>
            </p:cNvSpPr>
            <p:nvPr/>
          </p:nvSpPr>
          <p:spPr bwMode="auto">
            <a:xfrm>
              <a:off x="1837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2</a:t>
              </a:r>
              <a:endParaRPr lang="en-US" sz="3600"/>
            </a:p>
          </p:txBody>
        </p:sp>
        <p:sp>
          <p:nvSpPr>
            <p:cNvPr id="231517" name="Rectangle 93"/>
            <p:cNvSpPr>
              <a:spLocks noChangeArrowheads="1"/>
            </p:cNvSpPr>
            <p:nvPr/>
          </p:nvSpPr>
          <p:spPr bwMode="auto">
            <a:xfrm>
              <a:off x="2029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3</a:t>
              </a:r>
              <a:endParaRPr lang="en-US" sz="3600"/>
            </a:p>
          </p:txBody>
        </p:sp>
        <p:sp>
          <p:nvSpPr>
            <p:cNvPr id="231518" name="Rectangle 94"/>
            <p:cNvSpPr>
              <a:spLocks noChangeArrowheads="1"/>
            </p:cNvSpPr>
            <p:nvPr/>
          </p:nvSpPr>
          <p:spPr bwMode="auto">
            <a:xfrm>
              <a:off x="2225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4</a:t>
              </a:r>
              <a:endParaRPr lang="en-US" sz="3600"/>
            </a:p>
          </p:txBody>
        </p:sp>
        <p:sp>
          <p:nvSpPr>
            <p:cNvPr id="231519" name="Rectangle 95"/>
            <p:cNvSpPr>
              <a:spLocks noChangeArrowheads="1"/>
            </p:cNvSpPr>
            <p:nvPr/>
          </p:nvSpPr>
          <p:spPr bwMode="auto">
            <a:xfrm>
              <a:off x="2422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5</a:t>
              </a:r>
              <a:endParaRPr lang="en-US" sz="3600"/>
            </a:p>
          </p:txBody>
        </p:sp>
        <p:sp>
          <p:nvSpPr>
            <p:cNvPr id="231520" name="Rectangle 96"/>
            <p:cNvSpPr>
              <a:spLocks noChangeArrowheads="1"/>
            </p:cNvSpPr>
            <p:nvPr/>
          </p:nvSpPr>
          <p:spPr bwMode="auto">
            <a:xfrm>
              <a:off x="2614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6</a:t>
              </a:r>
              <a:endParaRPr lang="en-US" sz="3600"/>
            </a:p>
          </p:txBody>
        </p:sp>
        <p:sp>
          <p:nvSpPr>
            <p:cNvPr id="231521" name="Rectangle 97"/>
            <p:cNvSpPr>
              <a:spLocks noChangeArrowheads="1"/>
            </p:cNvSpPr>
            <p:nvPr/>
          </p:nvSpPr>
          <p:spPr bwMode="auto">
            <a:xfrm>
              <a:off x="2810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7</a:t>
              </a:r>
              <a:endParaRPr lang="en-US" sz="3600"/>
            </a:p>
          </p:txBody>
        </p:sp>
        <p:sp>
          <p:nvSpPr>
            <p:cNvPr id="231522" name="Rectangle 98"/>
            <p:cNvSpPr>
              <a:spLocks noChangeArrowheads="1"/>
            </p:cNvSpPr>
            <p:nvPr/>
          </p:nvSpPr>
          <p:spPr bwMode="auto">
            <a:xfrm>
              <a:off x="3007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8</a:t>
              </a:r>
              <a:endParaRPr lang="en-US" sz="3600"/>
            </a:p>
          </p:txBody>
        </p:sp>
        <p:sp>
          <p:nvSpPr>
            <p:cNvPr id="231523" name="Rectangle 99"/>
            <p:cNvSpPr>
              <a:spLocks noChangeArrowheads="1"/>
            </p:cNvSpPr>
            <p:nvPr/>
          </p:nvSpPr>
          <p:spPr bwMode="auto">
            <a:xfrm>
              <a:off x="3199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9</a:t>
              </a:r>
              <a:endParaRPr lang="en-US" sz="3600"/>
            </a:p>
          </p:txBody>
        </p:sp>
        <p:sp>
          <p:nvSpPr>
            <p:cNvPr id="231524" name="Rectangle 100"/>
            <p:cNvSpPr>
              <a:spLocks noChangeArrowheads="1"/>
            </p:cNvSpPr>
            <p:nvPr/>
          </p:nvSpPr>
          <p:spPr bwMode="auto">
            <a:xfrm>
              <a:off x="3358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10</a:t>
              </a:r>
              <a:endParaRPr lang="en-US" sz="3600"/>
            </a:p>
          </p:txBody>
        </p:sp>
        <p:sp>
          <p:nvSpPr>
            <p:cNvPr id="231525" name="Rectangle 101"/>
            <p:cNvSpPr>
              <a:spLocks noChangeArrowheads="1"/>
            </p:cNvSpPr>
            <p:nvPr/>
          </p:nvSpPr>
          <p:spPr bwMode="auto">
            <a:xfrm>
              <a:off x="3554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11</a:t>
              </a:r>
              <a:endParaRPr lang="en-US" sz="3600"/>
            </a:p>
          </p:txBody>
        </p:sp>
        <p:sp>
          <p:nvSpPr>
            <p:cNvPr id="231526" name="Rectangle 102"/>
            <p:cNvSpPr>
              <a:spLocks noChangeArrowheads="1"/>
            </p:cNvSpPr>
            <p:nvPr/>
          </p:nvSpPr>
          <p:spPr bwMode="auto">
            <a:xfrm>
              <a:off x="3746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12</a:t>
              </a:r>
              <a:endParaRPr lang="en-US" sz="3600"/>
            </a:p>
          </p:txBody>
        </p:sp>
        <p:sp>
          <p:nvSpPr>
            <p:cNvPr id="231529" name="Rectangle 105"/>
            <p:cNvSpPr>
              <a:spLocks noChangeArrowheads="1"/>
            </p:cNvSpPr>
            <p:nvPr/>
          </p:nvSpPr>
          <p:spPr bwMode="auto">
            <a:xfrm>
              <a:off x="144" y="1472"/>
              <a:ext cx="121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b="1" dirty="0" smtClean="0">
                  <a:solidFill>
                    <a:srgbClr val="000000"/>
                  </a:solidFill>
                  <a:latin typeface="Comic Sans MS"/>
                  <a:cs typeface="Comic Sans MS"/>
                </a:rPr>
                <a:t># students</a:t>
              </a:r>
              <a:endParaRPr lang="en-US" sz="4400" dirty="0">
                <a:latin typeface="Comic Sans MS"/>
                <a:cs typeface="Comic Sans MS"/>
              </a:endParaRPr>
            </a:p>
          </p:txBody>
        </p:sp>
      </p:grpSp>
      <p:sp>
        <p:nvSpPr>
          <p:cNvPr id="231530" name="Text Box 106"/>
          <p:cNvSpPr txBox="1">
            <a:spLocks noChangeArrowheads="1"/>
          </p:cNvSpPr>
          <p:nvPr/>
        </p:nvSpPr>
        <p:spPr bwMode="auto">
          <a:xfrm>
            <a:off x="719331" y="5191125"/>
            <a:ext cx="770375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Comic Sans MS"/>
                <a:cs typeface="Comic Sans MS"/>
              </a:rPr>
              <a:t>Uniformity assumption not true</a:t>
            </a:r>
          </a:p>
          <a:p>
            <a:r>
              <a:rPr lang="en-US" sz="4000" dirty="0">
                <a:latin typeface="Comic Sans MS"/>
                <a:cs typeface="Comic Sans MS"/>
              </a:rPr>
              <a:t>but pretend it is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9816">
        <p:fade/>
      </p:transition>
    </mc:Choice>
    <mc:Fallback xmlns="">
      <p:transition xmlns:p14="http://schemas.microsoft.com/office/powerpoint/2010/main" spd="med" advTm="49816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1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451" name="Object 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96804093"/>
              </p:ext>
            </p:extLst>
          </p:nvPr>
        </p:nvGraphicFramePr>
        <p:xfrm>
          <a:off x="1304925" y="2085975"/>
          <a:ext cx="6505575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722" name="Equation" r:id="rId5" imgW="1816100" imgH="482600" progId="Equation.DSMT4">
                  <p:embed/>
                </p:oleObj>
              </mc:Choice>
              <mc:Fallback>
                <p:oleObj name="Equation" r:id="rId5" imgW="18161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2085975"/>
                        <a:ext cx="6505575" cy="17287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554038" y="1104124"/>
            <a:ext cx="791995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dirty="0">
                <a:latin typeface="Comic Sans MS" charset="0"/>
              </a:rPr>
              <a:t>Have data on</a:t>
            </a:r>
            <a:r>
              <a:rPr lang="en-US" sz="4800" dirty="0" smtClean="0">
                <a:latin typeface="Comic Sans MS" charset="0"/>
              </a:rPr>
              <a:t> 206 </a:t>
            </a:r>
            <a:r>
              <a:rPr lang="en-US" sz="4800" dirty="0">
                <a:latin typeface="Comic Sans MS" charset="0"/>
              </a:rPr>
              <a:t>students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z="4000" dirty="0"/>
              <a:t>Birthday Pairs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760">
        <p:fade/>
      </p:transition>
    </mc:Choice>
    <mc:Fallback xmlns="">
      <p:transition xmlns:p14="http://schemas.microsoft.com/office/powerpoint/2010/main" spd="med" advTm="5076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631950"/>
            <a:ext cx="8686800" cy="3657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4800" dirty="0"/>
              <a:t>How likely is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dirty="0" smtClean="0"/>
              <a:t> </a:t>
            </a:r>
            <a:r>
              <a:rPr lang="en-US" sz="4800" dirty="0"/>
              <a:t>near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57.8</a:t>
            </a:r>
            <a:r>
              <a:rPr lang="en-US" sz="4800" dirty="0" smtClean="0"/>
              <a:t>?</a:t>
            </a:r>
            <a:endParaRPr lang="en-US" sz="48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4800" dirty="0" err="1" smtClean="0">
                <a:solidFill>
                  <a:srgbClr val="0000FF"/>
                </a:solidFill>
              </a:rPr>
              <a:t>Pr</a:t>
            </a:r>
            <a:r>
              <a:rPr lang="en-US" sz="4800" dirty="0" smtClean="0">
                <a:solidFill>
                  <a:srgbClr val="0000FF"/>
                </a:solidFill>
              </a:rPr>
              <a:t>[|P –</a:t>
            </a:r>
            <a:r>
              <a:rPr lang="en-US" sz="4800" i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57.8|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800" dirty="0" smtClean="0">
                <a:solidFill>
                  <a:srgbClr val="0000FF"/>
                </a:solidFill>
                <a:latin typeface="cmsy10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k]</a:t>
            </a:r>
            <a:endParaRPr lang="en-US" sz="4800" dirty="0">
              <a:solidFill>
                <a:srgbClr val="0000FF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4800" dirty="0">
                <a:solidFill>
                  <a:schemeClr val="accent2"/>
                </a:solidFill>
              </a:rPr>
              <a:t>hard to calculate!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>
                <a:solidFill>
                  <a:srgbClr val="008000"/>
                </a:solidFill>
              </a:rPr>
              <a:t>Variance easy to calculate!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z="4000" dirty="0"/>
              <a:t>Birthday Pairs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576">
        <p:fade/>
      </p:transition>
    </mc:Choice>
    <mc:Fallback xmlns="">
      <p:transition xmlns:p14="http://schemas.microsoft.com/office/powerpoint/2010/main" spd="med" advTm="33576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12700"/>
            <a:ext cx="6172200" cy="1219200"/>
          </a:xfrm>
        </p:spPr>
        <p:txBody>
          <a:bodyPr/>
          <a:lstStyle/>
          <a:p>
            <a:r>
              <a:rPr lang="en-US" dirty="0"/>
              <a:t>Pairwise Independence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726" y="886560"/>
            <a:ext cx="8213874" cy="553964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</a:t>
            </a:r>
            <a:r>
              <a:rPr lang="en-US" sz="3600" dirty="0">
                <a:solidFill>
                  <a:srgbClr val="660066"/>
                </a:solidFill>
              </a:rPr>
              <a:t>Albert</a:t>
            </a:r>
            <a:r>
              <a:rPr lang="en-US" sz="3600" dirty="0">
                <a:solidFill>
                  <a:srgbClr val="0000CC"/>
                </a:solidFill>
              </a:rPr>
              <a:t> and </a:t>
            </a:r>
            <a:r>
              <a:rPr lang="en-US" sz="3600" dirty="0" smtClean="0">
                <a:solidFill>
                  <a:srgbClr val="660066"/>
                </a:solidFill>
              </a:rPr>
              <a:t>Drew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is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  <a:r>
              <a:rPr lang="en-US" sz="3600" dirty="0"/>
              <a:t> of</a:t>
            </a:r>
          </a:p>
          <a:p>
            <a:pPr algn="ctr">
              <a:buFontTx/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[</a:t>
            </a:r>
            <a:r>
              <a:rPr lang="en-US" sz="3600" dirty="0" smtClean="0">
                <a:solidFill>
                  <a:srgbClr val="008000"/>
                </a:solidFill>
              </a:rPr>
              <a:t>David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>
                <a:solidFill>
                  <a:srgbClr val="0000CC"/>
                </a:solidFill>
              </a:rPr>
              <a:t>and </a:t>
            </a:r>
            <a:r>
              <a:rPr lang="en-US" sz="3600" dirty="0" smtClean="0">
                <a:solidFill>
                  <a:srgbClr val="008000"/>
                </a:solidFill>
              </a:rPr>
              <a:t>Mike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that is,</a:t>
            </a:r>
            <a:r>
              <a:rPr lang="en-US" sz="3600" i="1" dirty="0">
                <a:solidFill>
                  <a:srgbClr val="0000CC"/>
                </a:solidFill>
              </a:rPr>
              <a:t> 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>
                <a:solidFill>
                  <a:srgbClr val="660066"/>
                </a:solidFill>
              </a:rPr>
              <a:t>A</a:t>
            </a:r>
            <a:r>
              <a:rPr lang="en-US" sz="4400" baseline="-25000" dirty="0" err="1" smtClean="0">
                <a:solidFill>
                  <a:srgbClr val="660066"/>
                </a:solidFill>
              </a:rPr>
              <a:t>lbert,Drew</a:t>
            </a:r>
            <a:r>
              <a:rPr lang="en-US" sz="4400" baseline="-25000" dirty="0" smtClean="0"/>
              <a:t> </a:t>
            </a:r>
            <a:r>
              <a:rPr lang="en-US" sz="4400" dirty="0"/>
              <a:t>&amp;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David,Mike</a:t>
            </a:r>
            <a:endParaRPr lang="en-US" sz="4400" baseline="-25000" dirty="0" smtClean="0">
              <a:solidFill>
                <a:srgbClr val="008000"/>
              </a:solidFill>
            </a:endParaRPr>
          </a:p>
          <a:p>
            <a:pPr algn="ctr">
              <a:buFontTx/>
              <a:buNone/>
            </a:pPr>
            <a:r>
              <a:rPr lang="en-US" sz="3600" dirty="0"/>
              <a:t> are </a:t>
            </a:r>
            <a:r>
              <a:rPr lang="en-US" sz="3600" dirty="0" smtClean="0">
                <a:solidFill>
                  <a:srgbClr val="FF00FF"/>
                </a:solidFill>
              </a:rPr>
              <a:t>independent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rgbClr val="660066"/>
                </a:solidFill>
              </a:rPr>
              <a:t>Obvious </a:t>
            </a:r>
            <a:r>
              <a:rPr lang="en-US" sz="3600" dirty="0" smtClean="0">
                <a:solidFill>
                  <a:schemeClr val="tx2"/>
                </a:solidFill>
              </a:rPr>
              <a:t>since the </a:t>
            </a:r>
            <a:r>
              <a:rPr lang="en-US" sz="3600" dirty="0" err="1" smtClean="0">
                <a:solidFill>
                  <a:schemeClr val="tx2"/>
                </a:solidFill>
              </a:rPr>
              <a:t>b’days</a:t>
            </a:r>
            <a:r>
              <a:rPr lang="en-US" sz="3600" dirty="0" smtClean="0">
                <a:solidFill>
                  <a:schemeClr val="tx2"/>
                </a:solidFill>
              </a:rPr>
              <a:t> of 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Albert, Drew, David &amp; Mike are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mutually independent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823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422">
        <p:fade/>
      </p:transition>
    </mc:Choice>
    <mc:Fallback xmlns="">
      <p:transition xmlns:p14="http://schemas.microsoft.com/office/powerpoint/2010/main" spd="med" advTm="80422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12700"/>
            <a:ext cx="6172200" cy="1219200"/>
          </a:xfrm>
        </p:spPr>
        <p:txBody>
          <a:bodyPr/>
          <a:lstStyle/>
          <a:p>
            <a:r>
              <a:rPr lang="en-US" dirty="0"/>
              <a:t>Pairwise Independence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726" y="886560"/>
            <a:ext cx="8153400" cy="51943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</a:t>
            </a:r>
            <a:r>
              <a:rPr lang="en-US" sz="3600" dirty="0">
                <a:solidFill>
                  <a:srgbClr val="660066"/>
                </a:solidFill>
              </a:rPr>
              <a:t>Albert</a:t>
            </a:r>
            <a:r>
              <a:rPr lang="en-US" sz="3600" dirty="0">
                <a:solidFill>
                  <a:srgbClr val="0000CC"/>
                </a:solidFill>
              </a:rPr>
              <a:t> and </a:t>
            </a:r>
            <a:r>
              <a:rPr lang="en-US" sz="3600" dirty="0" smtClean="0">
                <a:solidFill>
                  <a:srgbClr val="660066"/>
                </a:solidFill>
              </a:rPr>
              <a:t>Drew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is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  <a:r>
              <a:rPr lang="en-US" sz="3600" dirty="0"/>
              <a:t> of</a:t>
            </a:r>
          </a:p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</a:t>
            </a:r>
            <a:r>
              <a:rPr lang="en-US" sz="3600" dirty="0">
                <a:solidFill>
                  <a:srgbClr val="660066"/>
                </a:solidFill>
              </a:rPr>
              <a:t>Albert</a:t>
            </a:r>
            <a:r>
              <a:rPr lang="en-US" sz="3600" dirty="0">
                <a:solidFill>
                  <a:srgbClr val="0000CC"/>
                </a:solidFill>
              </a:rPr>
              <a:t> and </a:t>
            </a:r>
            <a:r>
              <a:rPr lang="en-US" sz="3600" dirty="0" smtClean="0">
                <a:solidFill>
                  <a:srgbClr val="008000"/>
                </a:solidFill>
              </a:rPr>
              <a:t>Mike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that is,</a:t>
            </a:r>
            <a:r>
              <a:rPr lang="en-US" sz="3600" i="1" dirty="0">
                <a:solidFill>
                  <a:srgbClr val="0000CC"/>
                </a:solidFill>
              </a:rPr>
              <a:t> 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>
                <a:solidFill>
                  <a:srgbClr val="660066"/>
                </a:solidFill>
              </a:rPr>
              <a:t>A</a:t>
            </a:r>
            <a:r>
              <a:rPr lang="en-US" sz="4400" baseline="-25000" dirty="0" err="1" smtClean="0">
                <a:solidFill>
                  <a:srgbClr val="660066"/>
                </a:solidFill>
              </a:rPr>
              <a:t>lbert,Drew</a:t>
            </a:r>
            <a:r>
              <a:rPr lang="en-US" sz="4400" baseline="-25000" dirty="0" smtClean="0"/>
              <a:t> </a:t>
            </a:r>
            <a:r>
              <a:rPr lang="en-US" sz="4400" dirty="0"/>
              <a:t>&amp;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>
                <a:solidFill>
                  <a:srgbClr val="660066"/>
                </a:solidFill>
              </a:rPr>
              <a:t>A</a:t>
            </a:r>
            <a:r>
              <a:rPr lang="en-US" sz="4400" baseline="-25000" dirty="0" err="1" smtClean="0">
                <a:solidFill>
                  <a:srgbClr val="660066"/>
                </a:solidFill>
              </a:rPr>
              <a:t>lbert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,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Mike</a:t>
            </a:r>
            <a:endParaRPr lang="en-US" sz="4400" baseline="-25000" dirty="0" smtClean="0">
              <a:solidFill>
                <a:srgbClr val="008000"/>
              </a:solidFill>
            </a:endParaRPr>
          </a:p>
          <a:p>
            <a:pPr algn="ctr">
              <a:buFontTx/>
              <a:buNone/>
            </a:pPr>
            <a:r>
              <a:rPr lang="en-US" sz="3600" dirty="0"/>
              <a:t> are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</a:p>
          <a:p>
            <a:pPr>
              <a:buFontTx/>
              <a:buNone/>
            </a:pPr>
            <a:r>
              <a:rPr lang="en-US" sz="3600" dirty="0"/>
              <a:t>(</a:t>
            </a:r>
            <a:r>
              <a:rPr lang="en-US" sz="3600" dirty="0" err="1"/>
              <a:t>pairwise</a:t>
            </a:r>
            <a:r>
              <a:rPr lang="en-US" sz="3600" dirty="0"/>
              <a:t>, but </a:t>
            </a:r>
            <a:r>
              <a:rPr lang="en-US" sz="3600" dirty="0">
                <a:solidFill>
                  <a:schemeClr val="accent2"/>
                </a:solidFill>
              </a:rPr>
              <a:t>not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2"/>
                </a:solidFill>
              </a:rPr>
              <a:t>3-way</a:t>
            </a:r>
            <a:r>
              <a:rPr lang="en-US" sz="3600" dirty="0"/>
              <a:t>:</a:t>
            </a:r>
          </a:p>
          <a:p>
            <a:pPr>
              <a:buFontTx/>
              <a:buNone/>
            </a:pPr>
            <a:r>
              <a:rPr lang="en-US" sz="3600" i="1" dirty="0"/>
              <a:t>   </a:t>
            </a:r>
            <a:r>
              <a:rPr lang="en-US" sz="3600" i="1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 smtClean="0">
                <a:solidFill>
                  <a:srgbClr val="660066"/>
                </a:solidFill>
              </a:rPr>
              <a:t>Drew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,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Mike</a:t>
            </a:r>
            <a:r>
              <a:rPr lang="en-US" sz="4000" baseline="-25000" dirty="0" smtClean="0"/>
              <a:t> </a:t>
            </a:r>
            <a:r>
              <a:rPr lang="en-US" sz="3600" baseline="-25000" dirty="0" smtClean="0"/>
              <a:t> </a:t>
            </a:r>
            <a:r>
              <a:rPr lang="en-US" sz="3600" dirty="0"/>
              <a:t>depends on other two)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4493">
        <p:fade/>
      </p:transition>
    </mc:Choice>
    <mc:Fallback xmlns="">
      <p:transition xmlns:p14="http://schemas.microsoft.com/office/powerpoint/2010/main" spd="med" advTm="84493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0" y="1765300"/>
            <a:ext cx="8641862" cy="1038469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4400" dirty="0"/>
              <a:t>so by </a:t>
            </a:r>
            <a:r>
              <a:rPr lang="en-US" sz="4400" dirty="0" err="1"/>
              <a:t>prwise</a:t>
            </a:r>
            <a:r>
              <a:rPr lang="en-US" sz="4400" dirty="0"/>
              <a:t> </a:t>
            </a:r>
            <a:r>
              <a:rPr lang="en-US" sz="4400" dirty="0" err="1" smtClean="0"/>
              <a:t>additivity</a:t>
            </a:r>
            <a:r>
              <a:rPr lang="en-US" sz="4400" dirty="0" smtClean="0"/>
              <a:t> </a:t>
            </a:r>
            <a:r>
              <a:rPr lang="en-US" sz="4400" dirty="0"/>
              <a:t>of </a:t>
            </a:r>
            <a:r>
              <a:rPr lang="en-US" sz="4400" dirty="0" err="1"/>
              <a:t>Var</a:t>
            </a:r>
            <a:r>
              <a:rPr lang="en-US" sz="4400" dirty="0"/>
              <a:t>[]</a:t>
            </a:r>
          </a:p>
        </p:txBody>
      </p:sp>
      <p:sp>
        <p:nvSpPr>
          <p:cNvPr id="339973" name="Rectangle 5"/>
          <p:cNvSpPr>
            <a:spLocks noChangeArrowheads="1"/>
          </p:cNvSpPr>
          <p:nvPr/>
        </p:nvSpPr>
        <p:spPr bwMode="auto">
          <a:xfrm>
            <a:off x="608013" y="965200"/>
            <a:ext cx="791368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 err="1">
                <a:solidFill>
                  <a:srgbClr val="0000FF"/>
                </a:solidFill>
                <a:latin typeface="Comic Sans MS" charset="0"/>
              </a:rPr>
              <a:t>Var</a:t>
            </a:r>
            <a:r>
              <a:rPr lang="en-US" sz="4400" dirty="0" err="1" smtClean="0">
                <a:solidFill>
                  <a:srgbClr val="0000FF"/>
                </a:solidFill>
                <a:latin typeface="Comic Sans MS" charset="0"/>
              </a:rPr>
              <a:t>[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M</a:t>
            </a:r>
            <a:r>
              <a:rPr lang="en-US" sz="44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ij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</a:rPr>
              <a:t>] = (1/365</a:t>
            </a:r>
            <a:r>
              <a:rPr lang="en-US" sz="4400" i="1" dirty="0">
                <a:solidFill>
                  <a:srgbClr val="0000FF"/>
                </a:solidFill>
                <a:latin typeface="Comic Sans MS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)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  <a:sym typeface="Euclid Symbol" charset="2"/>
              </a:rPr>
              <a:t>(1- 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1/365</a:t>
            </a:r>
            <a:r>
              <a:rPr lang="en-US" sz="4400" i="1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)</a:t>
            </a:r>
            <a:endParaRPr lang="en-US" sz="4400" baseline="30000" dirty="0">
              <a:solidFill>
                <a:srgbClr val="0000FF"/>
              </a:solidFill>
              <a:latin typeface="Comic Sans MS" charset="0"/>
              <a:sym typeface="Euclid Symbol" charset="2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057350"/>
              </p:ext>
            </p:extLst>
          </p:nvPr>
        </p:nvGraphicFramePr>
        <p:xfrm>
          <a:off x="822827" y="4108450"/>
          <a:ext cx="7507872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59" name="Equation" r:id="rId5" imgW="2273300" imgH="482600" progId="Equation.DSMT4">
                  <p:embed/>
                </p:oleObj>
              </mc:Choice>
              <mc:Fallback>
                <p:oleObj name="Equation" r:id="rId5" imgW="22733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2827" y="4108450"/>
                        <a:ext cx="7507872" cy="159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747167"/>
              </p:ext>
            </p:extLst>
          </p:nvPr>
        </p:nvGraphicFramePr>
        <p:xfrm>
          <a:off x="3289300" y="5449888"/>
          <a:ext cx="2574925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60" name="Equation" r:id="rId7" imgW="571500" imgH="241300" progId="Equation.DSMT4">
                  <p:embed/>
                </p:oleObj>
              </mc:Choice>
              <mc:Fallback>
                <p:oleObj name="Equation" r:id="rId7" imgW="571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5449888"/>
                        <a:ext cx="2574925" cy="10874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06740"/>
              </p:ext>
            </p:extLst>
          </p:nvPr>
        </p:nvGraphicFramePr>
        <p:xfrm>
          <a:off x="431299" y="2509838"/>
          <a:ext cx="8235989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61" name="Equation" r:id="rId9" imgW="2476500" imgH="482600" progId="Equation.DSMT4">
                  <p:embed/>
                </p:oleObj>
              </mc:Choice>
              <mc:Fallback>
                <p:oleObj name="Equation" r:id="rId9" imgW="2476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1299" y="2509838"/>
                        <a:ext cx="8235989" cy="160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z="4000" dirty="0"/>
              <a:t>Birthday Pairs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8935">
        <p:fade/>
      </p:transition>
    </mc:Choice>
    <mc:Fallback xmlns="">
      <p:transition xmlns:p14="http://schemas.microsoft.com/office/powerpoint/2010/main" spd="med" advTm="68935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24.2|2.9|18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54.6|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9|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23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8.9|6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1|12.4|25.7|1.7|2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24.5|28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5|1.9|16|12.9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1275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9426</TotalTime>
  <Words>483</Words>
  <Application>Microsoft Macintosh PowerPoint</Application>
  <PresentationFormat>On-screen Show (4:3)</PresentationFormat>
  <Paragraphs>117</Paragraphs>
  <Slides>13</Slides>
  <Notes>11</Notes>
  <HiddenSlides>2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6.042 Lecture Template</vt:lpstr>
      <vt:lpstr>Default Design</vt:lpstr>
      <vt:lpstr>Equation</vt:lpstr>
      <vt:lpstr>PowerPoint Presentation</vt:lpstr>
      <vt:lpstr>Birthday Pairs</vt:lpstr>
      <vt:lpstr>Birthday Pairs</vt:lpstr>
      <vt:lpstr>Actual Distribution by Month</vt:lpstr>
      <vt:lpstr>Birthday Pairs</vt:lpstr>
      <vt:lpstr>Birthday Pairs</vt:lpstr>
      <vt:lpstr>Pairwise Independence</vt:lpstr>
      <vt:lpstr>Pairwise Independence</vt:lpstr>
      <vt:lpstr>Birthday Pairs</vt:lpstr>
      <vt:lpstr>Birthday Pairs</vt:lpstr>
      <vt:lpstr>Birthday Predictions</vt:lpstr>
      <vt:lpstr>Spring ’11 Matching Birthdays </vt:lpstr>
      <vt:lpstr>Fall ’11 Matching Birthdays 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1308</cp:revision>
  <cp:lastPrinted>2013-05-10T04:55:40Z</cp:lastPrinted>
  <dcterms:created xsi:type="dcterms:W3CDTF">2011-05-02T03:18:38Z</dcterms:created>
  <dcterms:modified xsi:type="dcterms:W3CDTF">2013-05-12T06:32:20Z</dcterms:modified>
</cp:coreProperties>
</file>