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3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28.bin" ContentType="application/vnd.openxmlformats-officedocument.oleObject"/>
  <Override PartName="/ppt/notesSlides/notesSlide21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embeddings/oleObject32.bin" ContentType="application/vnd.openxmlformats-officedocument.oleObject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33.bin" ContentType="application/vnd.openxmlformats-officedocument.oleObject"/>
  <Override PartName="/ppt/notesSlides/notesSlide25.xml" ContentType="application/vnd.openxmlformats-officedocument.presentationml.notesSlide+xml"/>
  <Override PartName="/ppt/embeddings/oleObject3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8"/>
  </p:notesMasterIdLst>
  <p:handoutMasterIdLst>
    <p:handoutMasterId r:id="rId29"/>
  </p:handoutMasterIdLst>
  <p:sldIdLst>
    <p:sldId id="816" r:id="rId3"/>
    <p:sldId id="849" r:id="rId4"/>
    <p:sldId id="864" r:id="rId5"/>
    <p:sldId id="820" r:id="rId6"/>
    <p:sldId id="826" r:id="rId7"/>
    <p:sldId id="850" r:id="rId8"/>
    <p:sldId id="844" r:id="rId9"/>
    <p:sldId id="856" r:id="rId10"/>
    <p:sldId id="857" r:id="rId11"/>
    <p:sldId id="865" r:id="rId12"/>
    <p:sldId id="866" r:id="rId13"/>
    <p:sldId id="868" r:id="rId14"/>
    <p:sldId id="867" r:id="rId15"/>
    <p:sldId id="821" r:id="rId16"/>
    <p:sldId id="859" r:id="rId17"/>
    <p:sldId id="860" r:id="rId18"/>
    <p:sldId id="861" r:id="rId19"/>
    <p:sldId id="858" r:id="rId20"/>
    <p:sldId id="808" r:id="rId21"/>
    <p:sldId id="862" r:id="rId22"/>
    <p:sldId id="823" r:id="rId23"/>
    <p:sldId id="848" r:id="rId24"/>
    <p:sldId id="817" r:id="rId25"/>
    <p:sldId id="863" r:id="rId26"/>
    <p:sldId id="822" r:id="rId27"/>
  </p:sldIdLst>
  <p:sldSz cx="9144000" cy="6858000" type="screen4x3"/>
  <p:notesSz cx="9601200" cy="7315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1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46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0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33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20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21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24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9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largenumbers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2.vml"/><Relationship Id="rId2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3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4.xml"/><Relationship Id="rId5" Type="http://schemas.openxmlformats.org/officeDocument/2006/relationships/oleObject" Target="../embeddings/oleObject3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939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The Law of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Large Numbers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03022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461403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94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7954332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95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260600" y="5930900"/>
            <a:ext cx="5977768" cy="771386"/>
            <a:chOff x="2260600" y="5930900"/>
            <a:chExt cx="5977768" cy="771386"/>
          </a:xfrm>
        </p:grpSpPr>
        <p:sp>
          <p:nvSpPr>
            <p:cNvPr id="3" name="TextBox 2"/>
            <p:cNvSpPr txBox="1"/>
            <p:nvPr/>
          </p:nvSpPr>
          <p:spPr>
            <a:xfrm>
              <a:off x="2260600" y="5994400"/>
              <a:ext cx="5977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 </a:t>
              </a:r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r>
                <a:rPr lang="en-US" dirty="0" smtClean="0">
                  <a:latin typeface="Comic Sans MS"/>
                  <a:cs typeface="Comic Sans MS"/>
                </a:rPr>
                <a:t> smaller for better %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463800" y="5930900"/>
              <a:ext cx="3111500" cy="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994254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6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34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9842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339512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2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666985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3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0324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4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1739900"/>
            <a:ext cx="75024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450—550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’s</a:t>
            </a:r>
            <a:endParaRPr lang="en-US" sz="4800" dirty="0" smtClean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941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4114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3416298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87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0343100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88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48160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9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1739900"/>
            <a:ext cx="81501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450—550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’s, you can be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98%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confident your die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loaded</a:t>
            </a:r>
          </a:p>
        </p:txBody>
      </p:sp>
    </p:spTree>
    <p:extLst>
      <p:ext uri="{BB962C8B-B14F-4D97-AF65-F5344CB8AC3E}">
        <p14:creationId xmlns:p14="http://schemas.microsoft.com/office/powerpoint/2010/main" val="20135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69164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490459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63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080791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64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3702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5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1739900"/>
            <a:ext cx="81501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425—525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’s, you can be </a:t>
            </a:r>
            <a:r>
              <a:rPr lang="en-US" sz="4800" dirty="0">
                <a:solidFill>
                  <a:srgbClr val="FF00FF"/>
                </a:solidFill>
                <a:latin typeface="Comic Sans MS"/>
                <a:cs typeface="Comic Sans MS"/>
              </a:rPr>
              <a:t>7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8%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confident your die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loaded</a:t>
            </a:r>
          </a:p>
        </p:txBody>
      </p:sp>
    </p:spTree>
    <p:extLst>
      <p:ext uri="{BB962C8B-B14F-4D97-AF65-F5344CB8AC3E}">
        <p14:creationId xmlns:p14="http://schemas.microsoft.com/office/powerpoint/2010/main" val="409226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35000" y="1270000"/>
            <a:ext cx="7874000" cy="43180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Random </a:t>
            </a:r>
            <a:r>
              <a:rPr lang="en-US" sz="6600" dirty="0" err="1" smtClean="0">
                <a:latin typeface="Comic Sans MS" pitchFamily="66" charset="0"/>
              </a:rPr>
              <a:t>var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mean </a:t>
            </a:r>
            <a:r>
              <a:rPr lang="en-US" sz="66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 “trial observations” of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8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89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27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“trial observations” of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and take the average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702469" y="912812"/>
            <a:ext cx="7806531" cy="5119688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 smtClean="0">
                <a:latin typeface="Comic Sans MS" pitchFamily="66" charset="0"/>
              </a:rPr>
              <a:t>Mutually independent, identically distributed (</a:t>
            </a:r>
            <a:r>
              <a:rPr lang="en-US" sz="5400" dirty="0" err="1" smtClean="0">
                <a:latin typeface="Comic Sans MS" pitchFamily="66" charset="0"/>
              </a:rPr>
              <a:t>i.i.d</a:t>
            </a:r>
            <a:r>
              <a:rPr lang="en-US" sz="5400" dirty="0" smtClean="0">
                <a:latin typeface="Comic Sans MS" pitchFamily="66" charset="0"/>
              </a:rPr>
              <a:t>) random variables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600" baseline="-25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with 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  <p:sp useBgFill="1"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2248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21388"/>
              </p:ext>
            </p:extLst>
          </p:nvPr>
        </p:nvGraphicFramePr>
        <p:xfrm>
          <a:off x="1727200" y="51482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3" name="Equation" r:id="rId5" imgW="1397000" imgH="292100" progId="Equation.DSMT4">
                  <p:embed/>
                </p:oleObj>
              </mc:Choice>
              <mc:Fallback>
                <p:oleObj name="Equation" r:id="rId5" imgW="1397000" imgH="292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1482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4332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4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77800"/>
            <a:ext cx="6875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/>
                <a:cs typeface="Comic Sans MS"/>
              </a:rPr>
              <a:t>What the mean means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10414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The mean value of a fair die roll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, but we will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never roll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  So why do we care what the mean 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4025900"/>
            <a:ext cx="8152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We believe that after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many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rolls, the average roll will 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be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near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8482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154953" y="3315093"/>
            <a:ext cx="88339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r>
              <a:rPr lang="en-US" sz="48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03424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1" name="Equation" r:id="rId5" imgW="1524000" imgH="495300" progId="Equation.DSMT4">
                  <p:embed/>
                </p:oleObj>
              </mc:Choice>
              <mc:Fallback>
                <p:oleObj name="Equation" r:id="rId5" imgW="1524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71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67023"/>
              </p:ext>
            </p:extLst>
          </p:nvPr>
        </p:nvGraphicFramePr>
        <p:xfrm>
          <a:off x="3953560" y="43307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4" name="Equation" r:id="rId4" imgW="1117600" imgH="444500" progId="Equation.DSMT4">
                  <p:embed/>
                </p:oleObj>
              </mc:Choice>
              <mc:Fallback>
                <p:oleObj name="Equation" r:id="rId4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60" y="43307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64821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probably </a:t>
            </a:r>
            <a:r>
              <a:rPr lang="en-US" sz="54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to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627460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5" name="Equation" r:id="rId6" imgW="1524000" imgH="495300" progId="Equation.DSMT4">
                  <p:embed/>
                </p:oleObj>
              </mc:Choice>
              <mc:Fallback>
                <p:oleObj name="Equation" r:id="rId6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22421"/>
              </p:ext>
            </p:extLst>
          </p:nvPr>
        </p:nvGraphicFramePr>
        <p:xfrm>
          <a:off x="1730375" y="41068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6" name="Equation" r:id="rId8" imgW="1397000" imgH="292100" progId="Equation.DSMT4">
                  <p:embed/>
                </p:oleObj>
              </mc:Choice>
              <mc:Fallback>
                <p:oleObj name="Equation" r:id="rId8" imgW="1397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1068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484031" y="41105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 useBgFill="1"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</a:t>
            </a: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 novelty </a:t>
            </a:r>
            <a:r>
              <a:rPr lang="en-US" sz="4000" dirty="0">
                <a:latin typeface="Times New Roman"/>
                <a:cs typeface="Times New Roman"/>
              </a:rPr>
              <a:t>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90144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8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6091181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question: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18023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3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5647212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answer:</a:t>
            </a:r>
            <a:endParaRPr lang="en-US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582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00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3858"/>
              </p:ext>
            </p:extLst>
          </p:nvPr>
        </p:nvGraphicFramePr>
        <p:xfrm>
          <a:off x="342900" y="2279650"/>
          <a:ext cx="83756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7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" y="2279650"/>
                        <a:ext cx="837565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77800"/>
            <a:ext cx="7297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/>
                <a:cs typeface="Comic Sans MS"/>
              </a:rPr>
              <a:t>What probability 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4025900"/>
            <a:ext cx="8152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We believe that after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many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rolls, the fraction of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’s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will be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near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1/6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864851"/>
              </p:ext>
            </p:extLst>
          </p:nvPr>
        </p:nvGraphicFramePr>
        <p:xfrm>
          <a:off x="2305050" y="13731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7" name="Equation" r:id="rId4" imgW="901700" imgH="469900" progId="Equation.DSMT4">
                  <p:embed/>
                </p:oleObj>
              </mc:Choice>
              <mc:Fallback>
                <p:oleObj name="Equation" r:id="rId4" imgW="901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731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01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5600" y="12827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88152"/>
              </p:ext>
            </p:extLst>
          </p:nvPr>
        </p:nvGraphicFramePr>
        <p:xfrm>
          <a:off x="536575" y="3205163"/>
          <a:ext cx="45878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37" name="Equation" r:id="rId4" imgW="990600" imgH="228600" progId="Equation.DSMT4">
                  <p:embed/>
                </p:oleObj>
              </mc:Choice>
              <mc:Fallback>
                <p:oleObj name="Equation" r:id="rId4" imgW="9906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205163"/>
                        <a:ext cx="4587875" cy="1060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33905"/>
              </p:ext>
            </p:extLst>
          </p:nvPr>
        </p:nvGraphicFramePr>
        <p:xfrm>
          <a:off x="2305050" y="13731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38" name="Equation" r:id="rId7" imgW="901700" imgH="469900" progId="Equation.DSMT4">
                  <p:embed/>
                </p:oleObj>
              </mc:Choice>
              <mc:Fallback>
                <p:oleObj name="Equation" r:id="rId7" imgW="9017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731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3337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39" name="Equation" r:id="rId9" imgW="927100" imgH="469900" progId="Equation.DSMT4">
                  <p:embed/>
                </p:oleObj>
              </mc:Choice>
              <mc:Fallback>
                <p:oleObj name="Equation" r:id="rId9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353" y="2193763"/>
            <a:ext cx="70950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Bernoulli: </a:t>
            </a:r>
            <a:r>
              <a:rPr lang="en-US" sz="5400" dirty="0" smtClean="0">
                <a:latin typeface="Comic Sans MS"/>
                <a:cs typeface="Comic Sans MS"/>
              </a:rPr>
              <a:t>we believe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intuitively that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3594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082683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6840" y="35115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  <p:pic>
        <p:nvPicPr>
          <p:cNvPr id="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049955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1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53098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2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53612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7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0885"/>
              </p:ext>
            </p:extLst>
          </p:nvPr>
        </p:nvGraphicFramePr>
        <p:xfrm>
          <a:off x="834854" y="1281113"/>
          <a:ext cx="31910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39959"/>
              </p:ext>
            </p:extLst>
          </p:nvPr>
        </p:nvGraphicFramePr>
        <p:xfrm>
          <a:off x="2601913" y="1358900"/>
          <a:ext cx="1125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8" name="Equation" r:id="rId6" imgW="444500" imgH="190500" progId="Equation.DSMT4">
                  <p:embed/>
                </p:oleObj>
              </mc:Choice>
              <mc:Fallback>
                <p:oleObj name="Equation" r:id="rId6" imgW="444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1913" y="1358900"/>
                        <a:ext cx="112553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31211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36065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448341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79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110658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80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260600" y="5930900"/>
            <a:ext cx="5977768" cy="771386"/>
            <a:chOff x="2260600" y="5930900"/>
            <a:chExt cx="5977768" cy="771386"/>
          </a:xfrm>
        </p:grpSpPr>
        <p:sp>
          <p:nvSpPr>
            <p:cNvPr id="3" name="TextBox 2"/>
            <p:cNvSpPr txBox="1"/>
            <p:nvPr/>
          </p:nvSpPr>
          <p:spPr>
            <a:xfrm>
              <a:off x="2260600" y="5994400"/>
              <a:ext cx="5977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 </a:t>
              </a:r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r>
                <a:rPr lang="en-US" dirty="0" smtClean="0">
                  <a:latin typeface="Comic Sans MS"/>
                  <a:cs typeface="Comic Sans MS"/>
                </a:rPr>
                <a:t> smaller for better %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463800" y="5930900"/>
              <a:ext cx="3111500" cy="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07665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1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5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noFill/>
        <a:ln w="4445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9854</TotalTime>
  <Words>719</Words>
  <Application>Microsoft Macintosh PowerPoint</Application>
  <PresentationFormat>On-screen Show (4:3)</PresentationFormat>
  <Paragraphs>186</Paragraphs>
  <Slides>25</Slides>
  <Notes>25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6.042 Lecture Template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Dice Rolls</vt:lpstr>
      <vt:lpstr>Dice Rolls</vt:lpstr>
      <vt:lpstr>Dice Rolls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Bernoulli means</vt:lpstr>
      <vt:lpstr>What Bernoulli means</vt:lpstr>
      <vt:lpstr>What Bernoulli means</vt:lpstr>
      <vt:lpstr>What Bernoulli means</vt:lpstr>
      <vt:lpstr>PowerPoint Presentation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1329</cp:revision>
  <cp:lastPrinted>2013-05-12T00:46:16Z</cp:lastPrinted>
  <dcterms:created xsi:type="dcterms:W3CDTF">2011-05-02T03:18:38Z</dcterms:created>
  <dcterms:modified xsi:type="dcterms:W3CDTF">2013-05-12T01:20:43Z</dcterms:modified>
</cp:coreProperties>
</file>