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12" r:id="rId9"/>
    <p:sldId id="713" r:id="rId10"/>
    <p:sldId id="714" r:id="rId11"/>
    <p:sldId id="677" r:id="rId12"/>
    <p:sldId id="716" r:id="rId13"/>
    <p:sldId id="708" r:id="rId14"/>
    <p:sldId id="705" r:id="rId15"/>
    <p:sldId id="711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702" r:id="rId24"/>
    <p:sldId id="704" r:id="rId25"/>
  </p:sldIdLst>
  <p:sldSz cx="9144000" cy="6858000" type="letter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D04E26-227B-4E4D-A58D-873470825E16}">
          <p14:sldIdLst>
            <p14:sldId id="462"/>
            <p14:sldId id="599"/>
            <p14:sldId id="674"/>
            <p14:sldId id="675"/>
            <p14:sldId id="665"/>
            <p14:sldId id="709"/>
            <p14:sldId id="672"/>
            <p14:sldId id="712"/>
            <p14:sldId id="713"/>
            <p14:sldId id="714"/>
          </p14:sldIdLst>
        </p14:section>
        <p14:section name="Untitled Section" id="{2ACB6AB5-3579-BF4B-AABF-B4928D623480}">
          <p14:sldIdLst>
            <p14:sldId id="677"/>
            <p14:sldId id="716"/>
            <p14:sldId id="708"/>
            <p14:sldId id="705"/>
            <p14:sldId id="711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 horzBarState="maximized">
    <p:restoredLeft sz="15608" autoAdjust="0"/>
    <p:restoredTop sz="95638" autoAdjust="0"/>
  </p:normalViewPr>
  <p:slideViewPr>
    <p:cSldViewPr showGuides="1">
      <p:cViewPr>
        <p:scale>
          <a:sx n="108" d="100"/>
          <a:sy n="108" d="100"/>
        </p:scale>
        <p:origin x="-71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18984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31,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sz="4400" dirty="0" smtClean="0">
                <a:solidFill>
                  <a:srgbClr val="E20000"/>
                </a:solidFill>
              </a:rPr>
              <a:t>Corollary</a:t>
            </a:r>
            <a:r>
              <a:rPr lang="en-US" sz="4400" dirty="0" smtClean="0"/>
              <a:t>: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There is a unique </a:t>
            </a:r>
            <a:r>
              <a:rPr lang="en-US" sz="5400" dirty="0" smtClean="0"/>
              <a:t>MST</a:t>
            </a:r>
            <a:r>
              <a:rPr lang="en-US" sz="5400" dirty="0" smtClean="0">
                <a:solidFill>
                  <a:srgbClr val="000000"/>
                </a:solidFill>
              </a:rPr>
              <a:t>.  It consists of all min-weight gray edges under black-white colorings.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1066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in-weight gray = </a:t>
            </a:r>
            <a:r>
              <a:rPr lang="en-US" dirty="0" smtClean="0">
                <a:solidFill>
                  <a:srgbClr val="FF00FF"/>
                </a:solidFill>
              </a:rPr>
              <a:t>MST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4536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3505200"/>
          </a:xfrm>
        </p:spPr>
        <p:txBody>
          <a:bodyPr/>
          <a:lstStyle/>
          <a:p>
            <a:r>
              <a:rPr lang="en-US" sz="6600" dirty="0" smtClean="0"/>
              <a:t>Let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r>
              <a:rPr lang="en-US" sz="6600" dirty="0"/>
              <a:t> </a:t>
            </a:r>
            <a:r>
              <a:rPr lang="en-US" sz="6600" dirty="0" smtClean="0"/>
              <a:t>be a </a:t>
            </a:r>
            <a:r>
              <a:rPr lang="en-US" sz="6600" dirty="0" smtClean="0">
                <a:solidFill>
                  <a:srgbClr val="008000"/>
                </a:solidFill>
              </a:rPr>
              <a:t>connected spanning </a:t>
            </a:r>
            <a:r>
              <a:rPr lang="en-US" sz="6600" dirty="0" err="1" smtClean="0">
                <a:solidFill>
                  <a:srgbClr val="008000"/>
                </a:solidFill>
              </a:rPr>
              <a:t>subgraph</a:t>
            </a:r>
            <a:r>
              <a:rPr lang="en-US" sz="6600" dirty="0" smtClean="0">
                <a:solidFill>
                  <a:srgbClr val="008000"/>
                </a:solidFill>
              </a:rPr>
              <a:t> </a:t>
            </a:r>
            <a:r>
              <a:rPr lang="en-US" sz="6600" dirty="0" smtClean="0"/>
              <a:t>(</a:t>
            </a:r>
            <a:r>
              <a:rPr lang="en-US" sz="6600" dirty="0" err="1" smtClean="0">
                <a:solidFill>
                  <a:srgbClr val="008000"/>
                </a:solidFill>
              </a:rPr>
              <a:t>css</a:t>
            </a:r>
            <a:r>
              <a:rPr lang="en-US" sz="6600" dirty="0" smtClean="0"/>
              <a:t>) of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 smtClean="0"/>
              <a:t>.</a:t>
            </a:r>
            <a:endParaRPr lang="en-US" sz="66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an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e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dge </a:t>
            </a:r>
            <a:r>
              <a:rPr lang="en-US" sz="4800" kern="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267200"/>
          </a:xfrm>
        </p:spPr>
        <p:txBody>
          <a:bodyPr/>
          <a:lstStyle/>
          <a:p>
            <a:r>
              <a:rPr lang="en-US" sz="5700" dirty="0" smtClean="0"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C </a:t>
            </a:r>
            <a:r>
              <a:rPr lang="en-US" sz="57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 </a:t>
            </a:r>
            <a:r>
              <a:rPr lang="en-US" sz="57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css</a:t>
            </a:r>
            <a:endParaRPr lang="en-US" sz="57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5700" dirty="0" smtClean="0">
                <a:latin typeface="Comic Sans MS"/>
                <a:cs typeface="Comic Sans MS"/>
              </a:rPr>
              <a:t>because                  has</a:t>
            </a:r>
          </a:p>
          <a:p>
            <a:r>
              <a:rPr lang="en-US" sz="5700" dirty="0" smtClean="0">
                <a:latin typeface="Comic Sans MS"/>
                <a:cs typeface="Comic Sans MS"/>
              </a:rPr>
              <a:t>smaller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798119"/>
              </p:ext>
            </p:extLst>
          </p:nvPr>
        </p:nvGraphicFramePr>
        <p:xfrm>
          <a:off x="3200400" y="24384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4384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</a:t>
            </a:r>
            <a:r>
              <a:rPr lang="en-US" dirty="0">
                <a:solidFill>
                  <a:srgbClr val="000000"/>
                </a:solidFill>
              </a:rPr>
              <a:t>Lemma</a:t>
            </a:r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sz="72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8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7200" dirty="0" smtClean="0"/>
              <a:t>is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8000"/>
                </a:solidFill>
              </a:rPr>
              <a:t>necessarily </a:t>
            </a:r>
            <a:r>
              <a:rPr lang="en-US" sz="7200" dirty="0" smtClean="0"/>
              <a:t>in any min-weight </a:t>
            </a:r>
            <a:r>
              <a:rPr lang="en-US" sz="7200" dirty="0" err="1" smtClean="0">
                <a:solidFill>
                  <a:srgbClr val="008000"/>
                </a:solidFill>
              </a:rPr>
              <a:t>css</a:t>
            </a:r>
            <a:r>
              <a:rPr lang="en-US" sz="7200" dirty="0" smtClean="0">
                <a:solidFill>
                  <a:srgbClr val="008000"/>
                </a:solidFill>
              </a:rPr>
              <a:t>.</a:t>
            </a:r>
            <a:endParaRPr lang="en-US" sz="7200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9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E20000"/>
                </a:solidFill>
              </a:rPr>
              <a:t>Theorem</a:t>
            </a:r>
            <a:r>
              <a:rPr lang="en-US" sz="4800" dirty="0" smtClean="0"/>
              <a:t>:</a:t>
            </a:r>
            <a:endParaRPr lang="en-US" sz="5400" dirty="0"/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spanning tree (</a:t>
            </a:r>
            <a:r>
              <a:rPr lang="en-US" sz="6000" dirty="0" smtClean="0">
                <a:solidFill>
                  <a:srgbClr val="FF00FF"/>
                </a:solidFill>
              </a:rPr>
              <a:t>MST</a:t>
            </a:r>
            <a:r>
              <a:rPr lang="en-US" sz="6000" dirty="0" smtClean="0"/>
              <a:t>)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34140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sz="4400" dirty="0" smtClean="0">
                <a:solidFill>
                  <a:srgbClr val="E20000"/>
                </a:solidFill>
              </a:rPr>
              <a:t>Corollary</a:t>
            </a:r>
            <a:r>
              <a:rPr lang="en-US" sz="4400" dirty="0" smtClean="0"/>
              <a:t>: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There is a unique </a:t>
            </a:r>
            <a:r>
              <a:rPr lang="en-US" sz="5400" dirty="0" smtClean="0">
                <a:solidFill>
                  <a:schemeClr val="tx2"/>
                </a:solidFill>
              </a:rPr>
              <a:t>MST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Unique </a:t>
            </a:r>
            <a:r>
              <a:rPr lang="en-US" dirty="0" smtClean="0">
                <a:solidFill>
                  <a:srgbClr val="FF00FF"/>
                </a:solidFill>
              </a:rPr>
              <a:t>MST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Macintosh PowerPoint</Application>
  <PresentationFormat>Letter Paper (8.5x11 in)</PresentationFormat>
  <Paragraphs>147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Edges Sufficient </vt:lpstr>
      <vt:lpstr>Unique MST</vt:lpstr>
      <vt:lpstr>min-weight gray = MST</vt:lpstr>
      <vt:lpstr>Gray Edge Swap Lemma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2017-10-31T05:52:33Z</dcterms:modified>
</cp:coreProperties>
</file>