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728" r:id="rId2"/>
    <p:sldId id="846" r:id="rId3"/>
    <p:sldId id="852" r:id="rId4"/>
    <p:sldId id="898" r:id="rId5"/>
    <p:sldId id="847" r:id="rId6"/>
    <p:sldId id="897" r:id="rId7"/>
    <p:sldId id="848" r:id="rId8"/>
    <p:sldId id="849" r:id="rId9"/>
    <p:sldId id="835" r:id="rId10"/>
    <p:sldId id="866" r:id="rId11"/>
    <p:sldId id="900" r:id="rId12"/>
    <p:sldId id="896" r:id="rId13"/>
    <p:sldId id="829" r:id="rId14"/>
    <p:sldId id="861" r:id="rId15"/>
    <p:sldId id="862" r:id="rId16"/>
    <p:sldId id="899" r:id="rId17"/>
    <p:sldId id="863" r:id="rId18"/>
    <p:sldId id="865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3" d="100"/>
          <a:sy n="163" d="100"/>
        </p:scale>
        <p:origin x="-1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88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11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17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5M.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76400"/>
            <a:ext cx="8915400" cy="34290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/>
              <a:t>Die </a:t>
            </a:r>
            <a:r>
              <a:rPr lang="en-US" sz="6000" b="1" dirty="0" smtClean="0"/>
              <a:t>Hard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decreasing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5M.</a:t>
            </a:r>
            <a:fld id="{D3851385-812A-493F-95C9-342353735912}" type="slidenum">
              <a:rPr lang="en-US" sz="1200" smtClean="0"/>
              <a:pPr/>
              <a:t>11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067800" cy="3505200"/>
          </a:xfrm>
        </p:spPr>
        <p:txBody>
          <a:bodyPr/>
          <a:lstStyle/>
          <a:p>
            <a:r>
              <a:rPr lang="en-US" sz="4800" dirty="0" smtClean="0">
                <a:solidFill>
                  <a:srgbClr val="CB10A8"/>
                </a:solidFill>
              </a:rPr>
              <a:t>Example</a:t>
            </a:r>
            <a:r>
              <a:rPr lang="en-US" sz="4800" dirty="0">
                <a:solidFill>
                  <a:srgbClr val="CB10A8"/>
                </a:solidFill>
              </a:rPr>
              <a:t>:</a:t>
            </a:r>
          </a:p>
          <a:p>
            <a:r>
              <a:rPr lang="en-US" sz="6000" dirty="0" smtClean="0"/>
              <a:t>  61394323221 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endParaRPr lang="en-US" sz="6000" dirty="0">
              <a:solidFill>
                <a:srgbClr val="000000"/>
              </a:solidFill>
            </a:endParaRPr>
          </a:p>
          <a:p>
            <a:pPr algn="ctr"/>
            <a:r>
              <a:rPr lang="en-US" sz="6000" dirty="0" smtClean="0"/>
              <a:t>53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11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7</a:t>
            </a:r>
            <a:r>
              <a:rPr lang="en-US" sz="6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/>
              <a:t>3</a:t>
            </a:r>
            <a:r>
              <a:rPr lang="en-US" sz="6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6000" dirty="0" smtClean="0"/>
              <a:t>3</a:t>
            </a:r>
            <a:endParaRPr lang="en-US" sz="6000" dirty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729956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CB10A8"/>
                </a:solidFill>
              </a:rPr>
              <a:t>Lemma: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CB10A8"/>
                </a:solidFill>
              </a:rPr>
              <a:t>pf</a:t>
            </a:r>
            <a:r>
              <a:rPr lang="en-US" sz="4400" dirty="0" smtClean="0">
                <a:solidFill>
                  <a:srgbClr val="CB10A8"/>
                </a:solidFill>
              </a:rPr>
              <a:t>:</a:t>
            </a:r>
            <a:r>
              <a:rPr lang="en-US" sz="4800" dirty="0" smtClean="0"/>
              <a:t>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400800" y="2819400"/>
            <a:ext cx="2209800" cy="3200400"/>
            <a:chOff x="6400800" y="2819400"/>
            <a:chExt cx="2209800" cy="3200400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6400800" y="5036403"/>
              <a:ext cx="808034" cy="8309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CB10A8"/>
                  </a:solidFill>
                </a:rPr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770005"/>
                </p:ext>
              </p:extLst>
            </p:nvPr>
          </p:nvGraphicFramePr>
          <p:xfrm>
            <a:off x="7302151" y="2819400"/>
            <a:ext cx="1308449" cy="320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151" y="2819400"/>
                          <a:ext cx="1308449" cy="320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2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</a:t>
            </a:r>
            <a:r>
              <a:rPr lang="en-US" sz="4000" dirty="0" smtClean="0"/>
              <a:t>suppose not. choose smallest </a:t>
            </a:r>
            <a:r>
              <a:rPr lang="en-US" sz="4000" dirty="0" smtClean="0">
                <a:solidFill>
                  <a:srgbClr val="0000CC"/>
                </a:solidFill>
              </a:rPr>
              <a:t>n</a:t>
            </a:r>
            <a:r>
              <a:rPr lang="en-US" sz="4000" i="1" dirty="0" smtClean="0">
                <a:solidFill>
                  <a:srgbClr val="0000CC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000" dirty="0" smtClean="0">
                <a:solidFill>
                  <a:srgbClr val="0000CC"/>
                </a:solidFill>
              </a:rPr>
              <a:t>1</a:t>
            </a:r>
            <a:r>
              <a:rPr lang="en-US" sz="4000" dirty="0" smtClean="0"/>
              <a:t>:</a:t>
            </a:r>
            <a:endParaRPr lang="en-US" sz="3600" dirty="0" smtClean="0"/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n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If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>
                <a:solidFill>
                  <a:srgbClr val="0000FF"/>
                </a:solidFill>
              </a:rPr>
              <a:t>p</a:t>
            </a:r>
            <a:r>
              <a:rPr lang="en-US" sz="4800" baseline="-25000" dirty="0" err="1">
                <a:solidFill>
                  <a:srgbClr val="0000FF"/>
                </a:solidFill>
              </a:rPr>
              <a:t>k</a:t>
            </a:r>
            <a:r>
              <a:rPr lang="en-US" sz="4800" baseline="-25000" dirty="0">
                <a:solidFill>
                  <a:srgbClr val="0000CC"/>
                </a:solidFill>
              </a:rPr>
              <a:t>  </a:t>
            </a:r>
            <a:r>
              <a:rPr lang="en-US" sz="4800" b="1" dirty="0">
                <a:solidFill>
                  <a:srgbClr val="FF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is smaller </a:t>
            </a:r>
            <a:r>
              <a:rPr lang="en-US" sz="4800" dirty="0" err="1" smtClean="0"/>
              <a:t>nonunique</a:t>
            </a:r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4800" baseline="-250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= 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>
                <a:solidFill>
                  <a:srgbClr val="0000FF"/>
                </a:solidFill>
              </a:rPr>
              <a:t>·q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k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1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smtClean="0">
                <a:solidFill>
                  <a:srgbClr val="0000FF"/>
                </a:solidFill>
              </a:rPr>
              <a:t>2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smtClean="0">
                <a:solidFill>
                  <a:srgbClr val="0000FF"/>
                </a:solidFill>
              </a:rPr>
              <a:t>···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dirty="0" err="1" smtClean="0">
                <a:solidFill>
                  <a:srgbClr val="0000FF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m</a:t>
            </a:r>
            <a:endParaRPr lang="en-US" sz="4800" baseline="-25000" dirty="0" smtClean="0">
              <a:solidFill>
                <a:srgbClr val="0000FF"/>
              </a:solidFill>
            </a:endParaRPr>
          </a:p>
          <a:p>
            <a:pPr marL="0" indent="0" eaLnBrk="1" hangingPunct="1"/>
            <a:r>
              <a:rPr lang="en-US" sz="4800" dirty="0" smtClean="0"/>
              <a:t>So 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4800" baseline="-25000" dirty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2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4800" dirty="0" err="1">
                <a:solidFill>
                  <a:srgbClr val="CB10A8"/>
                </a:solidFill>
              </a:rPr>
              <a:t>p</a:t>
            </a:r>
            <a:r>
              <a:rPr lang="en-US" sz="4800" dirty="0" err="1" smtClean="0">
                <a:solidFill>
                  <a:srgbClr val="CB10A8"/>
                </a:solidFill>
              </a:rPr>
              <a:t>f</a:t>
            </a:r>
            <a:r>
              <a:rPr lang="en-US" sz="4800" dirty="0" smtClean="0">
                <a:solidFill>
                  <a:srgbClr val="CB10A8"/>
                </a:solidFill>
              </a:rPr>
              <a:t>:</a:t>
            </a:r>
            <a:r>
              <a:rPr lang="en-US" sz="5400" dirty="0" smtClean="0"/>
              <a:t>  but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|n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·p</a:t>
            </a:r>
            <a:r>
              <a:rPr lang="en-US" sz="5400" baseline="-25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···</a:t>
            </a:r>
            <a:r>
              <a:rPr lang="en-US" sz="5400" dirty="0" err="1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FF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dirty="0" smtClean="0">
                <a:solidFill>
                  <a:srgbClr val="0000FF"/>
                </a:solidFill>
              </a:rPr>
              <a:t>|p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baseline="-25000" dirty="0" smtClean="0">
                <a:solidFill>
                  <a:srgbClr val="0000FF"/>
                </a:solidFill>
              </a:rPr>
              <a:t>1</a:t>
            </a:r>
            <a:r>
              <a:rPr lang="en-US" sz="5400" baseline="-250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</a:rPr>
              <a:t>i</a:t>
            </a:r>
            <a:endParaRPr lang="en-US" sz="5400" dirty="0" smtClean="0">
              <a:solidFill>
                <a:srgbClr val="0000FF"/>
              </a:solidFill>
            </a:endParaRP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5M.</a:t>
            </a:r>
            <a:fld id="{1E83CE83-D8E2-4A50-959E-C2B83E2300DA}" type="slidenum">
              <a:rPr lang="en-US" sz="1200" smtClean="0"/>
              <a:pPr algn="r"/>
              <a:t>17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err="1" smtClean="0">
                <a:solidFill>
                  <a:srgbClr val="CB10A8"/>
                </a:solidFill>
              </a:rPr>
              <a:t>Cor</a:t>
            </a:r>
            <a:r>
              <a:rPr lang="en-US" sz="4800" dirty="0" smtClean="0"/>
              <a:t>:</a:t>
            </a:r>
            <a:r>
              <a:rPr lang="en-US" sz="6000" dirty="0" smtClean="0"/>
              <a:t> </a:t>
            </a:r>
            <a:r>
              <a:rPr lang="en-US" sz="6000" dirty="0" smtClean="0"/>
              <a:t>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8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18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Now </a:t>
            </a:r>
            <a:r>
              <a:rPr lang="en-US" sz="6000" dirty="0" smtClean="0">
                <a:solidFill>
                  <a:srgbClr val="0000CC"/>
                </a:solidFill>
              </a:rPr>
              <a:t>a</a:t>
            </a:r>
            <a:r>
              <a:rPr lang="en-US" sz="6000" dirty="0" smtClean="0"/>
              <a:t> gal. &amp;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dirty="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linear combinations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Under Die Hard rules, gal.’s in each bucket are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CB10A8"/>
                </a:solidFill>
              </a:rPr>
              <a:t>multiples </a:t>
            </a:r>
            <a:r>
              <a:rPr lang="en-US" sz="5400" dirty="0" smtClean="0">
                <a:solidFill>
                  <a:srgbClr val="000000"/>
                </a:solidFill>
              </a:rPr>
              <a:t>of</a:t>
            </a:r>
            <a:r>
              <a:rPr lang="en-US" sz="5400" dirty="0" smtClean="0">
                <a:solidFill>
                  <a:srgbClr val="CB10A8"/>
                </a:solidFill>
              </a:rPr>
              <a:t> </a:t>
            </a:r>
            <a:r>
              <a:rPr lang="en-US" sz="5400" dirty="0" err="1" smtClean="0">
                <a:solidFill>
                  <a:srgbClr val="CB10A8"/>
                </a:solidFill>
              </a:rPr>
              <a:t>gcd</a:t>
            </a:r>
            <a:r>
              <a:rPr lang="en-US" sz="5400" dirty="0" smtClean="0">
                <a:solidFill>
                  <a:srgbClr val="CB10A8"/>
                </a:solidFill>
              </a:rPr>
              <a:t>(</a:t>
            </a:r>
            <a:r>
              <a:rPr lang="en-US" sz="5400" dirty="0" err="1" smtClean="0">
                <a:solidFill>
                  <a:srgbClr val="CB10A8"/>
                </a:solidFill>
              </a:rPr>
              <a:t>a,b</a:t>
            </a:r>
            <a:r>
              <a:rPr lang="en-US" sz="5400" dirty="0" smtClean="0">
                <a:solidFill>
                  <a:srgbClr val="CB10A8"/>
                </a:solidFill>
              </a:rPr>
              <a:t>)</a:t>
            </a:r>
            <a:endParaRPr lang="en-US" sz="5400" dirty="0"/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>
                <a:solidFill>
                  <a:srgbClr val="CB10A8"/>
                </a:solidFill>
              </a:rPr>
              <a:t>multiple</a:t>
            </a:r>
            <a:r>
              <a:rPr lang="en-US" sz="4800" dirty="0" smtClean="0"/>
              <a:t> of </a:t>
            </a:r>
            <a:r>
              <a:rPr lang="en-US" sz="4800" dirty="0" err="1" smtClean="0">
                <a:solidFill>
                  <a:srgbClr val="CB10A8"/>
                </a:solidFill>
              </a:rPr>
              <a:t>gcd</a:t>
            </a:r>
            <a:r>
              <a:rPr lang="en-US" sz="4800" dirty="0" smtClean="0">
                <a:solidFill>
                  <a:srgbClr val="CB10A8"/>
                </a:solidFill>
              </a:rPr>
              <a:t>(a, b)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a bucket</a:t>
            </a:r>
          </a:p>
          <a:p>
            <a:pPr marL="0" indent="0" eaLnBrk="1" hangingPunct="1">
              <a:buFontTx/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      </a:t>
            </a:r>
            <a:r>
              <a:rPr lang="en-US" sz="4400" dirty="0" smtClean="0"/>
              <a:t>(if there’s room for it).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5725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Claim:</a:t>
            </a:r>
            <a:r>
              <a:rPr lang="en-US" sz="4800" dirty="0" smtClean="0"/>
              <a:t> Can get </a:t>
            </a:r>
            <a:r>
              <a:rPr lang="en-US" sz="4800" dirty="0" smtClean="0">
                <a:solidFill>
                  <a:srgbClr val="008000"/>
                </a:solidFill>
              </a:rPr>
              <a:t>any</a:t>
            </a:r>
            <a:r>
              <a:rPr lang="en-US" sz="4800" dirty="0" smtClean="0">
                <a:solidFill>
                  <a:srgbClr val="CB10A8"/>
                </a:solidFill>
              </a:rPr>
              <a:t> linear combination</a:t>
            </a:r>
            <a:r>
              <a:rPr lang="en-US" sz="4800" dirty="0" smtClean="0"/>
              <a:t> of </a:t>
            </a:r>
            <a:r>
              <a:rPr lang="en-US" sz="4800" dirty="0" smtClean="0">
                <a:solidFill>
                  <a:srgbClr val="0000CC"/>
                </a:solidFill>
              </a:rPr>
              <a:t>a, b </a:t>
            </a:r>
            <a:r>
              <a:rPr lang="en-US" sz="4800" dirty="0" smtClean="0"/>
              <a:t>into a bucket </a:t>
            </a: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assume</a:t>
            </a:r>
            <a:r>
              <a:rPr lang="en-US" sz="4800" dirty="0" smtClean="0">
                <a:solidFill>
                  <a:srgbClr val="0000CC"/>
                </a:solidFill>
              </a:rPr>
              <a:t> s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0000CC"/>
                </a:solidFill>
              </a:rPr>
              <a:t> 0</a:t>
            </a:r>
            <a:r>
              <a:rPr lang="en-US" sz="4800" dirty="0" smtClean="0"/>
              <a:t>. 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do</a:t>
            </a:r>
            <a:r>
              <a:rPr lang="en-US" sz="4800" dirty="0" smtClean="0">
                <a:solidFill>
                  <a:srgbClr val="0000CC"/>
                </a:solidFill>
              </a:rPr>
              <a:t> s  </a:t>
            </a:r>
            <a:r>
              <a:rPr lang="en-US" sz="4800" dirty="0" smtClean="0"/>
              <a:t>times: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a,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pour into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4800" dirty="0" smtClean="0"/>
              <a:t>     —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fills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#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/>
              <a:t>emptyings</a:t>
            </a:r>
            <a:r>
              <a:rPr lang="en-US" sz="4800" dirty="0" smtClean="0"/>
              <a:t> must be </a:t>
            </a:r>
            <a:r>
              <a:rPr lang="en-US" sz="4800" i="1" dirty="0" smtClean="0">
                <a:solidFill>
                  <a:srgbClr val="0000CC"/>
                </a:solidFill>
              </a:rPr>
              <a:t>-</a:t>
            </a:r>
            <a:r>
              <a:rPr lang="en-US" sz="4800" dirty="0" smtClean="0">
                <a:solidFill>
                  <a:srgbClr val="0000CC"/>
                </a:solidFill>
              </a:rPr>
              <a:t>t</a:t>
            </a:r>
            <a:r>
              <a:rPr lang="en-US" sz="48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15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smtClean="0"/>
              <a:t> In fact, no need to count:</a:t>
            </a:r>
          </a:p>
          <a:p>
            <a:pPr marL="0" indent="0" eaLnBrk="1" hangingPunct="1"/>
            <a:r>
              <a:rPr lang="en-US" sz="5400" dirty="0" smtClean="0"/>
              <a:t> fill bucket</a:t>
            </a:r>
            <a:r>
              <a:rPr lang="en-US" sz="5400" dirty="0" smtClean="0">
                <a:solidFill>
                  <a:srgbClr val="0000CC"/>
                </a:solidFill>
              </a:rPr>
              <a:t> a</a:t>
            </a:r>
            <a:r>
              <a:rPr lang="en-US" sz="5400" i="1" dirty="0" smtClean="0">
                <a:solidFill>
                  <a:srgbClr val="0000CC"/>
                </a:solidFill>
              </a:rPr>
              <a:t>, </a:t>
            </a:r>
            <a:r>
              <a:rPr lang="en-US" sz="5400" dirty="0" smtClean="0"/>
              <a:t>pour into</a:t>
            </a:r>
            <a:r>
              <a:rPr lang="en-US" sz="5400" i="1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/>
            <a:r>
              <a:rPr lang="en-US" sz="5400" dirty="0" smtClean="0"/>
              <a:t>      </a:t>
            </a:r>
            <a:r>
              <a:rPr lang="en-US" sz="5400" dirty="0"/>
              <a:t> </a:t>
            </a:r>
            <a:r>
              <a:rPr lang="en-US" sz="5400" dirty="0" smtClean="0"/>
              <a:t>— </a:t>
            </a:r>
            <a:r>
              <a:rPr lang="en-US" sz="5400" dirty="0"/>
              <a:t>if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fills, empty it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—</a:t>
            </a:r>
            <a:r>
              <a:rPr lang="en-US" sz="5400" dirty="0" smtClean="0">
                <a:solidFill>
                  <a:srgbClr val="000000"/>
                </a:solidFill>
              </a:rPr>
              <a:t> until </a:t>
            </a:r>
            <a:r>
              <a:rPr lang="en-US" sz="5400" dirty="0" smtClean="0">
                <a:solidFill>
                  <a:srgbClr val="008000"/>
                </a:solidFill>
              </a:rPr>
              <a:t>desired gal.’s</a:t>
            </a:r>
            <a:r>
              <a:rPr lang="en-US" sz="5400" dirty="0" smtClean="0"/>
              <a:t> in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5M.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9387</TotalTime>
  <Words>696</Words>
  <Application>Microsoft Macintosh PowerPoint</Application>
  <PresentationFormat>On-screen Show (4:3)</PresentationFormat>
  <Paragraphs>118</Paragraphs>
  <Slides>18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6.042 Lecture Template</vt:lpstr>
      <vt:lpstr>Equation</vt:lpstr>
      <vt:lpstr>PowerPoint Presentation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Generalized Die Hard</vt:lpstr>
      <vt:lpstr>PowerPoint Presentation</vt:lpstr>
      <vt:lpstr>Fundamental Thm. of Arithmetic</vt:lpstr>
      <vt:lpstr>Unique Prime Factorization</vt:lpstr>
      <vt:lpstr>Prime Divisibility</vt:lpstr>
      <vt:lpstr>Prime Divisibility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1351</cp:revision>
  <cp:lastPrinted>2012-03-05T05:28:16Z</cp:lastPrinted>
  <dcterms:created xsi:type="dcterms:W3CDTF">2011-03-02T16:56:28Z</dcterms:created>
  <dcterms:modified xsi:type="dcterms:W3CDTF">2012-03-05T05:49:43Z</dcterms:modified>
</cp:coreProperties>
</file>