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0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embeddings/oleObject17.bin" ContentType="application/vnd.openxmlformats-officedocument.oleObject"/>
  <Override PartName="/ppt/notesSlides/notesSlide23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4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5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6.xml" ContentType="application/vnd.openxmlformats-officedocument.presentationml.notesSlide+xml"/>
  <Override PartName="/ppt/embeddings/oleObject25.bin" ContentType="application/vnd.openxmlformats-officedocument.oleObject"/>
  <Override PartName="/ppt/notesSlides/notesSlide27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28.xml" ContentType="application/vnd.openxmlformats-officedocument.presentationml.notesSlide+xml"/>
  <Override PartName="/ppt/embeddings/oleObject28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  <p:sldId id="267" r:id="rId18"/>
    <p:sldId id="289" r:id="rId19"/>
    <p:sldId id="269" r:id="rId20"/>
    <p:sldId id="270" r:id="rId21"/>
    <p:sldId id="271" r:id="rId22"/>
    <p:sldId id="290" r:id="rId23"/>
    <p:sldId id="273" r:id="rId24"/>
    <p:sldId id="274" r:id="rId25"/>
    <p:sldId id="329" r:id="rId26"/>
    <p:sldId id="332" r:id="rId27"/>
    <p:sldId id="337" r:id="rId28"/>
    <p:sldId id="331" r:id="rId29"/>
    <p:sldId id="333" r:id="rId30"/>
    <p:sldId id="338" r:id="rId31"/>
    <p:sldId id="295" r:id="rId32"/>
    <p:sldId id="339" r:id="rId33"/>
    <p:sldId id="296" r:id="rId34"/>
    <p:sldId id="297" r:id="rId35"/>
    <p:sldId id="298" r:id="rId36"/>
    <p:sldId id="299" r:id="rId37"/>
    <p:sldId id="300" r:id="rId38"/>
    <p:sldId id="328" r:id="rId39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16" d="100"/>
          <a:sy n="116" d="100"/>
        </p:scale>
        <p:origin x="-2320" y="-11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7.wmf"/><Relationship Id="rId3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0B3F0-8356-4D69-8C46-17AC4A70D547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C093-BDD5-4302-8D7C-28BAAB4176F3}" type="slidenum">
              <a:rPr lang="en-US"/>
              <a:pPr/>
              <a:t>22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25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26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28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30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September 16,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6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2.wmf"/><Relationship Id="rId10" Type="http://schemas.openxmlformats.org/officeDocument/2006/relationships/oleObject" Target="../embeddings/oleObject15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8491" y="1693688"/>
            <a:ext cx="8349021" cy="351975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</a:t>
            </a:r>
            <a:br>
              <a:rPr lang="en-US" sz="6000" b="0" dirty="0" smtClean="0"/>
            </a:br>
            <a:r>
              <a:rPr lang="en-US" sz="6000" b="0" dirty="0" smtClean="0"/>
              <a:t>Quantifiers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dirty="0" smtClean="0"/>
              <a:t>,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65"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511300"/>
                        <a:ext cx="66087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38" name="Equation" r:id="rId4" imgW="164880" imgH="164880" progId="Equation.DSMT4">
                  <p:embed/>
                </p:oleObj>
              </mc:Choice>
              <mc:Fallback>
                <p:oleObj name="Equation" r:id="rId4" imgW="1648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3514"/>
                        <a:ext cx="165100" cy="54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79" name="Equation" r:id="rId4" imgW="2298600" imgH="228600" progId="Equation.DSMT4">
                  <p:embed/>
                </p:oleObj>
              </mc:Choice>
              <mc:Fallback>
                <p:oleObj name="Equation" r:id="rId4" imgW="2298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" y="3184358"/>
                        <a:ext cx="8694513" cy="865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80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39898"/>
              </p:ext>
            </p:extLst>
          </p:nvPr>
        </p:nvGraphicFramePr>
        <p:xfrm>
          <a:off x="2738445" y="1210849"/>
          <a:ext cx="2527357" cy="276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81" name="Equation" r:id="rId8" imgW="406400" imgH="444500" progId="Equation.DSMT4">
                  <p:embed/>
                </p:oleObj>
              </mc:Choice>
              <mc:Fallback>
                <p:oleObj name="Equation" r:id="rId8" imgW="406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45" y="1210849"/>
                        <a:ext cx="2527357" cy="276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69015"/>
              </p:ext>
            </p:extLst>
          </p:nvPr>
        </p:nvGraphicFramePr>
        <p:xfrm>
          <a:off x="6799641" y="1242380"/>
          <a:ext cx="173831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82" name="Equation" r:id="rId10" imgW="279400" imgH="444500" progId="Equation.DSMT4">
                  <p:embed/>
                </p:oleObj>
              </mc:Choice>
              <mc:Fallback>
                <p:oleObj name="Equation" r:id="rId10" imgW="279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9641" y="1242380"/>
                        <a:ext cx="1738313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6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41223"/>
              </p:ext>
            </p:extLst>
          </p:nvPr>
        </p:nvGraphicFramePr>
        <p:xfrm>
          <a:off x="280193" y="3244850"/>
          <a:ext cx="8583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67" name="Equation" r:id="rId6" imgW="2247840" imgH="228600" progId="Equation.DSMT4">
                  <p:embed/>
                </p:oleObj>
              </mc:Choice>
              <mc:Fallback>
                <p:oleObj name="Equation" r:id="rId6" imgW="22478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" y="3244850"/>
                        <a:ext cx="858361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438276"/>
            <a:ext cx="8153400" cy="150495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</a:rPr>
              <a:t>Poet</a:t>
            </a:r>
            <a:r>
              <a:rPr lang="en-US" sz="3600" dirty="0"/>
              <a:t>: “There is a season</a:t>
            </a:r>
            <a:r>
              <a:rPr lang="en-US" sz="3600" dirty="0" smtClean="0"/>
              <a:t>to</a:t>
            </a:r>
            <a:r>
              <a:rPr lang="en-US" sz="3600" dirty="0"/>
              <a:t>every</a:t>
            </a:r>
          </a:p>
          <a:p>
            <a:r>
              <a:rPr lang="en-US" sz="36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19" name="Equation" r:id="rId4" imgW="2222280" imgH="203040" progId="Equation.DSMT4">
                  <p:embed/>
                </p:oleObj>
              </mc:Choice>
              <mc:Fallback>
                <p:oleObj name="Equation" r:id="rId4" imgW="2222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054350"/>
                        <a:ext cx="84105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28575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0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79561" y="3879850"/>
            <a:ext cx="82926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So some season, say </a:t>
            </a:r>
            <a:r>
              <a:rPr lang="en-US" sz="3200" dirty="0" smtClean="0">
                <a:latin typeface="Comic Sans MS" pitchFamily="66" charset="0"/>
              </a:rPr>
              <a:t>Summer, </a:t>
            </a:r>
            <a:r>
              <a:rPr lang="en-US" sz="3200" dirty="0">
                <a:latin typeface="Comic Sans MS" pitchFamily="66" charset="0"/>
              </a:rPr>
              <a:t>is good for</a:t>
            </a:r>
          </a:p>
          <a:p>
            <a:r>
              <a:rPr lang="en-US" sz="3200" dirty="0">
                <a:latin typeface="Comic Sans MS" pitchFamily="66" charset="0"/>
              </a:rPr>
              <a:t>all Purposes?</a:t>
            </a:r>
          </a:p>
          <a:p>
            <a:r>
              <a:rPr lang="en-US" sz="32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, </a:t>
            </a:r>
            <a:r>
              <a:rPr lang="en-US" sz="3200" dirty="0" smtClean="0">
                <a:latin typeface="Comic Sans MS" pitchFamily="66" charset="0"/>
              </a:rPr>
              <a:t>Summer </a:t>
            </a:r>
            <a:r>
              <a:rPr lang="en-US" sz="3200" dirty="0">
                <a:latin typeface="Comic Sans MS" pitchFamily="66" charset="0"/>
              </a:rPr>
              <a:t>is no good for snow shoveling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3657600" y="4686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86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366713" y="3054350"/>
          <a:ext cx="8410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8" name="Equation" r:id="rId6" imgW="2222280" imgH="203040" progId="Equation.DSMT4">
                  <p:embed/>
                </p:oleObj>
              </mc:Choice>
              <mc:Fallback>
                <p:oleObj name="Equation" r:id="rId6" imgW="22222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3054350"/>
                        <a:ext cx="84105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42900" y="2938463"/>
            <a:ext cx="6018213" cy="1617662"/>
            <a:chOff x="342900" y="2947988"/>
            <a:chExt cx="6018213" cy="1617662"/>
          </a:xfrm>
        </p:grpSpPr>
        <p:graphicFrame>
          <p:nvGraphicFramePr>
            <p:cNvPr id="123919" name="Object 15"/>
            <p:cNvGraphicFramePr>
              <a:graphicFrameLocks noChangeAspect="1"/>
            </p:cNvGraphicFramePr>
            <p:nvPr/>
          </p:nvGraphicFramePr>
          <p:xfrm>
            <a:off x="342900" y="2947988"/>
            <a:ext cx="2957513" cy="1385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49" name="Equation" r:id="rId8" imgW="812520" imgH="380880" progId="Equation.DSMT4">
                    <p:embed/>
                  </p:oleObj>
                </mc:Choice>
                <mc:Fallback>
                  <p:oleObj name="Equation" r:id="rId8" imgW="812520" imgH="3808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2947988"/>
                          <a:ext cx="2957513" cy="1385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20" name="Object 16"/>
            <p:cNvGraphicFramePr>
              <a:graphicFrameLocks noChangeAspect="1"/>
            </p:cNvGraphicFramePr>
            <p:nvPr/>
          </p:nvGraphicFramePr>
          <p:xfrm>
            <a:off x="3403600" y="2947988"/>
            <a:ext cx="2957513" cy="1385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950" name="Equation" r:id="rId10" imgW="812520" imgH="380880" progId="Equation.DSMT4">
                    <p:embed/>
                  </p:oleObj>
                </mc:Choice>
                <mc:Fallback>
                  <p:oleObj name="Equation" r:id="rId10" imgW="812520" imgH="3808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600" y="2947988"/>
                          <a:ext cx="2957513" cy="1385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5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6" name="Equation" r:id="rId4" imgW="2234880" imgH="203040" progId="Equation.DSMT4">
                  <p:embed/>
                </p:oleObj>
              </mc:Choice>
              <mc:Fallback>
                <p:oleObj name="Equation" r:id="rId4" imgW="22348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054350"/>
                        <a:ext cx="845978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28485" y="4699000"/>
            <a:ext cx="86142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quantifiers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/>
              <a:t>Math vs. English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1123950" y="3770313"/>
            <a:ext cx="685155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3200" dirty="0">
                <a:latin typeface="Comic Sans MS" pitchFamily="66" charset="0"/>
              </a:rPr>
              <a:t>for planting,            </a:t>
            </a:r>
            <a:r>
              <a:rPr lang="en-US" sz="3200" dirty="0" smtClean="0">
                <a:latin typeface="Comic Sans MS" pitchFamily="66" charset="0"/>
              </a:rPr>
              <a:t>Spring  </a:t>
            </a:r>
            <a:r>
              <a:rPr lang="en-US" sz="3200" dirty="0">
                <a:latin typeface="Comic Sans MS" pitchFamily="66" charset="0"/>
              </a:rPr>
              <a:t>is good</a:t>
            </a:r>
          </a:p>
          <a:p>
            <a:r>
              <a:rPr lang="en-US" sz="3200" dirty="0">
                <a:latin typeface="Comic Sans MS" pitchFamily="66" charset="0"/>
              </a:rPr>
              <a:t>for leaf </a:t>
            </a:r>
            <a:r>
              <a:rPr lang="en-US" sz="3200" dirty="0" smtClean="0">
                <a:latin typeface="Comic Sans MS" pitchFamily="66" charset="0"/>
              </a:rPr>
              <a:t>watching,    Fall      is </a:t>
            </a:r>
            <a:r>
              <a:rPr lang="en-US" sz="3200" dirty="0">
                <a:latin typeface="Comic Sans MS" pitchFamily="66" charset="0"/>
              </a:rPr>
              <a:t>good</a:t>
            </a:r>
          </a:p>
          <a:p>
            <a:r>
              <a:rPr lang="en-US" sz="3200" dirty="0" smtClean="0">
                <a:latin typeface="Comic Sans MS" pitchFamily="66" charset="0"/>
              </a:rPr>
              <a:t>                          etc</a:t>
            </a:r>
            <a:r>
              <a:rPr lang="en-US" sz="3200" dirty="0">
                <a:latin typeface="Comic Sans MS" pitchFamily="66" charset="0"/>
              </a:rPr>
              <a:t>. </a:t>
            </a:r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342900" y="3054350"/>
          <a:ext cx="84597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05" name="Equation" r:id="rId4" imgW="2234880" imgH="203040" progId="Equation.DSMT4">
                  <p:embed/>
                </p:oleObj>
              </mc:Choice>
              <mc:Fallback>
                <p:oleObj name="Equation" r:id="rId4" imgW="22348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054350"/>
                        <a:ext cx="8459788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2925" y="1438276"/>
            <a:ext cx="8153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Poet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“There is a season for every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purpose under heaven”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  <a:noFill/>
          <a:ln/>
        </p:spPr>
        <p:txBody>
          <a:bodyPr/>
          <a:lstStyle/>
          <a:p>
            <a:r>
              <a:rPr lang="en-US" sz="4400" b="0" dirty="0">
                <a:solidFill>
                  <a:schemeClr val="tx1"/>
                </a:solidFill>
              </a:rPr>
              <a:t>Poetic license </a:t>
            </a:r>
            <a:r>
              <a:rPr lang="en-US" sz="4400" b="0" dirty="0" smtClean="0">
                <a:solidFill>
                  <a:schemeClr val="tx1"/>
                </a:solidFill>
              </a:rPr>
              <a:t>again</a:t>
            </a:r>
            <a:endParaRPr lang="en-US" sz="4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PropositionalValidity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0578" y="3427413"/>
          <a:ext cx="8002844" cy="8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4" name="Equation" r:id="rId6" imgW="2019300" imgH="215900" progId="Equation.DSMT4">
                  <p:embed/>
                </p:oleObj>
              </mc:Choice>
              <mc:Fallback>
                <p:oleObj name="Equation" r:id="rId6" imgW="2019300" imgH="215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78" y="3427413"/>
                        <a:ext cx="8002844" cy="8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8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9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5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56406" y="1416937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55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416937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67894" y="2122488"/>
            <a:ext cx="8617329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>
                <a:latin typeface="Comic Sans MS" pitchFamily="66" charset="0"/>
              </a:rPr>
              <a:t>:  </a:t>
            </a:r>
            <a:r>
              <a:rPr lang="en-US" sz="2800" dirty="0" smtClean="0">
                <a:latin typeface="Comic Sans MS" pitchFamily="66" charset="0"/>
              </a:rPr>
              <a:t>So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is,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holds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for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when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the domain.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  <a:sym typeface="Symbol" pitchFamily="18" charset="2"/>
              </a:rPr>
              <a:t>Now let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be some domain element. </a:t>
            </a:r>
            <a:r>
              <a:rPr lang="en-US" sz="2800" dirty="0" smtClean="0">
                <a:latin typeface="Comic Sans MS" pitchFamily="66" charset="0"/>
              </a:rPr>
              <a:t> Then</a:t>
            </a:r>
            <a:endParaRPr lang="en-US" sz="28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9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6870" y="1418414"/>
            <a:ext cx="86482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4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75931" y="4053196"/>
            <a:ext cx="8392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providing </a:t>
            </a:r>
            <a:r>
              <a:rPr lang="en-US" sz="4400" dirty="0" err="1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in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P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53282" y="1057617"/>
          <a:ext cx="3235337" cy="282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09" name="Equation" r:id="rId4" imgW="596900" imgH="520700" progId="Equation.DSMT4">
                  <p:embed/>
                </p:oleObj>
              </mc:Choice>
              <mc:Fallback>
                <p:oleObj name="Equation" r:id="rId4" imgW="596900" imgH="520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282" y="1057617"/>
                        <a:ext cx="3235337" cy="2822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436" y="1126046"/>
            <a:ext cx="8808844" cy="2406082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x.[</a:t>
            </a:r>
            <a:r>
              <a:rPr lang="en-US" sz="4800" dirty="0" err="1">
                <a:solidFill>
                  <a:srgbClr val="0000FF"/>
                </a:solidFill>
              </a:rPr>
              <a:t>P(x</a:t>
            </a:r>
            <a:r>
              <a:rPr lang="en-US" sz="4800" dirty="0" smtClean="0">
                <a:solidFill>
                  <a:srgbClr val="0000FF"/>
                </a:solidFill>
              </a:rPr>
              <a:t>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 </a:t>
            </a:r>
            <a:r>
              <a:rPr lang="en-US" sz="4800" dirty="0" smtClean="0">
                <a:solidFill>
                  <a:srgbClr val="0000FF"/>
                </a:solidFill>
              </a:rPr>
              <a:t>[(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err="1">
                <a:solidFill>
                  <a:srgbClr val="0000FF"/>
                </a:solidFill>
              </a:rPr>
              <a:t>.P(x</a:t>
            </a:r>
            <a:r>
              <a:rPr lang="en-US" sz="4800" dirty="0" smtClean="0">
                <a:solidFill>
                  <a:srgbClr val="0000FF"/>
                </a:solidFill>
              </a:rPr>
              <a:t>)) </a:t>
            </a:r>
            <a:r>
              <a:rPr lang="en-US" sz="36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OR </a:t>
            </a:r>
            <a:r>
              <a:rPr lang="en-US" sz="4800" dirty="0" smtClean="0">
                <a:solidFill>
                  <a:srgbClr val="0000FF"/>
                </a:solidFill>
              </a:rPr>
              <a:t>A]</a:t>
            </a:r>
          </a:p>
          <a:p>
            <a:pPr algn="ctr"/>
            <a:r>
              <a:rPr lang="en-US" sz="4000" dirty="0" smtClean="0"/>
              <a:t>providing </a:t>
            </a:r>
            <a:r>
              <a:rPr lang="en-US" sz="4000" dirty="0" smtClean="0">
                <a:solidFill>
                  <a:srgbClr val="008000"/>
                </a:solidFill>
              </a:rPr>
              <a:t>x</a:t>
            </a:r>
            <a:r>
              <a:rPr lang="en-US" sz="4000" dirty="0" smtClean="0"/>
              <a:t>does</a:t>
            </a:r>
            <a:r>
              <a:rPr lang="en-US" sz="4000" dirty="0" smtClean="0">
                <a:solidFill>
                  <a:srgbClr val="008000"/>
                </a:solidFill>
              </a:rPr>
              <a:t> not </a:t>
            </a:r>
            <a:r>
              <a:rPr lang="en-US" sz="4400" dirty="0" smtClean="0"/>
              <a:t>occur</a:t>
            </a:r>
            <a:r>
              <a:rPr lang="en-US" sz="4000" dirty="0" smtClean="0">
                <a:solidFill>
                  <a:srgbClr val="008000"/>
                </a:solidFill>
              </a:rPr>
              <a:t> inA</a:t>
            </a:r>
          </a:p>
          <a:p>
            <a:pPr algn="ctr"/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>
                <a:solidFill>
                  <a:srgbClr val="009900"/>
                </a:solidFill>
              </a:rPr>
              <a:t>More Validities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444500" y="3438525"/>
            <a:ext cx="82931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latin typeface="Comic Sans MS"/>
                <a:cs typeface="Comic Sans MS"/>
                <a:sym typeface="Euclid Symbol" pitchFamily="18" charset="2"/>
              </a:rPr>
              <a:t>(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 </a:t>
            </a:r>
            <a:r>
              <a:rPr lang="en-US" sz="3200" kern="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IMPLIES</a:t>
            </a:r>
          </a:p>
          <a:p>
            <a:pPr algn="ctr"/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 pitchFamily="18" charset="2"/>
              </a:rPr>
              <a:t>NOT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(</a:t>
            </a:r>
            <a:r>
              <a:rPr lang="en-US" sz="5400" dirty="0" err="1" smtClean="0">
                <a:latin typeface="Comic Sans MS"/>
                <a:cs typeface="Comic Sans MS"/>
              </a:rPr>
              <a:t>P</a:t>
            </a:r>
            <a:r>
              <a:rPr lang="en-US" sz="5400" dirty="0" err="1">
                <a:latin typeface="Comic Sans MS"/>
                <a:cs typeface="Comic Sans MS"/>
              </a:rPr>
              <a:t>(x</a:t>
            </a:r>
            <a:r>
              <a:rPr lang="en-US" sz="5400" dirty="0" smtClean="0">
                <a:latin typeface="Comic Sans MS"/>
                <a:cs typeface="Comic Sans MS"/>
              </a:rPr>
              <a:t>))</a:t>
            </a:r>
          </a:p>
          <a:p>
            <a:pPr algn="ctr"/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(version of </a:t>
            </a:r>
            <a:r>
              <a:rPr lang="en-US" sz="5400" dirty="0" err="1">
                <a:solidFill>
                  <a:srgbClr val="008000"/>
                </a:solidFill>
                <a:latin typeface="Comic Sans MS"/>
                <a:cs typeface="Comic Sans MS"/>
              </a:rPr>
              <a:t>DeMorgan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	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P(1,4))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308" y="2790092"/>
            <a:ext cx="7619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6600" dirty="0" err="1" smtClean="0">
                <a:latin typeface="Comic Sans MS" pitchFamily="66" charset="0"/>
              </a:rPr>
              <a:t>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))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))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4336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99315" y="1444625"/>
            <a:ext cx="8330467" cy="3971437"/>
          </a:xfrm>
          <a:noFill/>
          <a:ln/>
        </p:spPr>
        <p:txBody>
          <a:bodyPr/>
          <a:lstStyle/>
          <a:p>
            <a:pPr algn="ctr"/>
            <a:r>
              <a:rPr lang="en-US" sz="5400" dirty="0" smtClean="0"/>
              <a:t>Two (out of three) </a:t>
            </a:r>
            <a:r>
              <a:rPr lang="en-US" sz="5400" dirty="0"/>
              <a:t>Profound Theorems about </a:t>
            </a:r>
          </a:p>
          <a:p>
            <a:pPr algn="ctr"/>
            <a:r>
              <a:rPr lang="en-US" sz="5400" dirty="0"/>
              <a:t>Mathematical Logic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2425" y="1444625"/>
            <a:ext cx="8105775" cy="4651375"/>
          </a:xfrm>
          <a:noFill/>
          <a:ln/>
        </p:spPr>
        <p:txBody>
          <a:bodyPr/>
          <a:lstStyle/>
          <a:p>
            <a:pPr algn="ctr"/>
            <a:r>
              <a:rPr lang="en-US" sz="5400"/>
              <a:t>Three Profound Theorems about </a:t>
            </a:r>
          </a:p>
          <a:p>
            <a:pPr algn="ctr"/>
            <a:r>
              <a:rPr lang="en-US" sz="5400"/>
              <a:t>Mathematical Logic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>
                <a:cs typeface="Times New Roman" pitchFamily="18" charset="0"/>
              </a:rPr>
              <a:t>ö</a:t>
            </a:r>
            <a:r>
              <a:rPr lang="en-US" dirty="0"/>
              <a:t>del's Completeness Theorem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rules, to prove </a:t>
            </a:r>
            <a:r>
              <a:rPr lang="en-US" sz="4400" i="1" dirty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Cannot</a:t>
            </a:r>
            <a:r>
              <a:rPr lang="en-US" sz="3600" dirty="0"/>
              <a:t> Determine Validity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Profound Theorems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74811"/>
            <a:ext cx="7714116" cy="3452358"/>
          </a:xfrm>
        </p:spPr>
        <p:txBody>
          <a:bodyPr/>
          <a:lstStyle/>
          <a:p>
            <a:r>
              <a:rPr lang="en-US" sz="3600" dirty="0"/>
              <a:t>We won't  prove these Theorems.</a:t>
            </a:r>
          </a:p>
          <a:p>
            <a:r>
              <a:rPr lang="en-US" sz="3600" dirty="0"/>
              <a:t>Their proofs usually require half </a:t>
            </a:r>
          </a:p>
          <a:p>
            <a:r>
              <a:rPr lang="en-US" sz="3600" dirty="0"/>
              <a:t>a term in an intro logic course </a:t>
            </a:r>
          </a:p>
          <a:p>
            <a:r>
              <a:rPr lang="en-US" sz="3600" dirty="0"/>
              <a:t>after 6.042</a:t>
            </a:r>
            <a:r>
              <a:rPr lang="en-US" sz="3600" dirty="0" smtClean="0"/>
              <a:t>.  But </a:t>
            </a:r>
            <a:r>
              <a:rPr lang="en-US" sz="3600" smtClean="0"/>
              <a:t>they are</a:t>
            </a:r>
            <a:endParaRPr lang="en-US" sz="3600" dirty="0" smtClean="0"/>
          </a:p>
          <a:p>
            <a:r>
              <a:rPr lang="en-US" sz="3600" dirty="0" smtClean="0"/>
              <a:t>interesting to think about.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Comic Sans MS"/>
                <a:ea typeface="ＭＳ ゴシック"/>
                <a:cs typeface="Comic Sans MS"/>
                <a:sym typeface="Euclid Symbol"/>
              </a:rPr>
              <a:t>−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5428" y="4518210"/>
            <a:ext cx="8270843" cy="149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Drew)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Gabe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(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S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hini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P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671" y="4403585"/>
            <a:ext cx="8083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Drew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Gabe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Shin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99698"/>
            <a:ext cx="86134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([x&lt;3]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&lt;1]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([x&lt;0]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436" y="2054833"/>
            <a:ext cx="863671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([x&lt;1]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([x&lt;8]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([x&lt;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41"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47" y="1366461"/>
                        <a:ext cx="6798282" cy="1711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1413</Words>
  <Application>Microsoft Macintosh PowerPoint</Application>
  <PresentationFormat>On-screen Show (4:3)</PresentationFormat>
  <Paragraphs>249</Paragraphs>
  <Slides>38</Slides>
  <Notes>38</Notes>
  <HiddenSlides>11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Comic Sans MS</vt:lpstr>
      <vt:lpstr>Euclid Symbol</vt:lpstr>
      <vt:lpstr>EUSM10</vt:lpstr>
      <vt:lpstr>EUFM10</vt:lpstr>
      <vt:lpstr>Helvetica</vt:lpstr>
      <vt:lpstr>Euclid Math Two</vt:lpstr>
      <vt:lpstr>EURM10</vt:lpstr>
      <vt:lpstr>Euclid</vt:lpstr>
      <vt:lpstr>1_Custom Design</vt:lpstr>
      <vt:lpstr>Equation</vt:lpstr>
      <vt:lpstr>MathType 6.0 Equation</vt:lpstr>
      <vt:lpstr>Predicate Logic Quantifiers ∀,∃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  <vt:lpstr>Math vs. English</vt:lpstr>
      <vt:lpstr>Math vs. English</vt:lpstr>
      <vt:lpstr>Math vs. English</vt:lpstr>
      <vt:lpstr>Math vs. English</vt:lpstr>
      <vt:lpstr>Math vs. English</vt:lpstr>
      <vt:lpstr>Poetic license again</vt:lpstr>
      <vt:lpstr>PropositionalValidity</vt:lpstr>
      <vt:lpstr>Predicate Calculus Validity</vt:lpstr>
      <vt:lpstr>PowerPoint Presentation</vt:lpstr>
      <vt:lpstr>PowerPoint Presentation</vt:lpstr>
      <vt:lpstr>Similar Example is Not Valid</vt:lpstr>
      <vt:lpstr>Universal Generalization (UG)</vt:lpstr>
      <vt:lpstr>More Validities</vt:lpstr>
      <vt:lpstr>DeMorgan’s Law for Quantifiers</vt:lpstr>
      <vt:lpstr>Power &amp; Limits of Logic</vt:lpstr>
      <vt:lpstr>Power &amp; Limits of Logic</vt:lpstr>
      <vt:lpstr>Gödel's Completeness Theorem</vt:lpstr>
      <vt:lpstr>Axioms &amp; Inference Rules</vt:lpstr>
      <vt:lpstr>Cannot Determine Validity</vt:lpstr>
      <vt:lpstr>Gödel's Incompleteness Theorem for Arithmetic</vt:lpstr>
      <vt:lpstr>Three Profound Theorems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398</cp:revision>
  <cp:lastPrinted>2011-02-11T17:10:58Z</cp:lastPrinted>
  <dcterms:created xsi:type="dcterms:W3CDTF">2011-02-11T16:24:00Z</dcterms:created>
  <dcterms:modified xsi:type="dcterms:W3CDTF">2011-09-12T01:59:38Z</dcterms:modified>
</cp:coreProperties>
</file>