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6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notesSlides/notesSlide17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8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9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0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notesSlides/notesSlide21.xml" ContentType="application/vnd.openxmlformats-officedocument.presentationml.notesSlide+xml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notesSlides/notesSlide22.xml" ContentType="application/vnd.openxmlformats-officedocument.presentationml.notesSlide+xml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notesSlides/notesSlide23.xml" ContentType="application/vnd.openxmlformats-officedocument.presentationml.notesSlide+xml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notesSlides/notesSlide24.xml" ContentType="application/vnd.openxmlformats-officedocument.presentationml.notesSlide+xml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notesSlides/notesSlide25.xml" ContentType="application/vnd.openxmlformats-officedocument.presentationml.notesSlide+xml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524" r:id="rId2"/>
    <p:sldId id="571" r:id="rId3"/>
    <p:sldId id="510" r:id="rId4"/>
    <p:sldId id="573" r:id="rId5"/>
    <p:sldId id="574" r:id="rId6"/>
    <p:sldId id="576" r:id="rId7"/>
    <p:sldId id="593" r:id="rId8"/>
    <p:sldId id="577" r:id="rId9"/>
    <p:sldId id="581" r:id="rId10"/>
    <p:sldId id="612" r:id="rId11"/>
    <p:sldId id="580" r:id="rId12"/>
    <p:sldId id="585" r:id="rId13"/>
    <p:sldId id="597" r:id="rId14"/>
    <p:sldId id="605" r:id="rId15"/>
    <p:sldId id="598" r:id="rId16"/>
    <p:sldId id="600" r:id="rId17"/>
    <p:sldId id="613" r:id="rId18"/>
    <p:sldId id="606" r:id="rId19"/>
    <p:sldId id="608" r:id="rId20"/>
    <p:sldId id="607" r:id="rId21"/>
    <p:sldId id="566" r:id="rId22"/>
    <p:sldId id="618" r:id="rId23"/>
    <p:sldId id="620" r:id="rId24"/>
    <p:sldId id="617" r:id="rId25"/>
    <p:sldId id="616" r:id="rId26"/>
    <p:sldId id="590" r:id="rId27"/>
    <p:sldId id="610" r:id="rId28"/>
  </p:sldIdLst>
  <p:sldSz cx="9144000" cy="6858000" type="screen4x3"/>
  <p:notesSz cx="9601200" cy="7315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13" autoAdjust="0"/>
    <p:restoredTop sz="98581" autoAdjust="0"/>
  </p:normalViewPr>
  <p:slideViewPr>
    <p:cSldViewPr showGuides="1">
      <p:cViewPr>
        <p:scale>
          <a:sx n="152" d="100"/>
          <a:sy n="152" d="100"/>
        </p:scale>
        <p:origin x="-400" y="-856"/>
      </p:cViewPr>
      <p:guideLst>
        <p:guide orient="horz" pos="2160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9" d="100"/>
        <a:sy n="249" d="100"/>
      </p:scale>
      <p:origin x="0" y="1571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16.emf"/><Relationship Id="rId3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16.emf"/><Relationship Id="rId3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1" Type="http://schemas.openxmlformats.org/officeDocument/2006/relationships/image" Target="../media/image38.emf"/><Relationship Id="rId2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9.emf"/><Relationship Id="rId1" Type="http://schemas.openxmlformats.org/officeDocument/2006/relationships/image" Target="../media/image41.emf"/><Relationship Id="rId2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44.emf"/><Relationship Id="rId3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November 12,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2.bin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6.bin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41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8" Type="http://schemas.openxmlformats.org/officeDocument/2006/relationships/image" Target="../media/image29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46.bin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53.bin"/><Relationship Id="rId7" Type="http://schemas.openxmlformats.org/officeDocument/2006/relationships/oleObject" Target="../embeddings/oleObject54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55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0.bin"/><Relationship Id="rId12" Type="http://schemas.openxmlformats.org/officeDocument/2006/relationships/image" Target="../media/image37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57.bin"/><Relationship Id="rId7" Type="http://schemas.openxmlformats.org/officeDocument/2006/relationships/oleObject" Target="../embeddings/oleObject58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66.bin"/><Relationship Id="rId14" Type="http://schemas.openxmlformats.org/officeDocument/2006/relationships/image" Target="../media/image39.emf"/><Relationship Id="rId15" Type="http://schemas.openxmlformats.org/officeDocument/2006/relationships/oleObject" Target="../embeddings/oleObject67.bin"/><Relationship Id="rId16" Type="http://schemas.openxmlformats.org/officeDocument/2006/relationships/oleObject" Target="../embeddings/oleObject68.bin"/><Relationship Id="rId17" Type="http://schemas.openxmlformats.org/officeDocument/2006/relationships/oleObject" Target="../embeddings/oleObject69.bin"/><Relationship Id="rId18" Type="http://schemas.openxmlformats.org/officeDocument/2006/relationships/image" Target="../media/image4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38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63.bin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4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75.bin"/><Relationship Id="rId14" Type="http://schemas.openxmlformats.org/officeDocument/2006/relationships/image" Target="../media/image39.emf"/><Relationship Id="rId15" Type="http://schemas.openxmlformats.org/officeDocument/2006/relationships/oleObject" Target="../embeddings/oleObject76.bin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70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71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72.bin"/><Relationship Id="rId9" Type="http://schemas.openxmlformats.org/officeDocument/2006/relationships/oleObject" Target="../embeddings/oleObject73.bin"/><Relationship Id="rId10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8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79.bin"/><Relationship Id="rId7" Type="http://schemas.openxmlformats.org/officeDocument/2006/relationships/oleObject" Target="../embeddings/oleObject80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81.bin"/><Relationship Id="rId10" Type="http://schemas.openxmlformats.org/officeDocument/2006/relationships/image" Target="../media/image36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6.bin"/><Relationship Id="rId12" Type="http://schemas.openxmlformats.org/officeDocument/2006/relationships/image" Target="../media/image42.emf"/><Relationship Id="rId13" Type="http://schemas.openxmlformats.org/officeDocument/2006/relationships/oleObject" Target="../embeddings/oleObject87.bin"/><Relationship Id="rId14" Type="http://schemas.openxmlformats.org/officeDocument/2006/relationships/image" Target="../media/image4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8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8" Type="http://schemas.openxmlformats.org/officeDocument/2006/relationships/image" Target="../media/image35.emf"/><Relationship Id="rId9" Type="http://schemas.openxmlformats.org/officeDocument/2006/relationships/oleObject" Target="../embeddings/oleObject85.bin"/><Relationship Id="rId10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88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89.bin"/><Relationship Id="rId7" Type="http://schemas.openxmlformats.org/officeDocument/2006/relationships/oleObject" Target="../embeddings/oleObject90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91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9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93.bin"/><Relationship Id="rId7" Type="http://schemas.openxmlformats.org/officeDocument/2006/relationships/oleObject" Target="../embeddings/oleObject94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95.bin"/><Relationship Id="rId10" Type="http://schemas.openxmlformats.org/officeDocument/2006/relationships/image" Target="../media/image46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04800" y="1600200"/>
            <a:ext cx="85915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Binomial Proof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38382"/>
              </p:ext>
            </p:extLst>
          </p:nvPr>
        </p:nvGraphicFramePr>
        <p:xfrm>
          <a:off x="898525" y="1905000"/>
          <a:ext cx="71755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5" name="Equation" r:id="rId4" imgW="1384300" imgH="482600" progId="Equation.DSMT4">
                  <p:embed/>
                </p:oleObj>
              </mc:Choice>
              <mc:Fallback>
                <p:oleObj name="Equation" r:id="rId4" imgW="1384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05000"/>
                        <a:ext cx="7175500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982"/>
              </p:ext>
            </p:extLst>
          </p:nvPr>
        </p:nvGraphicFramePr>
        <p:xfrm>
          <a:off x="967573" y="2895600"/>
          <a:ext cx="6042827" cy="278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6" name="Equation" r:id="rId6" imgW="1295400" imgH="596900" progId="Equation.DSMT4">
                  <p:embed/>
                </p:oleObj>
              </mc:Choice>
              <mc:Fallback>
                <p:oleObj name="Equation" r:id="rId6" imgW="12954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573" y="2895600"/>
                        <a:ext cx="6042827" cy="278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905000"/>
            <a:ext cx="7696200" cy="25908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8931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880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58" name="Equation" r:id="rId10" imgW="139700" imgH="215900" progId="Equation.DSMT4">
                  <p:embed/>
                </p:oleObj>
              </mc:Choice>
              <mc:Fallback>
                <p:oleObj name="Equation" r:id="rId10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037521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495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4400" dirty="0" smtClean="0"/>
              <a:t>For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a </a:t>
            </a:r>
            <a:r>
              <a:rPr lang="en-US" sz="4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∈</a:t>
            </a:r>
            <a:r>
              <a:rPr lang="en-US" sz="4400" dirty="0">
                <a:solidFill>
                  <a:srgbClr val="0000FF"/>
                </a:solidFill>
                <a:latin typeface="Cambria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∪⋯∪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</a:pPr>
            <a:r>
              <a:rPr lang="en-US" sz="4400" dirty="0" smtClean="0">
                <a:solidFill>
                  <a:srgbClr val="0000FF"/>
                </a:solidFill>
              </a:rPr>
              <a:t>#a ::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number of times</a:t>
            </a:r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gets    </a:t>
            </a:r>
          </a:p>
          <a:p>
            <a:pPr>
              <a:spcAft>
                <a:spcPts val="0"/>
              </a:spcAft>
            </a:pP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         counted in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      </a:t>
            </a:r>
            <a:endParaRPr lang="en-US" sz="4400" b="1" dirty="0" smtClean="0">
              <a:latin typeface="Comic Sans MS"/>
              <a:cs typeface="Comic Sans MS"/>
            </a:endParaRPr>
          </a:p>
          <a:p>
            <a:pPr algn="ctr">
              <a:spcAft>
                <a:spcPts val="600"/>
              </a:spcAft>
            </a:pPr>
            <a:r>
              <a:rPr lang="en-US" sz="6000" dirty="0" smtClean="0">
                <a:solidFill>
                  <a:srgbClr val="90096D"/>
                </a:solidFill>
                <a:latin typeface="Comic Sans MS"/>
                <a:cs typeface="Comic Sans MS"/>
              </a:rPr>
              <a:t>Claim:</a:t>
            </a:r>
            <a:r>
              <a:rPr lang="en-US" sz="6000" dirty="0" smtClean="0">
                <a:latin typeface="Comic Sans MS"/>
                <a:cs typeface="Comic Sans MS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#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US" sz="6000" dirty="0" smtClean="0">
                <a:latin typeface="Comic Sans MS"/>
                <a:cs typeface="Comic Sans MS"/>
              </a:rPr>
              <a:t>so</a:t>
            </a:r>
            <a:endParaRPr lang="en-US" sz="4800" dirty="0" smtClean="0">
              <a:latin typeface="Comic Sans MS"/>
              <a:cs typeface="Comic Sans MS"/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62373"/>
              </p:ext>
            </p:extLst>
          </p:nvPr>
        </p:nvGraphicFramePr>
        <p:xfrm>
          <a:off x="1252220" y="4648200"/>
          <a:ext cx="7264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9" name="Equation" r:id="rId3" imgW="1816100" imgH="381000" progId="Equation.DSMT4">
                  <p:embed/>
                </p:oleObj>
              </mc:Choice>
              <mc:Fallback>
                <p:oleObj name="Equation" r:id="rId3" imgW="1816100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220" y="4648200"/>
                        <a:ext cx="72644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5895"/>
              </p:ext>
            </p:extLst>
          </p:nvPr>
        </p:nvGraphicFramePr>
        <p:xfrm>
          <a:off x="5029200" y="2565400"/>
          <a:ext cx="130754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0" name="Equation" r:id="rId5" imgW="406400" imgH="292100" progId="Equation.DSMT4">
                  <p:embed/>
                </p:oleObj>
              </mc:Choice>
              <mc:Fallback>
                <p:oleObj name="Equation" r:id="rId5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2565400"/>
                        <a:ext cx="1307548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548640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90096D"/>
                </a:solidFill>
                <a:latin typeface="Comic Sans MS" pitchFamily="66" charset="0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8002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</a:t>
            </a:r>
            <a:r>
              <a:rPr lang="en-US" dirty="0" smtClean="0">
                <a:solidFill>
                  <a:srgbClr val="90096D"/>
                </a:solidFill>
              </a:rPr>
              <a:t>Claim</a:t>
            </a:r>
            <a:endParaRPr lang="en-US" dirty="0">
              <a:solidFill>
                <a:srgbClr val="9009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953000"/>
          </a:xfrm>
        </p:spPr>
        <p:txBody>
          <a:bodyPr/>
          <a:lstStyle/>
          <a:p>
            <a:r>
              <a:rPr lang="en-US" sz="4800" dirty="0">
                <a:solidFill>
                  <a:srgbClr val="90096D"/>
                </a:solidFill>
              </a:rPr>
              <a:t>m</a:t>
            </a:r>
            <a:r>
              <a:rPr lang="en-US" sz="4800" dirty="0" smtClean="0">
                <a:solidFill>
                  <a:srgbClr val="90096D"/>
                </a:solidFill>
              </a:rPr>
              <a:t>ember function</a:t>
            </a:r>
          </a:p>
          <a:p>
            <a:r>
              <a:rPr lang="en-US" sz="4800" dirty="0" smtClean="0"/>
              <a:t> </a:t>
            </a:r>
          </a:p>
          <a:p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incexcbinom.</a:t>
            </a:r>
            <a:fld id="{D64AE0B5-FBC8-401C-9D58-7FCB6A8BDAB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12664"/>
              </p:ext>
            </p:extLst>
          </p:nvPr>
        </p:nvGraphicFramePr>
        <p:xfrm>
          <a:off x="744538" y="1905000"/>
          <a:ext cx="7653337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2" name="Equation" r:id="rId3" imgW="1638300" imgH="558800" progId="Equation.DSMT4">
                  <p:embed/>
                </p:oleObj>
              </mc:Choice>
              <mc:Fallback>
                <p:oleObj name="Equation" r:id="rId3" imgW="1638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1905000"/>
                        <a:ext cx="7653337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62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 thruBlk="1"/>
      </p:transition>
    </mc:Choice>
    <mc:Fallback>
      <p:transition xmlns:p14="http://schemas.microsoft.com/office/powerpoint/2010/main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13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8537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2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169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3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2412"/>
              </p:ext>
            </p:extLst>
          </p:nvPr>
        </p:nvGraphicFramePr>
        <p:xfrm>
          <a:off x="3517900" y="1371600"/>
          <a:ext cx="1968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4" name="Equation" r:id="rId7" imgW="393700" imgH="304800" progId="Equation.DSMT4">
                  <p:embed/>
                </p:oleObj>
              </mc:Choice>
              <mc:Fallback>
                <p:oleObj name="Equation" r:id="rId7" imgW="393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900" y="1371600"/>
                        <a:ext cx="19685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904473"/>
      </p:ext>
    </p:extLst>
  </p:cSld>
  <p:clrMapOvr>
    <a:masterClrMapping/>
  </p:clrMapOvr>
  <p:transition xmlns:p14="http://schemas.microsoft.com/office/powerpoint/2010/main" spd="slow" advClick="0" advTm="100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87757"/>
              </p:ext>
            </p:extLst>
          </p:nvPr>
        </p:nvGraphicFramePr>
        <p:xfrm>
          <a:off x="1143000" y="1184275"/>
          <a:ext cx="566261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1" name="Equation" r:id="rId4" imgW="1092200" imgH="419100" progId="Equation.DSMT4">
                  <p:embed/>
                </p:oleObj>
              </mc:Choice>
              <mc:Fallback>
                <p:oleObj name="Equation" r:id="rId4" imgW="1092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84275"/>
                        <a:ext cx="5662612" cy="2168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75258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67822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3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41478"/>
              </p:ext>
            </p:extLst>
          </p:nvPr>
        </p:nvGraphicFramePr>
        <p:xfrm>
          <a:off x="1443703" y="3683000"/>
          <a:ext cx="6256594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4" name="Equation" r:id="rId9" imgW="1054100" imgH="393700" progId="Equation.DSMT4">
                  <p:embed/>
                </p:oleObj>
              </mc:Choice>
              <mc:Fallback>
                <p:oleObj name="Equation" r:id="rId9" imgW="1054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3703" y="3683000"/>
                        <a:ext cx="6256594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5325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15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59707"/>
              </p:ext>
            </p:extLst>
          </p:nvPr>
        </p:nvGraphicFramePr>
        <p:xfrm>
          <a:off x="1143279" y="1143000"/>
          <a:ext cx="716252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7" name="Equation" r:id="rId4" imgW="1460500" imgH="482600" progId="Equation.DSMT4">
                  <p:embed/>
                </p:oleObj>
              </mc:Choice>
              <mc:Fallback>
                <p:oleObj name="Equation" r:id="rId4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279" y="1143000"/>
                        <a:ext cx="7162521" cy="2362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11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8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7555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9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83716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0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4600" y="3192959"/>
            <a:ext cx="4496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</a:t>
            </a:r>
            <a:r>
              <a:rPr lang="en-US" sz="4400" dirty="0" smtClean="0">
                <a:latin typeface="Comic Sans MS" pitchFamily="66" charset="0"/>
              </a:rPr>
              <a:t>istribute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(-1)</a:t>
            </a:r>
            <a:r>
              <a:rPr lang="en-US" sz="44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|S|</a:t>
            </a:r>
          </a:p>
        </p:txBody>
      </p:sp>
    </p:spTree>
    <p:extLst>
      <p:ext uri="{BB962C8B-B14F-4D97-AF65-F5344CB8AC3E}">
        <p14:creationId xmlns:p14="http://schemas.microsoft.com/office/powerpoint/2010/main" val="177054904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16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688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22419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7258"/>
              </p:ext>
            </p:extLst>
          </p:nvPr>
        </p:nvGraphicFramePr>
        <p:xfrm>
          <a:off x="1276350" y="3922713"/>
          <a:ext cx="65913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7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922713"/>
                        <a:ext cx="6591300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76400" y="3352800"/>
            <a:ext cx="573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</a:t>
            </a:r>
            <a:r>
              <a:rPr lang="en-US" sz="4400" dirty="0" smtClean="0">
                <a:latin typeface="Comic Sans MS" pitchFamily="66" charset="0"/>
              </a:rPr>
              <a:t>witch order of sums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62413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8" name="Equation" r:id="rId9" imgW="1460500" imgH="482600" progId="Equation.DSMT4">
                  <p:embed/>
                </p:oleObj>
              </mc:Choice>
              <mc:Fallback>
                <p:oleObj name="Equation" r:id="rId9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731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49215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7003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809780"/>
              </p:ext>
            </p:extLst>
          </p:nvPr>
        </p:nvGraphicFramePr>
        <p:xfrm>
          <a:off x="1287463" y="1179513"/>
          <a:ext cx="6589712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1" name="Equation" r:id="rId7" imgW="1460500" imgH="482600" progId="Equation.DSMT4">
                  <p:embed/>
                </p:oleObj>
              </mc:Choice>
              <mc:Fallback>
                <p:oleObj name="Equation" r:id="rId7" imgW="1460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179513"/>
                        <a:ext cx="6589712" cy="2173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2133600" y="1295400"/>
            <a:ext cx="5867400" cy="2133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7131" y="3248561"/>
            <a:ext cx="15742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FF"/>
                </a:solidFill>
                <a:latin typeface="Comic Sans MS" pitchFamily="66" charset="0"/>
              </a:rPr>
              <a:t>#a</a:t>
            </a:r>
          </a:p>
        </p:txBody>
      </p:sp>
    </p:spTree>
    <p:extLst>
      <p:ext uri="{BB962C8B-B14F-4D97-AF65-F5344CB8AC3E}">
        <p14:creationId xmlns:p14="http://schemas.microsoft.com/office/powerpoint/2010/main" val="1830196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7195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1069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89997"/>
              </p:ext>
            </p:extLst>
          </p:nvPr>
        </p:nvGraphicFramePr>
        <p:xfrm>
          <a:off x="3298825" y="1408113"/>
          <a:ext cx="250031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7" name="Equation" r:id="rId7" imgW="469900" imgH="381000" progId="Equation.DSMT4">
                  <p:embed/>
                </p:oleObj>
              </mc:Choice>
              <mc:Fallback>
                <p:oleObj name="Equation" r:id="rId7" imgW="469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408113"/>
                        <a:ext cx="2500313" cy="2020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60618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8" name="Equation" r:id="rId9" imgW="1803400" imgH="495300" progId="Equation.DSMT4">
                  <p:embed/>
                </p:oleObj>
              </mc:Choice>
              <mc:Fallback>
                <p:oleObj name="Equation" r:id="rId9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077764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60027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28324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0266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7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1828800"/>
            <a:ext cx="849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reak up sum by size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4549330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69011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800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7931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20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861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6440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3627"/>
              </p:ext>
            </p:extLst>
          </p:nvPr>
        </p:nvGraphicFramePr>
        <p:xfrm>
          <a:off x="681037" y="3581400"/>
          <a:ext cx="7781925" cy="213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7" name="Equation" r:id="rId7" imgW="1803400" imgH="495300" progId="Equation.DSMT4">
                  <p:embed/>
                </p:oleObj>
              </mc:Choice>
              <mc:Fallback>
                <p:oleObj name="Equation" r:id="rId7" imgW="1803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037" y="3581400"/>
                        <a:ext cx="7781925" cy="213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46949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8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9226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4262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9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4740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0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25558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1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</a:t>
            </a:r>
            <a:r>
              <a:rPr lang="en-US" sz="5400" dirty="0" smtClean="0">
                <a:latin typeface="Comic Sans MS" pitchFamily="66" charset="0"/>
              </a:rPr>
              <a:t>exactly</a:t>
            </a:r>
          </a:p>
          <a:p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      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4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8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9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79094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2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16509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3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29626"/>
              </p:ext>
            </p:extLst>
          </p:nvPr>
        </p:nvGraphicFramePr>
        <p:xfrm>
          <a:off x="1771650" y="1392237"/>
          <a:ext cx="3092450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5" name="Equation" r:id="rId4" imgW="673100" imgH="393700" progId="Equation.DSMT4">
                  <p:embed/>
                </p:oleObj>
              </mc:Choice>
              <mc:Fallback>
                <p:oleObj name="Equation" r:id="rId4" imgW="673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1650" y="1392237"/>
                        <a:ext cx="3092450" cy="180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648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0335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7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967335"/>
            <a:ext cx="744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# of such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of size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14202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8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2514600" y="2514600"/>
            <a:ext cx="457200" cy="609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41546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9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64072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0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542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1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9434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2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20518"/>
              </p:ext>
            </p:extLst>
          </p:nvPr>
        </p:nvGraphicFramePr>
        <p:xfrm>
          <a:off x="8077200" y="2362200"/>
          <a:ext cx="946150" cy="2207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3" name="Equation" r:id="rId17" imgW="228600" imgH="533400" progId="Equation.DSMT4">
                  <p:embed/>
                </p:oleObj>
              </mc:Choice>
              <mc:Fallback>
                <p:oleObj name="Equation" r:id="rId17" imgW="228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77200" y="2362200"/>
                        <a:ext cx="946150" cy="2207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3128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987125"/>
              </p:ext>
            </p:extLst>
          </p:nvPr>
        </p:nvGraphicFramePr>
        <p:xfrm>
          <a:off x="1828800" y="827087"/>
          <a:ext cx="478472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0" name="Equation" r:id="rId4" imgW="1041400" imgH="533400" progId="Equation.DSMT4">
                  <p:embed/>
                </p:oleObj>
              </mc:Choice>
              <mc:Fallback>
                <p:oleObj name="Equation" r:id="rId4" imgW="1041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827087"/>
                        <a:ext cx="4784725" cy="244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632167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1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30358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2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967335"/>
            <a:ext cx="744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# of such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of size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3</a:t>
            </a:r>
            <a:r>
              <a:rPr lang="en-US" sz="5400" dirty="0" smtClean="0">
                <a:latin typeface="Comic Sans MS" pitchFamily="66" charset="0"/>
              </a:rPr>
              <a:t>?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latin typeface="Comic Sans MS" pitchFamily="66" charset="0"/>
              </a:rPr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21071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3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2514600" y="2514600"/>
            <a:ext cx="457200" cy="609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59988"/>
              </p:ext>
            </p:extLst>
          </p:nvPr>
        </p:nvGraphicFramePr>
        <p:xfrm>
          <a:off x="1981200" y="4953000"/>
          <a:ext cx="504092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4" name="Equation" r:id="rId11" imgW="1092200" imgH="330200" progId="Equation.DSMT4">
                  <p:embed/>
                </p:oleObj>
              </mc:Choice>
              <mc:Fallback>
                <p:oleObj name="Equation" r:id="rId11" imgW="10922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504092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64801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5" name="Equation" r:id="rId13" imgW="139700" imgH="215900" progId="Equation.DSMT4">
                  <p:embed/>
                </p:oleObj>
              </mc:Choice>
              <mc:Fallback>
                <p:oleObj name="Equation" r:id="rId13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668290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6" name="Equation" r:id="rId15" imgW="139700" imgH="215900" progId="Equation.DSMT4">
                  <p:embed/>
                </p:oleObj>
              </mc:Choice>
              <mc:Fallback>
                <p:oleObj name="Equation" r:id="rId1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04768"/>
              </p:ext>
            </p:extLst>
          </p:nvPr>
        </p:nvGraphicFramePr>
        <p:xfrm>
          <a:off x="6565900" y="5372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7" name="Equation" r:id="rId16" imgW="139700" imgH="215900" progId="Equation.DSMT4">
                  <p:embed/>
                </p:oleObj>
              </mc:Choice>
              <mc:Fallback>
                <p:oleObj name="Equation" r:id="rId1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5372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00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41272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04856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85327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7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consists of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these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k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69787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8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5826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1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74973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2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69819"/>
              </p:ext>
            </p:extLst>
          </p:nvPr>
        </p:nvGraphicFramePr>
        <p:xfrm>
          <a:off x="1800225" y="981075"/>
          <a:ext cx="3033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3" name="Equation" r:id="rId7" imgW="660400" imgH="406400" progId="Equation.DSMT4">
                  <p:embed/>
                </p:oleObj>
              </mc:Choice>
              <mc:Fallback>
                <p:oleObj name="Equation" r:id="rId7" imgW="660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0225" y="981075"/>
                        <a:ext cx="3033713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2438400"/>
            <a:ext cx="74907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ic Sans MS" pitchFamily="66" charset="0"/>
              </a:rPr>
              <a:t>Suppose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is in exactly</a:t>
            </a:r>
          </a:p>
          <a:p>
            <a:pPr algn="ctr"/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of the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>
                <a:solidFill>
                  <a:srgbClr val="0000E5"/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,</a:t>
            </a:r>
            <a:r>
              <a:rPr lang="is-IS" sz="5400" dirty="0" smtClean="0">
                <a:solidFill>
                  <a:srgbClr val="0000E5"/>
                </a:solidFill>
                <a:latin typeface="Comic Sans MS" pitchFamily="66" charset="0"/>
              </a:rPr>
              <a:t>…,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A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n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1910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then </a:t>
            </a:r>
            <a:r>
              <a:rPr lang="en-US" sz="5400" dirty="0" err="1" smtClean="0">
                <a:solidFill>
                  <a:srgbClr val="0000E5"/>
                </a:solidFill>
                <a:latin typeface="Comic Sans MS" pitchFamily="66" charset="0"/>
              </a:rPr>
              <a:t>m</a:t>
            </a:r>
            <a:r>
              <a:rPr lang="en-US" sz="5400" baseline="-25000" dirty="0" err="1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(a) = 1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when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I</a:t>
            </a:r>
            <a:r>
              <a:rPr lang="en-US" sz="5400" baseline="-25000" dirty="0" smtClean="0">
                <a:solidFill>
                  <a:srgbClr val="0000E5"/>
                </a:solidFill>
                <a:latin typeface="Comic Sans MS" pitchFamily="66" charset="0"/>
              </a:rPr>
              <a:t>S</a:t>
            </a:r>
            <a:r>
              <a:rPr lang="en-US" sz="54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is one of these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intersections</a:t>
            </a:r>
            <a:endParaRPr lang="en-US" sz="5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203"/>
              </p:ext>
            </p:extLst>
          </p:nvPr>
        </p:nvGraphicFramePr>
        <p:xfrm>
          <a:off x="4305300" y="3390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4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05300" y="3390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23787"/>
              </p:ext>
            </p:extLst>
          </p:nvPr>
        </p:nvGraphicFramePr>
        <p:xfrm>
          <a:off x="4876800" y="838200"/>
          <a:ext cx="16002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5" name="Equation" r:id="rId11" imgW="419100" imgH="533400" progId="Equation.DSMT4">
                  <p:embed/>
                </p:oleObj>
              </mc:Choice>
              <mc:Fallback>
                <p:oleObj name="Equation" r:id="rId11" imgW="4191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6800" y="838200"/>
                        <a:ext cx="1600200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31069"/>
              </p:ext>
            </p:extLst>
          </p:nvPr>
        </p:nvGraphicFramePr>
        <p:xfrm>
          <a:off x="5943600" y="4821237"/>
          <a:ext cx="10191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6" name="Equation" r:id="rId13" imgW="266700" imgH="533400" progId="Equation.DSMT4">
                  <p:embed/>
                </p:oleObj>
              </mc:Choice>
              <mc:Fallback>
                <p:oleObj name="Equation" r:id="rId13" imgW="266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3600" y="4821237"/>
                        <a:ext cx="1019175" cy="20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1818884" y="1066800"/>
            <a:ext cx="2981716" cy="16764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158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4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75030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5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03533"/>
              </p:ext>
            </p:extLst>
          </p:nvPr>
        </p:nvGraphicFramePr>
        <p:xfrm>
          <a:off x="585787" y="3795713"/>
          <a:ext cx="665321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6" name="Equation" r:id="rId7" imgW="1447800" imgH="533400" progId="Equation.DSMT4">
                  <p:embed/>
                </p:oleObj>
              </mc:Choice>
              <mc:Fallback>
                <p:oleObj name="Equation" r:id="rId7" imgW="1447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787" y="3795713"/>
                        <a:ext cx="665321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39208"/>
              </p:ext>
            </p:extLst>
          </p:nvPr>
        </p:nvGraphicFramePr>
        <p:xfrm>
          <a:off x="627063" y="1308100"/>
          <a:ext cx="7586662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7" name="Equation" r:id="rId9" imgW="1651000" imgH="495300" progId="Equation.DSMT4">
                  <p:embed/>
                </p:oleObj>
              </mc:Choice>
              <mc:Fallback>
                <p:oleObj name="Equation" r:id="rId9" imgW="16510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7063" y="1308100"/>
                        <a:ext cx="7586662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 bwMode="auto">
          <a:xfrm>
            <a:off x="5181600" y="1676400"/>
            <a:ext cx="2971800" cy="1828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715000" y="3733800"/>
            <a:ext cx="1905000" cy="25146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44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81800" cy="12192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Binomial </a:t>
            </a:r>
            <a:r>
              <a:rPr lang="en-US" sz="4400" dirty="0"/>
              <a:t>C</a:t>
            </a:r>
            <a:r>
              <a:rPr lang="en-US" sz="4400" dirty="0" smtClean="0"/>
              <a:t>ounting proof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790074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5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7965"/>
              </p:ext>
            </p:extLst>
          </p:nvPr>
        </p:nvGraphicFramePr>
        <p:xfrm>
          <a:off x="7404100" y="44069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6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04100" y="44069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53487"/>
              </p:ext>
            </p:extLst>
          </p:nvPr>
        </p:nvGraphicFramePr>
        <p:xfrm>
          <a:off x="1069975" y="3795713"/>
          <a:ext cx="6303963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7" name="Equation" r:id="rId7" imgW="1371600" imgH="533400" progId="Equation.DSMT4">
                  <p:embed/>
                </p:oleObj>
              </mc:Choice>
              <mc:Fallback>
                <p:oleObj name="Equation" r:id="rId7" imgW="1371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975" y="3795713"/>
                        <a:ext cx="6303963" cy="245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422206"/>
              </p:ext>
            </p:extLst>
          </p:nvPr>
        </p:nvGraphicFramePr>
        <p:xfrm>
          <a:off x="685800" y="1828800"/>
          <a:ext cx="46513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18" name="Equation" r:id="rId9" imgW="774700" imgH="254000" progId="Equation.DSMT4">
                  <p:embed/>
                </p:oleObj>
              </mc:Choice>
              <mc:Fallback>
                <p:oleObj name="Equation" r:id="rId9" imgW="774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46513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19800" y="1981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6600"/>
                </a:solidFill>
                <a:latin typeface="Comic Sans MS" pitchFamily="66" charset="0"/>
              </a:rPr>
              <a:t>QED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715000" y="3733800"/>
            <a:ext cx="914400" cy="2590800"/>
          </a:xfrm>
          <a:prstGeom prst="round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949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14418"/>
              </p:ext>
            </p:extLst>
          </p:nvPr>
        </p:nvGraphicFramePr>
        <p:xfrm>
          <a:off x="5676900" y="4610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6900" y="4610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007076"/>
              </p:ext>
            </p:extLst>
          </p:nvPr>
        </p:nvGraphicFramePr>
        <p:xfrm>
          <a:off x="685800" y="990600"/>
          <a:ext cx="4572000" cy="162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Equation" r:id="rId6" imgW="571500" imgH="203200" progId="Equation.DSMT4">
                  <p:embed/>
                </p:oleObj>
              </mc:Choice>
              <mc:Fallback>
                <p:oleObj name="Equation" r:id="rId6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4572000" cy="162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39042"/>
              </p:ext>
            </p:extLst>
          </p:nvPr>
        </p:nvGraphicFramePr>
        <p:xfrm>
          <a:off x="812750" y="2590800"/>
          <a:ext cx="74930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" name="Equation" r:id="rId8" imgW="1612900" imgH="393700" progId="Equation.DSMT4">
                  <p:embed/>
                </p:oleObj>
              </mc:Choice>
              <mc:Fallback>
                <p:oleObj name="Equation" r:id="rId8" imgW="1612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2750" y="2590800"/>
                        <a:ext cx="74930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089"/>
              </p:ext>
            </p:extLst>
          </p:nvPr>
        </p:nvGraphicFramePr>
        <p:xfrm>
          <a:off x="838199" y="4191000"/>
          <a:ext cx="7772401" cy="146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0" name="Equation" r:id="rId10" imgW="1549400" imgH="292100" progId="Equation.DSMT4">
                  <p:embed/>
                </p:oleObj>
              </mc:Choice>
              <mc:Fallback>
                <p:oleObj name="Equation" r:id="rId10" imgW="1549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199" y="4191000"/>
                        <a:ext cx="7772401" cy="1465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08306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4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94642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5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1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3630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8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14166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9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2306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2727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8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64881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9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754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74331"/>
              </p:ext>
            </p:extLst>
          </p:nvPr>
        </p:nvGraphicFramePr>
        <p:xfrm>
          <a:off x="5075238" y="1219200"/>
          <a:ext cx="2011362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Equation" r:id="rId4" imgW="393700" imgH="266700" progId="Equation.DSMT4">
                  <p:embed/>
                </p:oleObj>
              </mc:Choice>
              <mc:Fallback>
                <p:oleObj name="Equation" r:id="rId4" imgW="393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219200"/>
                        <a:ext cx="2011362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5777"/>
              </p:ext>
            </p:extLst>
          </p:nvPr>
        </p:nvGraphicFramePr>
        <p:xfrm>
          <a:off x="914400" y="2784259"/>
          <a:ext cx="6781800" cy="216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1" name="Equation" r:id="rId6" imgW="1308100" imgH="419100" progId="Equation.DSMT4">
                  <p:embed/>
                </p:oleObj>
              </mc:Choice>
              <mc:Fallback>
                <p:oleObj name="Equation" r:id="rId6" imgW="130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84259"/>
                        <a:ext cx="6781800" cy="2168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8064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8</a:t>
            </a:fld>
            <a:endParaRPr lang="en-US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09735"/>
              </p:ext>
            </p:extLst>
          </p:nvPr>
        </p:nvGraphicFramePr>
        <p:xfrm>
          <a:off x="5399088" y="1447800"/>
          <a:ext cx="13636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2" name="Equation" r:id="rId4" imgW="266700" imgH="177800" progId="Equation.DSMT4">
                  <p:embed/>
                </p:oleObj>
              </mc:Choice>
              <mc:Fallback>
                <p:oleObj name="Equation" r:id="rId4" imgW="266700" imgH="17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447800"/>
                        <a:ext cx="13636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00706"/>
              </p:ext>
            </p:extLst>
          </p:nvPr>
        </p:nvGraphicFramePr>
        <p:xfrm>
          <a:off x="1143000" y="2620963"/>
          <a:ext cx="625475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63" name="Equation" r:id="rId6" imgW="1206500" imgH="482600" progId="Equation.DSMT4">
                  <p:embed/>
                </p:oleObj>
              </mc:Choice>
              <mc:Fallback>
                <p:oleObj name="Equation" r:id="rId6" imgW="1206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0963"/>
                        <a:ext cx="6254750" cy="2497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56942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550834"/>
              </p:ext>
            </p:extLst>
          </p:nvPr>
        </p:nvGraphicFramePr>
        <p:xfrm>
          <a:off x="668338" y="1905000"/>
          <a:ext cx="763746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8" name="Equation" r:id="rId4" imgW="1473200" imgH="482600" progId="Equation.DSMT4">
                  <p:embed/>
                </p:oleObj>
              </mc:Choice>
              <mc:Fallback>
                <p:oleObj name="Equation" r:id="rId4" imgW="1473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05000"/>
                        <a:ext cx="7637462" cy="2497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incexcbinom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2906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9" name="Equation" r:id="rId6" imgW="139700" imgH="215900" progId="Equation.DSMT4">
                  <p:embed/>
                </p:oleObj>
              </mc:Choice>
              <mc:Fallback>
                <p:oleObj name="Equation" r:id="rId6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60653"/>
              </p:ext>
            </p:extLst>
          </p:nvPr>
        </p:nvGraphicFramePr>
        <p:xfrm>
          <a:off x="5994400" y="40386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0" name="Equation" r:id="rId8" imgW="139700" imgH="215900" progId="Equation.DSMT4">
                  <p:embed/>
                </p:oleObj>
              </mc:Choice>
              <mc:Fallback>
                <p:oleObj name="Equation" r:id="rId8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400" y="40386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 bwMode="auto">
          <a:xfrm>
            <a:off x="4419600" y="2057400"/>
            <a:ext cx="1371600" cy="762000"/>
          </a:xfrm>
          <a:prstGeom prst="ellipse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6453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11146</TotalTime>
  <Words>390</Words>
  <Application>Microsoft Macintosh PowerPoint</Application>
  <PresentationFormat>On-screen Show (4:3)</PresentationFormat>
  <Paragraphs>108</Paragraphs>
  <Slides>27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6.042 Lecture Template</vt:lpstr>
      <vt:lpstr>Equation</vt:lpstr>
      <vt:lpstr>MathType 6.0 Equation</vt:lpstr>
      <vt:lpstr>PowerPoint Presentation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The proof</vt:lpstr>
      <vt:lpstr>Proof of the Claim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Incl-Excl n sets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  <vt:lpstr>Binomial Counting proof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1818</cp:revision>
  <cp:lastPrinted>2017-11-13T17:59:41Z</cp:lastPrinted>
  <dcterms:created xsi:type="dcterms:W3CDTF">2011-04-15T20:23:54Z</dcterms:created>
  <dcterms:modified xsi:type="dcterms:W3CDTF">2017-11-13T17:59:45Z</dcterms:modified>
</cp:coreProperties>
</file>