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4"/>
  </p:notesMasterIdLst>
  <p:handoutMasterIdLst>
    <p:handoutMasterId r:id="rId25"/>
  </p:handoutMasterIdLst>
  <p:sldIdLst>
    <p:sldId id="392" r:id="rId2"/>
    <p:sldId id="486" r:id="rId3"/>
    <p:sldId id="487" r:id="rId4"/>
    <p:sldId id="466" r:id="rId5"/>
    <p:sldId id="465" r:id="rId6"/>
    <p:sldId id="467" r:id="rId7"/>
    <p:sldId id="488" r:id="rId8"/>
    <p:sldId id="468" r:id="rId9"/>
    <p:sldId id="482" r:id="rId10"/>
    <p:sldId id="481" r:id="rId11"/>
    <p:sldId id="469" r:id="rId12"/>
    <p:sldId id="470" r:id="rId13"/>
    <p:sldId id="471" r:id="rId14"/>
    <p:sldId id="484" r:id="rId15"/>
    <p:sldId id="473" r:id="rId16"/>
    <p:sldId id="474" r:id="rId17"/>
    <p:sldId id="476" r:id="rId18"/>
    <p:sldId id="477" r:id="rId19"/>
    <p:sldId id="478" r:id="rId20"/>
    <p:sldId id="479" r:id="rId21"/>
    <p:sldId id="480" r:id="rId22"/>
    <p:sldId id="483" r:id="rId23"/>
  </p:sldIdLst>
  <p:sldSz cx="9144000" cy="6858000" type="screen4x3"/>
  <p:notesSz cx="9601200" cy="7315200"/>
  <p:custDataLst>
    <p:tags r:id="rId27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26">
          <p15:clr>
            <a:srgbClr val="A4A3A4"/>
          </p15:clr>
        </p15:guide>
        <p15:guide id="2" pos="288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4231"/>
    <a:srgbClr val="FA5D4B"/>
    <a:srgbClr val="CE483F"/>
    <a:srgbClr val="BB0FAB"/>
    <a:srgbClr val="000099"/>
    <a:srgbClr val="006600"/>
    <a:srgbClr val="C40025"/>
    <a:srgbClr val="F90B1C"/>
    <a:srgbClr val="EC0213"/>
    <a:srgbClr val="F80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4" autoAdjust="0"/>
    <p:restoredTop sz="94617" autoAdjust="0"/>
  </p:normalViewPr>
  <p:slideViewPr>
    <p:cSldViewPr snapToGrid="0" showGuides="1">
      <p:cViewPr>
        <p:scale>
          <a:sx n="114" d="100"/>
          <a:sy n="114" d="100"/>
        </p:scale>
        <p:origin x="-616" y="-456"/>
      </p:cViewPr>
      <p:guideLst>
        <p:guide orient="horz" pos="2161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tags" Target="tags/tag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itchFamily="18" charset="0"/>
        <a:ea typeface="+mn-ea"/>
        <a:cs typeface="Comic Sans MS Regular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itchFamily="18" charset="0"/>
        <a:ea typeface="+mn-ea"/>
        <a:cs typeface="Comic Sans MS Regular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itchFamily="18" charset="0"/>
        <a:ea typeface="+mn-ea"/>
        <a:cs typeface="Comic Sans MS Regular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itchFamily="18" charset="0"/>
        <a:ea typeface="+mn-ea"/>
        <a:cs typeface="Comic Sans MS Regular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itchFamily="18" charset="0"/>
        <a:ea typeface="+mn-ea"/>
        <a:cs typeface="Comic Sans MS Regular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40525"/>
            <a:ext cx="7772400" cy="1470025"/>
          </a:xfrm>
        </p:spPr>
        <p:txBody>
          <a:bodyPr/>
          <a:lstStyle>
            <a:lvl1pPr>
              <a:defRPr sz="6600" baseline="0"/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460"/>
            <a:ext cx="6400800" cy="1752600"/>
          </a:xfrm>
        </p:spPr>
        <p:txBody>
          <a:bodyPr/>
          <a:lstStyle>
            <a:lvl1pPr marL="0" indent="0" algn="ctr">
              <a:buNone/>
              <a:defRPr sz="48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08081" y="6553200"/>
            <a:ext cx="9359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forms..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08081" y="6553200"/>
            <a:ext cx="9359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forms..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08081" y="6553200"/>
            <a:ext cx="9359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forms..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hasCustomPrompt="1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08081" y="6553200"/>
            <a:ext cx="9359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forms..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6403" y="6553200"/>
            <a:ext cx="897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forms.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510350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September 15</a:t>
            </a:r>
            <a:r>
              <a:rPr lang="en-US" sz="1100" dirty="0" smtClean="0">
                <a:latin typeface="Comic Sans MS" pitchFamily="66" charset="0"/>
              </a:rPr>
              <a:t>, 2017</a:t>
            </a:r>
            <a:endParaRPr lang="en-US" sz="11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8" r:id="rId3"/>
    <p:sldLayoutId id="2147483665" r:id="rId4"/>
    <p:sldLayoutId id="2147483657" r:id="rId5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16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16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6825" y="1420321"/>
            <a:ext cx="7766928" cy="4083018"/>
          </a:xfrm>
        </p:spPr>
        <p:txBody>
          <a:bodyPr/>
          <a:lstStyle/>
          <a:p>
            <a:pPr algn="ctr"/>
            <a:r>
              <a:rPr lang="en-US" sz="8800" b="0" baseline="0" dirty="0" smtClean="0"/>
              <a:t>Propositional</a:t>
            </a:r>
            <a:br>
              <a:rPr lang="en-US" sz="8800" b="0" baseline="0" dirty="0" smtClean="0"/>
            </a:br>
            <a:r>
              <a:rPr lang="en-US" sz="8800" b="0" baseline="0" dirty="0" smtClean="0"/>
              <a:t>Normal Forms</a:t>
            </a:r>
            <a:endParaRPr lang="en-US" sz="8800" b="0" baseline="0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424186" y="6553200"/>
            <a:ext cx="71981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forms.</a:t>
            </a:r>
            <a:fld id="{EBFB97A3-F52F-4FD6-B1AC-522A20C9546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49400" y="317500"/>
            <a:ext cx="7594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417037"/>
              </p:ext>
            </p:extLst>
          </p:nvPr>
        </p:nvGraphicFramePr>
        <p:xfrm>
          <a:off x="3246996" y="1147402"/>
          <a:ext cx="2662707" cy="444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3" imgW="533400" imgH="914400" progId="Equation.DSMT4">
                  <p:embed/>
                </p:oleObj>
              </mc:Choice>
              <mc:Fallback>
                <p:oleObj name="Equation" r:id="rId3" imgW="5334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46996" y="1147402"/>
                        <a:ext cx="2662707" cy="4440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Disjunctive Form for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48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Disjunctive Form for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776574"/>
              </p:ext>
            </p:extLst>
          </p:nvPr>
        </p:nvGraphicFramePr>
        <p:xfrm>
          <a:off x="1789113" y="1365250"/>
          <a:ext cx="5578475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3" imgW="1282700" imgH="914400" progId="Equation.DSMT4">
                  <p:embed/>
                </p:oleObj>
              </mc:Choice>
              <mc:Fallback>
                <p:oleObj name="Equation" r:id="rId3" imgW="12827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9113" y="1365250"/>
                        <a:ext cx="5578475" cy="3973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739392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0999" y="363538"/>
            <a:ext cx="7317529" cy="950970"/>
          </a:xfrm>
        </p:spPr>
        <p:txBody>
          <a:bodyPr/>
          <a:lstStyle/>
          <a:p>
            <a:r>
              <a:rPr lang="en-US" dirty="0" smtClean="0"/>
              <a:t>Disjunctive </a:t>
            </a:r>
            <a:r>
              <a:rPr lang="en-US" dirty="0" smtClean="0">
                <a:solidFill>
                  <a:srgbClr val="BB0FAB"/>
                </a:solidFill>
              </a:rPr>
              <a:t>Normal </a:t>
            </a:r>
            <a:r>
              <a:rPr lang="en-US" dirty="0" smtClean="0"/>
              <a:t>Form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8257" y="5313730"/>
            <a:ext cx="8718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Each product has all variables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517156"/>
              </p:ext>
            </p:extLst>
          </p:nvPr>
        </p:nvGraphicFramePr>
        <p:xfrm>
          <a:off x="1789113" y="1365250"/>
          <a:ext cx="5578475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3" imgW="1282700" imgH="914400" progId="Equation.DSMT4">
                  <p:embed/>
                </p:oleObj>
              </mc:Choice>
              <mc:Fallback>
                <p:oleObj name="Equation" r:id="rId3" imgW="12827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9113" y="1365250"/>
                        <a:ext cx="5578475" cy="3973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695502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Every formula </a:t>
            </a:r>
            <a:r>
              <a:rPr lang="en-US" dirty="0" smtClean="0">
                <a:solidFill>
                  <a:srgbClr val="000099"/>
                </a:solidFill>
                <a:latin typeface="Euclid Symbol" charset="2"/>
                <a:cs typeface="Euclid Symbol" charset="2"/>
              </a:rPr>
              <a:t>≡</a:t>
            </a:r>
            <a:r>
              <a:rPr lang="en-US" dirty="0" smtClean="0"/>
              <a:t> DNF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149" y="2072021"/>
            <a:ext cx="811622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latin typeface="Comic Sans MS" pitchFamily="66" charset="0"/>
              </a:rPr>
              <a:t>Read the DNF right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off the Truth Table</a:t>
            </a:r>
          </a:p>
        </p:txBody>
      </p:sp>
    </p:spTree>
    <p:extLst>
      <p:ext uri="{BB962C8B-B14F-4D97-AF65-F5344CB8AC3E}">
        <p14:creationId xmlns:p14="http://schemas.microsoft.com/office/powerpoint/2010/main" val="162302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Every formula </a:t>
            </a:r>
            <a:r>
              <a:rPr lang="en-US" dirty="0" smtClean="0">
                <a:solidFill>
                  <a:srgbClr val="000099"/>
                </a:solidFill>
                <a:latin typeface="Euclid Symbol" charset="2"/>
                <a:cs typeface="Euclid Symbol" charset="2"/>
              </a:rPr>
              <a:t>≡</a:t>
            </a:r>
            <a:r>
              <a:rPr lang="en-US" dirty="0" smtClean="0"/>
              <a:t> DNF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5021" y="1659845"/>
            <a:ext cx="805438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800000"/>
                </a:solidFill>
                <a:latin typeface="Comic Sans MS" pitchFamily="66" charset="0"/>
              </a:rPr>
              <a:t>Corollary:  </a:t>
            </a:r>
            <a:r>
              <a:rPr lang="en-US" sz="5400" dirty="0" smtClean="0">
                <a:latin typeface="Comic Sans MS" pitchFamily="66" charset="0"/>
              </a:rPr>
              <a:t>Two formulas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are equivalent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r>
              <a:rPr lang="en-US" sz="5400" dirty="0" smtClean="0">
                <a:latin typeface="Comic Sans MS" pitchFamily="66" charset="0"/>
              </a:rPr>
              <a:t> they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have the same</a:t>
            </a:r>
            <a:r>
              <a:rPr lang="en-US" sz="5400" smtClean="0">
                <a:latin typeface="Comic Sans MS" pitchFamily="66" charset="0"/>
              </a:rPr>
              <a:t>* DNF</a:t>
            </a:r>
            <a:endParaRPr lang="en-US" sz="5400" dirty="0" smtClean="0">
              <a:latin typeface="Comic Sans MS" pitchFamily="66" charset="0"/>
            </a:endParaRPr>
          </a:p>
          <a:p>
            <a:pPr algn="l"/>
            <a:endParaRPr lang="en-US" sz="5400" dirty="0">
              <a:latin typeface="Comic Sans MS" pitchFamily="66" charset="0"/>
            </a:endParaRPr>
          </a:p>
          <a:p>
            <a:pPr algn="l"/>
            <a:r>
              <a:rPr lang="en-US" sz="5400" dirty="0" smtClean="0">
                <a:latin typeface="Comic Sans MS" pitchFamily="66" charset="0"/>
              </a:rPr>
              <a:t>*alphabetized</a:t>
            </a:r>
          </a:p>
        </p:txBody>
      </p:sp>
    </p:spTree>
    <p:extLst>
      <p:ext uri="{BB962C8B-B14F-4D97-AF65-F5344CB8AC3E}">
        <p14:creationId xmlns:p14="http://schemas.microsoft.com/office/powerpoint/2010/main" val="7141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/>
              <a:t>Product</a:t>
            </a:r>
            <a:r>
              <a:rPr lang="en-US" dirty="0" smtClean="0"/>
              <a:t> of Sums Form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79364" y="1615285"/>
            <a:ext cx="41979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of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2021" y="2870535"/>
            <a:ext cx="70293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BB0FAB"/>
                </a:solidFill>
                <a:latin typeface="Comic Sans MS" pitchFamily="66" charset="0"/>
              </a:rPr>
              <a:t>Con</a:t>
            </a:r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junctive Form</a:t>
            </a:r>
          </a:p>
        </p:txBody>
      </p:sp>
    </p:spTree>
    <p:extLst>
      <p:ext uri="{BB962C8B-B14F-4D97-AF65-F5344CB8AC3E}">
        <p14:creationId xmlns:p14="http://schemas.microsoft.com/office/powerpoint/2010/main" val="42642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A Sum (</a:t>
            </a:r>
            <a:r>
              <a:rPr lang="en-US" sz="3600" dirty="0" smtClean="0">
                <a:solidFill>
                  <a:srgbClr val="0000E5"/>
                </a:solidFill>
              </a:rPr>
              <a:t>OR</a:t>
            </a:r>
            <a:r>
              <a:rPr lang="en-US" dirty="0" smtClean="0"/>
              <a:t>) Term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0680" y="1492741"/>
            <a:ext cx="6801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Row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FF</a:t>
            </a:r>
            <a:r>
              <a:rPr lang="en-US" sz="5400" dirty="0" smtClean="0">
                <a:latin typeface="Comic Sans MS" pitchFamily="66" charset="0"/>
              </a:rPr>
              <a:t> has value 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5400" dirty="0" smtClean="0">
              <a:solidFill>
                <a:srgbClr val="006600"/>
              </a:solidFill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373370"/>
              </p:ext>
            </p:extLst>
          </p:nvPr>
        </p:nvGraphicFramePr>
        <p:xfrm>
          <a:off x="545587" y="2459038"/>
          <a:ext cx="8043863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3" imgW="1473200" imgH="254000" progId="Equation.DSMT4">
                  <p:embed/>
                </p:oleObj>
              </mc:Choice>
              <mc:Fallback>
                <p:oleObj name="Equation" r:id="rId3" imgW="14732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5587" y="2459038"/>
                        <a:ext cx="8043863" cy="138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36388" y="4077199"/>
            <a:ext cx="6877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Apply </a:t>
            </a:r>
            <a:r>
              <a:rPr lang="en-US" sz="5400" dirty="0" err="1" smtClean="0">
                <a:latin typeface="Comic Sans MS" pitchFamily="66" charset="0"/>
              </a:rPr>
              <a:t>DeMorgan</a:t>
            </a:r>
            <a:r>
              <a:rPr lang="en-US" sz="5400" dirty="0" smtClean="0">
                <a:latin typeface="Comic Sans MS" pitchFamily="66" charset="0"/>
              </a:rPr>
              <a:t> Law</a:t>
            </a:r>
          </a:p>
        </p:txBody>
      </p:sp>
    </p:spTree>
    <p:extLst>
      <p:ext uri="{BB962C8B-B14F-4D97-AF65-F5344CB8AC3E}">
        <p14:creationId xmlns:p14="http://schemas.microsoft.com/office/powerpoint/2010/main" val="3261877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338656"/>
              </p:ext>
            </p:extLst>
          </p:nvPr>
        </p:nvGraphicFramePr>
        <p:xfrm>
          <a:off x="1861481" y="1735708"/>
          <a:ext cx="5458175" cy="336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Equation" r:id="rId3" imgW="762000" imgH="469900" progId="Equation.DSMT4">
                  <p:embed/>
                </p:oleObj>
              </mc:Choice>
              <mc:Fallback>
                <p:oleObj name="Equation" r:id="rId3" imgW="762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1481" y="1735708"/>
                        <a:ext cx="5458175" cy="336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A Sum (</a:t>
            </a:r>
            <a:r>
              <a:rPr lang="en-US" sz="3600" dirty="0" smtClean="0">
                <a:solidFill>
                  <a:srgbClr val="0000E5"/>
                </a:solidFill>
              </a:rPr>
              <a:t>OR</a:t>
            </a:r>
            <a:r>
              <a:rPr lang="en-US" dirty="0" smtClean="0"/>
              <a:t>) Term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0680" y="1492741"/>
            <a:ext cx="6801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Row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FF</a:t>
            </a:r>
            <a:r>
              <a:rPr lang="en-US" sz="5400" dirty="0" smtClean="0">
                <a:latin typeface="Comic Sans MS" pitchFamily="66" charset="0"/>
              </a:rPr>
              <a:t> has value 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5400" dirty="0" smtClean="0">
              <a:solidFill>
                <a:srgbClr val="006600"/>
              </a:solidFill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08504"/>
              </p:ext>
            </p:extLst>
          </p:nvPr>
        </p:nvGraphicFramePr>
        <p:xfrm>
          <a:off x="1914212" y="2372798"/>
          <a:ext cx="5377565" cy="1472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quation" r:id="rId5" imgW="927100" imgH="254000" progId="Equation.DSMT4">
                  <p:embed/>
                </p:oleObj>
              </mc:Choice>
              <mc:Fallback>
                <p:oleObj name="Equation" r:id="rId5" imgW="927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14212" y="2372798"/>
                        <a:ext cx="5377565" cy="1472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39848" y="4043779"/>
            <a:ext cx="6877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Apply </a:t>
            </a:r>
            <a:r>
              <a:rPr lang="en-US" sz="5400" dirty="0" err="1" smtClean="0">
                <a:latin typeface="Comic Sans MS" pitchFamily="66" charset="0"/>
              </a:rPr>
              <a:t>DeMorgan</a:t>
            </a:r>
            <a:r>
              <a:rPr lang="en-US" sz="5400" dirty="0" smtClean="0">
                <a:latin typeface="Comic Sans MS" pitchFamily="66" charset="0"/>
              </a:rPr>
              <a:t> Law</a:t>
            </a:r>
          </a:p>
        </p:txBody>
      </p:sp>
    </p:spTree>
    <p:extLst>
      <p:ext uri="{BB962C8B-B14F-4D97-AF65-F5344CB8AC3E}">
        <p14:creationId xmlns:p14="http://schemas.microsoft.com/office/powerpoint/2010/main" val="3486048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85418"/>
              </p:ext>
            </p:extLst>
          </p:nvPr>
        </p:nvGraphicFramePr>
        <p:xfrm>
          <a:off x="1014413" y="2333625"/>
          <a:ext cx="7491412" cy="312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3" imgW="1155700" imgH="482600" progId="Equation.DSMT4">
                  <p:embed/>
                </p:oleObj>
              </mc:Choice>
              <mc:Fallback>
                <p:oleObj name="Equation" r:id="rId3" imgW="11557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4413" y="2333625"/>
                        <a:ext cx="7491412" cy="3125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Prod (</a:t>
            </a:r>
            <a:r>
              <a:rPr lang="en-US" sz="3600" dirty="0" smtClean="0">
                <a:solidFill>
                  <a:srgbClr val="0000E5"/>
                </a:solidFill>
              </a:rPr>
              <a:t>AND</a:t>
            </a:r>
            <a:r>
              <a:rPr lang="en-US" dirty="0" smtClean="0"/>
              <a:t>) of </a:t>
            </a:r>
            <a:r>
              <a:rPr lang="en-US" sz="3600" dirty="0" smtClean="0">
                <a:solidFill>
                  <a:srgbClr val="0000E5"/>
                </a:solidFill>
              </a:rPr>
              <a:t>OR</a:t>
            </a:r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5448" y="1492741"/>
            <a:ext cx="5917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Rows with value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1557168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0999" y="363538"/>
            <a:ext cx="7317529" cy="950970"/>
          </a:xfrm>
        </p:spPr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Con</a:t>
            </a:r>
            <a:r>
              <a:rPr lang="en-US" dirty="0" smtClean="0"/>
              <a:t>junctive</a:t>
            </a:r>
            <a:r>
              <a:rPr lang="en-US" dirty="0" smtClean="0">
                <a:solidFill>
                  <a:srgbClr val="BB0FAB"/>
                </a:solidFill>
              </a:rPr>
              <a:t> </a:t>
            </a:r>
            <a:r>
              <a:rPr lang="en-US" dirty="0" smtClean="0"/>
              <a:t>Form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450761"/>
              </p:ext>
            </p:extLst>
          </p:nvPr>
        </p:nvGraphicFramePr>
        <p:xfrm>
          <a:off x="2009775" y="1311275"/>
          <a:ext cx="5135563" cy="408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3" imgW="1181100" imgH="939800" progId="Equation.DSMT4">
                  <p:embed/>
                </p:oleObj>
              </mc:Choice>
              <mc:Fallback>
                <p:oleObj name="Equation" r:id="rId3" imgW="1181100" imgH="93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9775" y="1311275"/>
                        <a:ext cx="5135563" cy="408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221835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        </a:t>
            </a:r>
            <a:r>
              <a:rPr lang="en-US" sz="5400" dirty="0" smtClean="0">
                <a:solidFill>
                  <a:srgbClr val="BB0FAB"/>
                </a:solidFill>
              </a:rPr>
              <a:t>Literals</a:t>
            </a:r>
            <a:endParaRPr lang="en-US" sz="5400" dirty="0">
              <a:solidFill>
                <a:srgbClr val="BB0FAB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7391" y="1988908"/>
            <a:ext cx="77811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 propositional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variable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  <a:p>
            <a:pPr algn="l"/>
            <a:r>
              <a:rPr lang="en-US" sz="5400" dirty="0">
                <a:latin typeface="Comic Sans MS" pitchFamily="66" charset="0"/>
              </a:rPr>
              <a:t>o</a:t>
            </a:r>
            <a:r>
              <a:rPr lang="en-US" sz="5400" dirty="0" smtClean="0">
                <a:latin typeface="Comic Sans MS" pitchFamily="66" charset="0"/>
              </a:rPr>
              <a:t>r its negation</a:t>
            </a:r>
          </a:p>
          <a:p>
            <a:pPr lvl="0" algn="l"/>
            <a:endParaRPr lang="en-US" sz="66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290918"/>
              </p:ext>
            </p:extLst>
          </p:nvPr>
        </p:nvGraphicFramePr>
        <p:xfrm>
          <a:off x="2190803" y="3860362"/>
          <a:ext cx="4796121" cy="1453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3" imgW="838200" imgH="254000" progId="Equation.DSMT4">
                  <p:embed/>
                </p:oleObj>
              </mc:Choice>
              <mc:Fallback>
                <p:oleObj name="Equation" r:id="rId3" imgW="8382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0803" y="3860362"/>
                        <a:ext cx="4796121" cy="1453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4164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0999" y="363538"/>
            <a:ext cx="7317529" cy="95097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</a:t>
            </a:r>
            <a:r>
              <a:rPr lang="en-US" dirty="0" smtClean="0"/>
              <a:t>junctive </a:t>
            </a:r>
            <a:r>
              <a:rPr lang="en-US" dirty="0" smtClean="0">
                <a:solidFill>
                  <a:srgbClr val="BB0FAB"/>
                </a:solidFill>
              </a:rPr>
              <a:t>Normal </a:t>
            </a:r>
            <a:r>
              <a:rPr lang="en-US" dirty="0" smtClean="0"/>
              <a:t>Form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959990"/>
              </p:ext>
            </p:extLst>
          </p:nvPr>
        </p:nvGraphicFramePr>
        <p:xfrm>
          <a:off x="2009775" y="1311275"/>
          <a:ext cx="5135563" cy="408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3" imgW="1181100" imgH="939800" progId="Equation.DSMT4">
                  <p:embed/>
                </p:oleObj>
              </mc:Choice>
              <mc:Fallback>
                <p:oleObj name="Equation" r:id="rId3" imgW="1181100" imgH="93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9775" y="1311275"/>
                        <a:ext cx="5135563" cy="408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4435" y="5313730"/>
            <a:ext cx="75803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Each sum has all variables</a:t>
            </a:r>
          </a:p>
        </p:txBody>
      </p:sp>
    </p:spTree>
    <p:extLst>
      <p:ext uri="{BB962C8B-B14F-4D97-AF65-F5344CB8AC3E}">
        <p14:creationId xmlns:p14="http://schemas.microsoft.com/office/powerpoint/2010/main" val="54948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01078" y="1359070"/>
            <a:ext cx="8199798" cy="4032643"/>
          </a:xfrm>
        </p:spPr>
        <p:txBody>
          <a:bodyPr/>
          <a:lstStyle/>
          <a:p>
            <a:pPr algn="ctr"/>
            <a:r>
              <a:rPr lang="en-US" sz="7200" dirty="0" smtClean="0">
                <a:solidFill>
                  <a:srgbClr val="006600"/>
                </a:solidFill>
              </a:rPr>
              <a:t>Every formula</a:t>
            </a:r>
            <a:r>
              <a:rPr lang="en-US" sz="7200" dirty="0" smtClean="0"/>
              <a:t> is equivalent to a</a:t>
            </a:r>
            <a:br>
              <a:rPr lang="en-US" sz="7200" dirty="0" smtClean="0"/>
            </a:br>
            <a:r>
              <a:rPr lang="en-US" sz="7200" dirty="0" smtClean="0">
                <a:solidFill>
                  <a:schemeClr val="accent5">
                    <a:lumMod val="50000"/>
                  </a:schemeClr>
                </a:solidFill>
              </a:rPr>
              <a:t>CNF</a:t>
            </a:r>
            <a:r>
              <a:rPr lang="en-US" sz="7200" dirty="0" smtClean="0"/>
              <a:t> </a:t>
            </a:r>
            <a:endParaRPr lang="en-US" sz="5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4667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Every formula </a:t>
            </a:r>
            <a:r>
              <a:rPr lang="en-US" dirty="0" smtClean="0">
                <a:solidFill>
                  <a:srgbClr val="000099"/>
                </a:solidFill>
                <a:latin typeface="Euclid Symbol" charset="2"/>
                <a:cs typeface="Euclid Symbol" charset="2"/>
              </a:rPr>
              <a:t>≡</a:t>
            </a:r>
            <a:r>
              <a:rPr lang="en-US" dirty="0" smtClean="0"/>
              <a:t> CNF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149" y="2072021"/>
            <a:ext cx="811622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latin typeface="Comic Sans MS" pitchFamily="66" charset="0"/>
              </a:rPr>
              <a:t>Read the CNF right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off the Truth Table</a:t>
            </a:r>
          </a:p>
        </p:txBody>
      </p:sp>
    </p:spTree>
    <p:extLst>
      <p:ext uri="{BB962C8B-B14F-4D97-AF65-F5344CB8AC3E}">
        <p14:creationId xmlns:p14="http://schemas.microsoft.com/office/powerpoint/2010/main" val="233471647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938540" y="296697"/>
            <a:ext cx="5726489" cy="1262888"/>
          </a:xfrm>
        </p:spPr>
        <p:txBody>
          <a:bodyPr/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en-US" sz="5400" dirty="0" smtClean="0">
                <a:solidFill>
                  <a:schemeClr val="tx1"/>
                </a:solidFill>
              </a:rPr>
              <a:t> of </a:t>
            </a:r>
            <a:r>
              <a:rPr lang="en-US" sz="5400" dirty="0">
                <a:solidFill>
                  <a:schemeClr val="tx1"/>
                </a:solidFill>
              </a:rPr>
              <a:t>l</a:t>
            </a:r>
            <a:r>
              <a:rPr lang="en-US" sz="5400" dirty="0" smtClean="0">
                <a:solidFill>
                  <a:schemeClr val="tx1"/>
                </a:solidFill>
              </a:rPr>
              <a:t>iterals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171" y="1688130"/>
            <a:ext cx="77149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6600" dirty="0" smtClean="0">
                <a:solidFill>
                  <a:srgbClr val="0000E5"/>
                </a:solidFill>
                <a:latin typeface="Comic Sans MS" pitchFamily="66" charset="0"/>
              </a:rPr>
              <a:t>P 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AND</a:t>
            </a:r>
            <a:r>
              <a:rPr lang="en-US" sz="6600" dirty="0" smtClean="0">
                <a:solidFill>
                  <a:srgbClr val="0000E5"/>
                </a:solidFill>
                <a:latin typeface="Comic Sans MS" pitchFamily="66" charset="0"/>
              </a:rPr>
              <a:t> Q 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AND</a:t>
            </a:r>
            <a:r>
              <a:rPr lang="en-US" sz="6600" dirty="0">
                <a:solidFill>
                  <a:srgbClr val="000000"/>
                </a:solidFill>
                <a:latin typeface="Comic Sans MS" pitchFamily="66" charset="0"/>
              </a:rPr>
              <a:t>    </a:t>
            </a:r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endParaRPr lang="en-US" sz="6600" dirty="0" smtClean="0">
              <a:solidFill>
                <a:srgbClr val="0000E5"/>
              </a:solidFill>
              <a:latin typeface="Comic Sans MS" pitchFamily="66" charset="0"/>
            </a:endParaRPr>
          </a:p>
          <a:p>
            <a:pPr lvl="0" algn="l"/>
            <a:r>
              <a:rPr lang="en-US" sz="6600" dirty="0" smtClean="0">
                <a:solidFill>
                  <a:srgbClr val="0000E5"/>
                </a:solidFill>
                <a:latin typeface="Comic Sans MS" pitchFamily="66" charset="0"/>
              </a:rPr>
              <a:t>   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∙</a:t>
            </a:r>
            <a:r>
              <a:rPr lang="en-US" sz="5400" dirty="0">
                <a:solidFill>
                  <a:srgbClr val="0000E5"/>
                </a:solidFill>
                <a:latin typeface="Comic Sans MS" pitchFamily="66" charset="0"/>
              </a:rPr>
              <a:t>∙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∙ AND</a:t>
            </a:r>
            <a:r>
              <a:rPr lang="en-US" sz="6600" dirty="0" smtClean="0">
                <a:solidFill>
                  <a:srgbClr val="0000E5"/>
                </a:solidFill>
                <a:latin typeface="Comic Sans MS" pitchFamily="66" charset="0"/>
              </a:rPr>
              <a:t> S 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AND</a:t>
            </a:r>
            <a:r>
              <a:rPr lang="en-US" sz="6600" dirty="0" smtClean="0">
                <a:solidFill>
                  <a:srgbClr val="0000E5"/>
                </a:solidFill>
                <a:latin typeface="Comic Sans MS" pitchFamily="66" charset="0"/>
              </a:rPr>
              <a:t> </a:t>
            </a:r>
          </a:p>
          <a:p>
            <a:pPr algn="l"/>
            <a:endParaRPr lang="en-US" sz="5400" dirty="0" smtClean="0">
              <a:latin typeface="Comic Sans MS" pitchFamily="66" charset="0"/>
            </a:endParaRPr>
          </a:p>
          <a:p>
            <a:pPr algn="l"/>
            <a:r>
              <a:rPr lang="en-US" sz="5400" dirty="0" smtClean="0">
                <a:latin typeface="Comic Sans MS" pitchFamily="66" charset="0"/>
              </a:rPr>
              <a:t>Likewise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 </a:t>
            </a:r>
            <a:r>
              <a:rPr lang="en-US" sz="5400" kern="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  <a:ea typeface="+mj-ea"/>
                <a:cs typeface="+mj-cs"/>
              </a:rPr>
              <a:t>OR</a:t>
            </a:r>
            <a:r>
              <a:rPr lang="en-US" sz="5400" b="1" kern="0" dirty="0" smtClean="0">
                <a:solidFill>
                  <a:srgbClr val="000000"/>
                </a:solidFill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5400" b="1" kern="0" dirty="0">
                <a:solidFill>
                  <a:srgbClr val="000000"/>
                </a:solidFill>
                <a:latin typeface="Comic Sans MS" pitchFamily="66" charset="0"/>
                <a:ea typeface="+mj-ea"/>
                <a:cs typeface="+mj-cs"/>
              </a:rPr>
              <a:t>of literals</a:t>
            </a:r>
            <a:endParaRPr lang="en-US" sz="5400" dirty="0">
              <a:solidFill>
                <a:srgbClr val="0000E5"/>
              </a:solidFill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04406"/>
              </p:ext>
            </p:extLst>
          </p:nvPr>
        </p:nvGraphicFramePr>
        <p:xfrm>
          <a:off x="5795593" y="1632822"/>
          <a:ext cx="1017588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Equation" r:id="rId3" imgW="177800" imgH="254000" progId="Equation.DSMT4">
                  <p:embed/>
                </p:oleObj>
              </mc:Choice>
              <mc:Fallback>
                <p:oleObj name="Equation" r:id="rId3" imgW="1778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5593" y="1632822"/>
                        <a:ext cx="1017588" cy="145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75306"/>
              </p:ext>
            </p:extLst>
          </p:nvPr>
        </p:nvGraphicFramePr>
        <p:xfrm>
          <a:off x="6349069" y="2615187"/>
          <a:ext cx="1017588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Equation" r:id="rId5" imgW="177800" imgH="254000" progId="Equation.DSMT4">
                  <p:embed/>
                </p:oleObj>
              </mc:Choice>
              <mc:Fallback>
                <p:oleObj name="Equation" r:id="rId5" imgW="1778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49069" y="2615187"/>
                        <a:ext cx="1017588" cy="145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7769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7796" y="236403"/>
            <a:ext cx="7676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Disjunctive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Normal Form</a:t>
            </a:r>
          </a:p>
        </p:txBody>
      </p:sp>
      <p:sp>
        <p:nvSpPr>
          <p:cNvPr id="5" name="Rectangle 4"/>
          <p:cNvSpPr/>
          <p:nvPr/>
        </p:nvSpPr>
        <p:spPr>
          <a:xfrm>
            <a:off x="3483769" y="1198269"/>
            <a:ext cx="21637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5400" dirty="0">
                <a:solidFill>
                  <a:srgbClr val="BB0FAB"/>
                </a:solidFill>
                <a:latin typeface="Comic Sans MS" pitchFamily="66" charset="0"/>
              </a:rPr>
              <a:t>DNF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9121" y="2273320"/>
            <a:ext cx="7667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OR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of </a:t>
            </a:r>
            <a:r>
              <a:rPr lang="en-US" sz="5400" dirty="0" smtClean="0">
                <a:latin typeface="Comic Sans MS" pitchFamily="66" charset="0"/>
              </a:rPr>
              <a:t>(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</a:t>
            </a:r>
            <a:r>
              <a:rPr lang="en-US" sz="5400" dirty="0" smtClean="0">
                <a:latin typeface="Comic Sans MS" pitchFamily="66" charset="0"/>
              </a:rPr>
              <a:t>s </a:t>
            </a:r>
            <a:r>
              <a:rPr lang="en-US" sz="5400" dirty="0" smtClean="0">
                <a:latin typeface="Comic Sans MS" pitchFamily="66" charset="0"/>
              </a:rPr>
              <a:t>of </a:t>
            </a:r>
            <a:r>
              <a:rPr lang="en-US" sz="5400" dirty="0" smtClean="0">
                <a:latin typeface="Comic Sans MS" pitchFamily="66" charset="0"/>
              </a:rPr>
              <a:t>literals)</a:t>
            </a:r>
            <a:endParaRPr lang="en-US" sz="5400" dirty="0" smtClean="0"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854931"/>
              </p:ext>
            </p:extLst>
          </p:nvPr>
        </p:nvGraphicFramePr>
        <p:xfrm>
          <a:off x="782637" y="3430588"/>
          <a:ext cx="7566025" cy="209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Equation" r:id="rId3" imgW="1739900" imgH="482600" progId="Equation.DSMT4">
                  <p:embed/>
                </p:oleObj>
              </mc:Choice>
              <mc:Fallback>
                <p:oleObj name="Equation" r:id="rId3" imgW="17399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2637" y="3430588"/>
                        <a:ext cx="7566025" cy="2097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 bwMode="auto">
          <a:xfrm>
            <a:off x="6918580" y="4545079"/>
            <a:ext cx="946987" cy="946891"/>
          </a:xfrm>
          <a:prstGeom prst="ellipse">
            <a:avLst/>
          </a:prstGeom>
          <a:noFill/>
          <a:ln w="38100" cap="flat" cmpd="sng" algn="ctr">
            <a:solidFill>
              <a:srgbClr val="FA423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5350" y="5592230"/>
            <a:ext cx="8387445" cy="923330"/>
          </a:xfrm>
          <a:prstGeom prst="rect">
            <a:avLst/>
          </a:prstGeom>
          <a:noFill/>
          <a:ln w="38100">
            <a:solidFill>
              <a:srgbClr val="CE483F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counts as </a:t>
            </a:r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AND</a:t>
            </a:r>
            <a:r>
              <a:rPr lang="en-US" sz="5400" dirty="0" smtClean="0">
                <a:latin typeface="Comic Sans MS" pitchFamily="66" charset="0"/>
              </a:rPr>
              <a:t> of literals</a:t>
            </a:r>
          </a:p>
        </p:txBody>
      </p:sp>
      <p:sp useBgFill="1">
        <p:nvSpPr>
          <p:cNvPr id="12" name="Title 1"/>
          <p:cNvSpPr>
            <a:spLocks noGrp="1"/>
          </p:cNvSpPr>
          <p:nvPr>
            <p:ph type="title" sz="quarter"/>
          </p:nvPr>
        </p:nvSpPr>
        <p:spPr>
          <a:xfrm>
            <a:off x="701885" y="2339379"/>
            <a:ext cx="7798721" cy="958032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en-US" dirty="0" smtClean="0">
                <a:solidFill>
                  <a:srgbClr val="BB0FAB"/>
                </a:solidFill>
              </a:rPr>
              <a:t>Sum </a:t>
            </a:r>
            <a:r>
              <a:rPr lang="en-US" dirty="0" smtClean="0">
                <a:solidFill>
                  <a:srgbClr val="BB0FAB"/>
                </a:solidFill>
              </a:rPr>
              <a:t>of Products</a:t>
            </a:r>
            <a:r>
              <a:rPr lang="en-US" dirty="0" smtClean="0"/>
              <a:t>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22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399539" y="6553200"/>
            <a:ext cx="744465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285730"/>
              </p:ext>
            </p:extLst>
          </p:nvPr>
        </p:nvGraphicFramePr>
        <p:xfrm>
          <a:off x="2362201" y="1092199"/>
          <a:ext cx="5334000" cy="5373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350"/>
                <a:gridCol w="1056350"/>
                <a:gridCol w="1056350"/>
                <a:gridCol w="2164950"/>
              </a:tblGrid>
              <a:tr h="9118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FF"/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  <a:endParaRPr lang="en-US" sz="2800" dirty="0">
                        <a:solidFill>
                          <a:srgbClr val="0000FF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R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M</a:t>
                      </a:r>
                      <a:r>
                        <a:rPr lang="en-US" sz="280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(P,Q,R)</a:t>
                      </a:r>
                      <a:endParaRPr lang="en-US" sz="2800" dirty="0">
                        <a:solidFill>
                          <a:srgbClr val="0000E5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T</a:t>
                      </a:r>
                      <a:endParaRPr lang="en-US" sz="2800" dirty="0">
                        <a:solidFill>
                          <a:srgbClr val="008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89100" y="165100"/>
            <a:ext cx="6154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Majority function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72301700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0680" y="1492741"/>
            <a:ext cx="653548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s-IS" sz="5400" dirty="0" smtClean="0">
                <a:latin typeface="Comic Sans MS" pitchFamily="66" charset="0"/>
              </a:rPr>
              <a:t>…</a:t>
            </a:r>
            <a:r>
              <a:rPr lang="en-US" sz="5400" dirty="0" smtClean="0">
                <a:latin typeface="Comic Sans MS" pitchFamily="66" charset="0"/>
              </a:rPr>
              <a:t>has one literal for </a:t>
            </a:r>
          </a:p>
          <a:p>
            <a:pPr algn="l"/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every</a:t>
            </a:r>
            <a:r>
              <a:rPr lang="en-US" sz="5400" dirty="0" smtClean="0">
                <a:latin typeface="Comic Sans MS" pitchFamily="66" charset="0"/>
              </a:rPr>
              <a:t> variable</a:t>
            </a:r>
            <a:endParaRPr lang="en-US" sz="5400" dirty="0" smtClean="0">
              <a:solidFill>
                <a:srgbClr val="006600"/>
              </a:solidFill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52773"/>
              </p:ext>
            </p:extLst>
          </p:nvPr>
        </p:nvGraphicFramePr>
        <p:xfrm>
          <a:off x="1542240" y="3138261"/>
          <a:ext cx="5823997" cy="1386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3" imgW="1066800" imgH="254000" progId="Equation.DSMT4">
                  <p:embed/>
                </p:oleObj>
              </mc:Choice>
              <mc:Fallback>
                <p:oleObj name="Equation" r:id="rId3" imgW="10668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2240" y="3138261"/>
                        <a:ext cx="5823997" cy="1386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 bwMode="auto">
          <a:xfrm>
            <a:off x="1726860" y="185298"/>
            <a:ext cx="7130259" cy="1307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5400" dirty="0" smtClean="0">
                <a:solidFill>
                  <a:srgbClr val="BB0FAB"/>
                </a:solidFill>
              </a:rPr>
              <a:t>Full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en-US" sz="5400" dirty="0" smtClean="0">
                <a:solidFill>
                  <a:schemeClr val="tx1"/>
                </a:solidFill>
              </a:rPr>
              <a:t> of literals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501" y="5235752"/>
            <a:ext cx="789343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smtClean="0">
                <a:solidFill>
                  <a:srgbClr val="006600"/>
                </a:solidFill>
                <a:latin typeface="Comic Sans MS" pitchFamily="66" charset="0"/>
              </a:rPr>
              <a:t>is T</a:t>
            </a:r>
            <a:r>
              <a:rPr lang="en-US" sz="5400" smtClean="0">
                <a:latin typeface="Comic Sans MS" pitchFamily="66" charset="0"/>
              </a:rPr>
              <a:t> </a:t>
            </a:r>
          </a:p>
          <a:p>
            <a:pPr algn="l"/>
            <a:r>
              <a:rPr lang="en-US" sz="5400" smtClean="0">
                <a:latin typeface="Comic Sans MS" pitchFamily="66" charset="0"/>
              </a:rPr>
              <a:t>iff</a:t>
            </a:r>
            <a:r>
              <a:rPr lang="en-US" sz="5400" dirty="0" smtClean="0">
                <a:latin typeface="Comic Sans MS" pitchFamily="66" charset="0"/>
              </a:rPr>
              <a:t>  P is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5400" dirty="0" smtClean="0">
                <a:latin typeface="Comic Sans MS" pitchFamily="66" charset="0"/>
              </a:rPr>
              <a:t>, Q is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5400" dirty="0" smtClean="0">
                <a:latin typeface="Comic Sans MS" pitchFamily="66" charset="0"/>
              </a:rPr>
              <a:t>, R is </a:t>
            </a:r>
            <a:r>
              <a:rPr lang="en-US" sz="5400" dirty="0" smtClean="0">
                <a:solidFill>
                  <a:srgbClr val="F90B1C"/>
                </a:solidFill>
                <a:latin typeface="Comic Sans MS" pitchFamily="66" charset="0"/>
              </a:rPr>
              <a:t>F</a:t>
            </a:r>
            <a:endParaRPr lang="en-US" sz="5400" dirty="0" smtClean="0">
              <a:solidFill>
                <a:srgbClr val="F90B1C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13708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166211"/>
              </p:ext>
            </p:extLst>
          </p:nvPr>
        </p:nvGraphicFramePr>
        <p:xfrm>
          <a:off x="1504950" y="1913563"/>
          <a:ext cx="6472238" cy="323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Equation" r:id="rId3" imgW="939800" imgH="469900" progId="Equation.DSMT4">
                  <p:embed/>
                </p:oleObj>
              </mc:Choice>
              <mc:Fallback>
                <p:oleObj name="Equation" r:id="rId3" imgW="939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4950" y="1913563"/>
                        <a:ext cx="6472238" cy="3236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0680" y="1492741"/>
            <a:ext cx="6840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Row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TT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5400" dirty="0" smtClean="0">
                <a:latin typeface="Comic Sans MS" pitchFamily="66" charset="0"/>
              </a:rPr>
              <a:t> has value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738781"/>
              </p:ext>
            </p:extLst>
          </p:nvPr>
        </p:nvGraphicFramePr>
        <p:xfrm>
          <a:off x="1855749" y="2458727"/>
          <a:ext cx="5823997" cy="1386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Equation" r:id="rId5" imgW="1066800" imgH="254000" progId="Equation.DSMT4">
                  <p:embed/>
                </p:oleObj>
              </mc:Choice>
              <mc:Fallback>
                <p:oleObj name="Equation" r:id="rId5" imgW="10668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5749" y="2458727"/>
                        <a:ext cx="5823997" cy="1386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 bwMode="auto">
          <a:xfrm>
            <a:off x="1726860" y="185298"/>
            <a:ext cx="7130259" cy="1307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5400" dirty="0" smtClean="0">
                <a:solidFill>
                  <a:srgbClr val="BB0FAB"/>
                </a:solidFill>
              </a:rPr>
              <a:t>Full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en-US" sz="5400" dirty="0" smtClean="0">
                <a:solidFill>
                  <a:schemeClr val="tx1"/>
                </a:solidFill>
              </a:rPr>
              <a:t> of literals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43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918338"/>
              </p:ext>
            </p:extLst>
          </p:nvPr>
        </p:nvGraphicFramePr>
        <p:xfrm>
          <a:off x="1540235" y="2388477"/>
          <a:ext cx="6503625" cy="3125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3" imgW="1003300" imgH="482600" progId="Equation.DSMT4">
                  <p:embed/>
                </p:oleObj>
              </mc:Choice>
              <mc:Fallback>
                <p:oleObj name="Equation" r:id="rId3" imgW="10033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0235" y="2388477"/>
                        <a:ext cx="6503625" cy="3125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A Sum (</a:t>
            </a:r>
            <a:r>
              <a:rPr lang="en-US" sz="3600" dirty="0" smtClean="0">
                <a:solidFill>
                  <a:srgbClr val="0000E5"/>
                </a:solidFill>
              </a:rPr>
              <a:t>OR</a:t>
            </a:r>
            <a:r>
              <a:rPr lang="en-US" dirty="0" smtClean="0"/>
              <a:t>) of </a:t>
            </a:r>
            <a:r>
              <a:rPr lang="en-US" sz="3600" dirty="0" smtClean="0">
                <a:solidFill>
                  <a:srgbClr val="0000E5"/>
                </a:solidFill>
              </a:rPr>
              <a:t>AND</a:t>
            </a:r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5448" y="1492741"/>
            <a:ext cx="5917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Rows with value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30656074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710314"/>
              </p:ext>
            </p:extLst>
          </p:nvPr>
        </p:nvGraphicFramePr>
        <p:xfrm>
          <a:off x="3246996" y="1147402"/>
          <a:ext cx="2662707" cy="444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3" imgW="533400" imgH="914400" progId="Equation.DSMT4">
                  <p:embed/>
                </p:oleObj>
              </mc:Choice>
              <mc:Fallback>
                <p:oleObj name="Equation" r:id="rId3" imgW="5334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46996" y="1147402"/>
                        <a:ext cx="2662707" cy="4440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A Sum (</a:t>
            </a:r>
            <a:r>
              <a:rPr lang="en-US" sz="3600" dirty="0" smtClean="0">
                <a:solidFill>
                  <a:srgbClr val="0000E5"/>
                </a:solidFill>
              </a:rPr>
              <a:t>OR</a:t>
            </a:r>
            <a:r>
              <a:rPr lang="en-US" dirty="0" smtClean="0"/>
              <a:t>) of </a:t>
            </a:r>
            <a:r>
              <a:rPr lang="en-US" sz="3600" dirty="0" smtClean="0">
                <a:solidFill>
                  <a:srgbClr val="0000E5"/>
                </a:solidFill>
              </a:rPr>
              <a:t>AND</a:t>
            </a:r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9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7970</TotalTime>
  <Words>341</Words>
  <Application>Microsoft Macintosh PowerPoint</Application>
  <PresentationFormat>On-screen Show (4:3)</PresentationFormat>
  <Paragraphs>116</Paragraphs>
  <Slides>22</Slides>
  <Notes>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6.042 Lecture Template</vt:lpstr>
      <vt:lpstr>Equation</vt:lpstr>
      <vt:lpstr>Propositional Normal Forms</vt:lpstr>
      <vt:lpstr>        Literals</vt:lpstr>
      <vt:lpstr>AND of literals</vt:lpstr>
      <vt:lpstr>   Sum of Products Form</vt:lpstr>
      <vt:lpstr>PowerPoint Presentation</vt:lpstr>
      <vt:lpstr>PowerPoint Presentation</vt:lpstr>
      <vt:lpstr>PowerPoint Presentation</vt:lpstr>
      <vt:lpstr>A Sum (OR) of ANDs</vt:lpstr>
      <vt:lpstr>A Sum (OR) of ANDs</vt:lpstr>
      <vt:lpstr>Disjunctive Form for M</vt:lpstr>
      <vt:lpstr>Disjunctive Form for M</vt:lpstr>
      <vt:lpstr>Disjunctive Normal Form</vt:lpstr>
      <vt:lpstr>Every formula ≡ DNF</vt:lpstr>
      <vt:lpstr>Every formula ≡ DNF</vt:lpstr>
      <vt:lpstr>Product of Sums Form</vt:lpstr>
      <vt:lpstr>A Sum (OR) Term</vt:lpstr>
      <vt:lpstr>A Sum (OR) Term</vt:lpstr>
      <vt:lpstr>Prod (AND) of ORs</vt:lpstr>
      <vt:lpstr>Conjunctive Form</vt:lpstr>
      <vt:lpstr>Conjunctive Normal Form</vt:lpstr>
      <vt:lpstr>Every formula is equivalent to a CNF </vt:lpstr>
      <vt:lpstr>Every formula ≡ CNF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707</cp:revision>
  <cp:lastPrinted>2016-02-10T02:51:39Z</cp:lastPrinted>
  <dcterms:created xsi:type="dcterms:W3CDTF">2011-02-09T15:01:58Z</dcterms:created>
  <dcterms:modified xsi:type="dcterms:W3CDTF">2017-09-13T20:53:11Z</dcterms:modified>
</cp:coreProperties>
</file>