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8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9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0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474" r:id="rId2"/>
    <p:sldId id="558" r:id="rId3"/>
    <p:sldId id="587" r:id="rId4"/>
    <p:sldId id="570" r:id="rId5"/>
    <p:sldId id="495" r:id="rId6"/>
    <p:sldId id="496" r:id="rId7"/>
    <p:sldId id="509" r:id="rId8"/>
    <p:sldId id="589" r:id="rId9"/>
    <p:sldId id="588" r:id="rId10"/>
    <p:sldId id="593" r:id="rId11"/>
    <p:sldId id="594" r:id="rId12"/>
    <p:sldId id="595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336" autoAdjust="0"/>
    <p:restoredTop sz="88540" autoAdjust="0"/>
  </p:normalViewPr>
  <p:slideViewPr>
    <p:cSldViewPr>
      <p:cViewPr varScale="1">
        <p:scale>
          <a:sx n="121" d="100"/>
          <a:sy n="121" d="100"/>
        </p:scale>
        <p:origin x="-100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emf"/><Relationship Id="rId5" Type="http://schemas.openxmlformats.org/officeDocument/2006/relationships/image" Target="../media/image9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20.emf"/><Relationship Id="rId2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image" Target="../media/image26.emf"/><Relationship Id="rId2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4B0AA-9BF4-433C-ACB9-EA30C546C26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6B3DA-5828-429C-BB4B-5C50A6EC0B05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11M.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23,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1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4.e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2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7.emf"/><Relationship Id="rId10" Type="http://schemas.openxmlformats.org/officeDocument/2006/relationships/oleObject" Target="../embeddings/oleObject32.bin"/><Relationship Id="rId11" Type="http://schemas.openxmlformats.org/officeDocument/2006/relationships/image" Target="../media/image2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3.w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>
                <a:solidFill>
                  <a:schemeClr val="tx2"/>
                </a:solidFill>
              </a:rPr>
              <a:t>Generating </a:t>
            </a:r>
            <a:r>
              <a:rPr lang="en-US" sz="7200" b="1" dirty="0" smtClean="0">
                <a:solidFill>
                  <a:schemeClr val="tx2"/>
                </a:solidFill>
              </a:rPr>
              <a:t>Functions</a:t>
            </a:r>
            <a:endParaRPr lang="en-US" sz="7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67FB316-D213-489C-8FDE-91E3356C5A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50253"/>
              </p:ext>
            </p:extLst>
          </p:nvPr>
        </p:nvGraphicFramePr>
        <p:xfrm>
          <a:off x="969963" y="1884363"/>
          <a:ext cx="346075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2806700" imgH="1066800" progId="Equation.DSMT4">
                  <p:embed/>
                </p:oleObj>
              </mc:Choice>
              <mc:Fallback>
                <p:oleObj name="Equation" r:id="rId4" imgW="28067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884363"/>
                        <a:ext cx="3460750" cy="131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82816" y="12192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6" imgW="1066680" imgH="342720" progId="Equation.DSMT4">
                    <p:embed/>
                  </p:oleObj>
                </mc:Choice>
                <mc:Fallback>
                  <p:oleObj name="Equation" r:id="rId6" imgW="106668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</a:t>
            </a:r>
            <a:r>
              <a:rPr lang="en-US" dirty="0" smtClean="0"/>
              <a:t>Series</a:t>
            </a:r>
            <a:endParaRPr lang="en-US" dirty="0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951954"/>
              </p:ext>
            </p:extLst>
          </p:nvPr>
        </p:nvGraphicFramePr>
        <p:xfrm>
          <a:off x="381000" y="3163324"/>
          <a:ext cx="8229600" cy="1027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8" imgW="1930400" imgH="241300" progId="Equation.DSMT4">
                  <p:embed/>
                </p:oleObj>
              </mc:Choice>
              <mc:Fallback>
                <p:oleObj name="Equation" r:id="rId8" imgW="1930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3163324"/>
                        <a:ext cx="8229600" cy="1027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53914"/>
              </p:ext>
            </p:extLst>
          </p:nvPr>
        </p:nvGraphicFramePr>
        <p:xfrm>
          <a:off x="3276600" y="4191000"/>
          <a:ext cx="2438400" cy="199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10" imgW="622300" imgH="444500" progId="Equation.DSMT4">
                  <p:embed/>
                </p:oleObj>
              </mc:Choice>
              <mc:Fallback>
                <p:oleObj name="Equation" r:id="rId10" imgW="622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6600" y="4191000"/>
                        <a:ext cx="2438400" cy="199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22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11M.</a:t>
            </a:r>
            <a:fld id="{167FB316-D213-489C-8FDE-91E3356C5A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553200" cy="1143000"/>
          </a:xfrm>
        </p:spPr>
        <p:txBody>
          <a:bodyPr/>
          <a:lstStyle/>
          <a:p>
            <a:r>
              <a:rPr lang="en-US" sz="4400" dirty="0" smtClean="0"/>
              <a:t>right shift by times x</a:t>
            </a:r>
            <a:endParaRPr lang="en-US" sz="4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824282"/>
              </p:ext>
            </p:extLst>
          </p:nvPr>
        </p:nvGraphicFramePr>
        <p:xfrm>
          <a:off x="1187645" y="3200400"/>
          <a:ext cx="673715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1" name="Equation" r:id="rId3" imgW="1536700" imgH="330200" progId="Equation.DSMT4">
                  <p:embed/>
                </p:oleObj>
              </mc:Choice>
              <mc:Fallback>
                <p:oleObj name="Equation" r:id="rId3" imgW="15367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45" y="3200400"/>
                        <a:ext cx="673715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064927"/>
              </p:ext>
            </p:extLst>
          </p:nvPr>
        </p:nvGraphicFramePr>
        <p:xfrm>
          <a:off x="198403" y="1066801"/>
          <a:ext cx="886939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2" name="Equation" r:id="rId5" imgW="2616200" imgH="292100" progId="Equation.DSMT4">
                  <p:embed/>
                </p:oleObj>
              </mc:Choice>
              <mc:Fallback>
                <p:oleObj name="Equation" r:id="rId5" imgW="2616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403" y="1066801"/>
                        <a:ext cx="8869397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726219"/>
              </p:ext>
            </p:extLst>
          </p:nvPr>
        </p:nvGraphicFramePr>
        <p:xfrm>
          <a:off x="152400" y="2057400"/>
          <a:ext cx="882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3" name="Equation" r:id="rId7" imgW="2603500" imgH="292100" progId="Equation.DSMT4">
                  <p:embed/>
                </p:oleObj>
              </mc:Choice>
              <mc:Fallback>
                <p:oleObj name="Equation" r:id="rId7" imgW="26035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" y="2057400"/>
                        <a:ext cx="88265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44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67FB316-D213-489C-8FDE-91E3356C5A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615276"/>
              </p:ext>
            </p:extLst>
          </p:nvPr>
        </p:nvGraphicFramePr>
        <p:xfrm>
          <a:off x="641350" y="1884363"/>
          <a:ext cx="4117975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7" name="Equation" r:id="rId4" imgW="3340100" imgH="1066800" progId="Equation.DSMT4">
                  <p:embed/>
                </p:oleObj>
              </mc:Choice>
              <mc:Fallback>
                <p:oleObj name="Equation" r:id="rId4" imgW="33401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884363"/>
                        <a:ext cx="4117975" cy="131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82816" y="12192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38" name="Equation" r:id="rId6" imgW="1066680" imgH="342720" progId="Equation.DSMT4">
                    <p:embed/>
                  </p:oleObj>
                </mc:Choice>
                <mc:Fallback>
                  <p:oleObj name="Equation" r:id="rId6" imgW="106668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</a:t>
            </a:r>
            <a:r>
              <a:rPr lang="en-US" dirty="0" smtClean="0"/>
              <a:t>Series</a:t>
            </a:r>
            <a:endParaRPr lang="en-US" dirty="0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46057"/>
              </p:ext>
            </p:extLst>
          </p:nvPr>
        </p:nvGraphicFramePr>
        <p:xfrm>
          <a:off x="1084263" y="3163888"/>
          <a:ext cx="6821487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9" name="Equation" r:id="rId8" imgW="1600200" imgH="241300" progId="Equation.DSMT4">
                  <p:embed/>
                </p:oleObj>
              </mc:Choice>
              <mc:Fallback>
                <p:oleObj name="Equation" r:id="rId8" imgW="1600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4263" y="3163888"/>
                        <a:ext cx="6821487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478338"/>
              </p:ext>
            </p:extLst>
          </p:nvPr>
        </p:nvGraphicFramePr>
        <p:xfrm>
          <a:off x="3124200" y="3962400"/>
          <a:ext cx="2613661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40" name="Equation" r:id="rId10" imgW="622300" imgH="444500" progId="Equation.DSMT4">
                  <p:embed/>
                </p:oleObj>
              </mc:Choice>
              <mc:Fallback>
                <p:oleObj name="Equation" r:id="rId10" imgW="622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24200" y="3962400"/>
                        <a:ext cx="2613661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16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</a:t>
            </a:r>
            <a:r>
              <a:rPr lang="en-US" dirty="0" smtClean="0"/>
              <a:t>Series</a:t>
            </a:r>
            <a:endParaRPr lang="en-US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88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B20F91F6-F4EE-490C-AA68-F15A44211122}" type="slidenum">
              <a:rPr lang="en-US" smtClean="0"/>
              <a:pPr/>
              <a:t>2</a:t>
            </a:fld>
            <a:endParaRPr lang="en-US" dirty="0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89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124200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90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</a:t>
            </a:r>
            <a:r>
              <a:rPr lang="en-US" dirty="0" smtClean="0"/>
              <a:t>Series</a:t>
            </a:r>
            <a:endParaRPr lang="en-US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1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4191000" y="1524000"/>
            <a:ext cx="3048000" cy="1676400"/>
            <a:chOff x="3581400" y="1524000"/>
            <a:chExt cx="3048000" cy="1676400"/>
          </a:xfrm>
        </p:grpSpPr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814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655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35206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S(</a:t>
            </a:r>
            <a:r>
              <a:rPr lang="en-US" dirty="0" err="1" smtClean="0">
                <a:solidFill>
                  <a:srgbClr val="3333FF"/>
                </a:solidFill>
              </a:rPr>
              <a:t>x)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−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xS(x</a:t>
            </a:r>
            <a:r>
              <a:rPr lang="en-US" sz="4400" dirty="0" smtClean="0">
                <a:solidFill>
                  <a:srgbClr val="3333FF"/>
                </a:solidFill>
                <a:latin typeface="Comic Sans MS" pitchFamily="66" charset="0"/>
              </a:rPr>
              <a:t>) =</a:t>
            </a:r>
            <a:endParaRPr lang="en-US" sz="44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4163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B20F91F6-F4EE-490C-AA68-F15A44211122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429000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2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976687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3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7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136998"/>
              </p:ext>
            </p:extLst>
          </p:nvPr>
        </p:nvGraphicFramePr>
        <p:xfrm>
          <a:off x="7010400" y="4343400"/>
          <a:ext cx="1276350" cy="15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4" name="Equation" r:id="rId10" imgW="381000" imgH="469900" progId="Equation.DSMT4">
                  <p:embed/>
                </p:oleObj>
              </mc:Choice>
              <mc:Fallback>
                <p:oleObj name="Equation" r:id="rId10" imgW="381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10400" y="4343400"/>
                        <a:ext cx="1276350" cy="157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" name="TextBox 6"/>
          <p:cNvSpPr txBox="1"/>
          <p:nvPr/>
        </p:nvSpPr>
        <p:spPr>
          <a:xfrm>
            <a:off x="457200" y="4648200"/>
            <a:ext cx="646527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                    S(x)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80120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 animBg="1"/>
      <p:bldP spid="15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</a:t>
            </a:r>
            <a:r>
              <a:rPr lang="en-US" dirty="0" smtClean="0"/>
              <a:t>Series</a:t>
            </a:r>
            <a:endParaRPr lang="en-US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56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4191000" y="1524000"/>
            <a:ext cx="3048000" cy="1676400"/>
            <a:chOff x="3581400" y="1524000"/>
            <a:chExt cx="3048000" cy="1676400"/>
          </a:xfrm>
        </p:grpSpPr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814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655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35206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S(</a:t>
            </a:r>
            <a:r>
              <a:rPr lang="en-US" dirty="0" err="1" smtClean="0">
                <a:solidFill>
                  <a:srgbClr val="3333FF"/>
                </a:solidFill>
              </a:rPr>
              <a:t>x)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−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xS(x</a:t>
            </a:r>
            <a:r>
              <a:rPr lang="en-US" sz="4400" dirty="0" smtClean="0">
                <a:solidFill>
                  <a:srgbClr val="3333FF"/>
                </a:solidFill>
                <a:latin typeface="Comic Sans MS" pitchFamily="66" charset="0"/>
              </a:rPr>
              <a:t>) =</a:t>
            </a:r>
            <a:endParaRPr lang="en-US" sz="44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4163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B20F91F6-F4EE-490C-AA68-F15A44211122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429000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57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976687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58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7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656714"/>
              </p:ext>
            </p:extLst>
          </p:nvPr>
        </p:nvGraphicFramePr>
        <p:xfrm>
          <a:off x="457200" y="4648200"/>
          <a:ext cx="625642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59" name="Equation" r:id="rId10" imgW="1524000" imgH="241300" progId="Equation.DSMT4">
                  <p:embed/>
                </p:oleObj>
              </mc:Choice>
              <mc:Fallback>
                <p:oleObj name="Equation" r:id="rId10" imgW="1524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" y="4648200"/>
                        <a:ext cx="625642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09095"/>
              </p:ext>
            </p:extLst>
          </p:nvPr>
        </p:nvGraphicFramePr>
        <p:xfrm>
          <a:off x="7010400" y="4343400"/>
          <a:ext cx="1276350" cy="15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60" name="Equation" r:id="rId12" imgW="381000" imgH="469900" progId="Equation.DSMT4">
                  <p:embed/>
                </p:oleObj>
              </mc:Choice>
              <mc:Fallback>
                <p:oleObj name="Equation" r:id="rId12" imgW="381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10400" y="4343400"/>
                        <a:ext cx="1276350" cy="157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304800" y="4495800"/>
            <a:ext cx="8305800" cy="15240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BE16930-C7CC-4A6F-941E-7E241FFA49FB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762000" y="1304925"/>
            <a:ext cx="76200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elegant derivations of   	counting formulas</a:t>
            </a:r>
          </a:p>
          <a:p>
            <a:pPr>
              <a:buFont typeface="Arial" charset="0"/>
              <a:buChar char="•"/>
            </a:pPr>
            <a:r>
              <a:rPr lang="en-US" dirty="0"/>
              <a:t>solving recurrences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38300" y="457200"/>
            <a:ext cx="6591300" cy="76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600" b="1" kern="0" dirty="0">
                <a:latin typeface="+mj-lt"/>
                <a:ea typeface="+mj-ea"/>
                <a:cs typeface="+mj-cs"/>
              </a:rPr>
              <a:t>Why Generating Functions?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28600" y="4038600"/>
            <a:ext cx="8686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many </a:t>
            </a:r>
            <a:r>
              <a:rPr lang="en-US" i="1" dirty="0" smtClean="0"/>
              <a:t>kinds of gen </a:t>
            </a:r>
            <a:r>
              <a:rPr lang="en-US" i="1" dirty="0" err="1" smtClean="0"/>
              <a:t>funcs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ordinary,exponential,Dirichlet</a:t>
            </a:r>
            <a:r>
              <a:rPr lang="en-US" dirty="0"/>
              <a:t>,…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Ordinary Generating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4000" dirty="0" smtClean="0"/>
              <a:t>The ordinary generating function for the infinite sequence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4000" b="1" dirty="0" smtClean="0">
                <a:solidFill>
                  <a:srgbClr val="0000FF"/>
                </a:solidFill>
                <a:sym typeface="Euclid Symbol" pitchFamily="18" charset="2"/>
              </a:rPr>
              <a:t>〈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, 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, 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,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4000" b="1" dirty="0" err="1" smtClean="0">
                <a:solidFill>
                  <a:srgbClr val="0000FF"/>
                </a:solidFill>
                <a:sym typeface="Euclid Symbol" pitchFamily="18" charset="2"/>
              </a:rPr>
              <a:t>〉</a:t>
            </a:r>
            <a:endParaRPr lang="en-US" sz="4000" b="1" dirty="0" smtClean="0"/>
          </a:p>
          <a:p>
            <a:pPr>
              <a:buFontTx/>
              <a:buNone/>
            </a:pPr>
            <a:r>
              <a:rPr lang="en-US" sz="4000" dirty="0" smtClean="0"/>
              <a:t>is the power series: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G(x) = 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x</a:t>
            </a:r>
            <a:r>
              <a:rPr lang="en-US" sz="4000" baseline="30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2000" baseline="30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352FCCE4-BE3A-4FE8-9C7F-346C1706D930}" type="slidenum">
              <a:rPr lang="en-US" smtClean="0"/>
              <a:pPr/>
              <a:t>6</a:t>
            </a:fld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5638800" y="3124200"/>
            <a:ext cx="1392326" cy="2428752"/>
            <a:chOff x="5643520" y="3007540"/>
            <a:chExt cx="1392326" cy="2428752"/>
          </a:xfrm>
        </p:grpSpPr>
        <p:sp>
          <p:nvSpPr>
            <p:cNvPr id="18" name="TextBox 17"/>
            <p:cNvSpPr txBox="1"/>
            <p:nvPr/>
          </p:nvSpPr>
          <p:spPr>
            <a:xfrm>
              <a:off x="5643520" y="3007540"/>
              <a:ext cx="838199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r>
                <a:rPr lang="en-US" sz="4000" dirty="0" smtClean="0">
                  <a:solidFill>
                    <a:srgbClr val="0000FF"/>
                  </a:solidFill>
                  <a:sym typeface="Euclid Extra" pitchFamily="18" charset="2"/>
                </a:rPr>
                <a:t>,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3799" y="4728406"/>
              <a:ext cx="452047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16200000" flipH="1">
              <a:off x="5829300" y="4000500"/>
              <a:ext cx="990600" cy="609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47625" cap="flat" cmpd="sng" algn="ctr">
              <a:solidFill>
                <a:srgbClr val="FF00FF"/>
              </a:solidFill>
              <a:prstDash val="sysDash"/>
              <a:round/>
              <a:headEnd type="arrow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41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979680"/>
              </p:ext>
            </p:extLst>
          </p:nvPr>
        </p:nvGraphicFramePr>
        <p:xfrm>
          <a:off x="1074738" y="3998913"/>
          <a:ext cx="44434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7" name="Equation" r:id="rId4" imgW="3441700" imgH="838200" progId="Equation.3">
                  <p:embed/>
                </p:oleObj>
              </mc:Choice>
              <mc:Fallback>
                <p:oleObj name="Equation" r:id="rId4" imgW="3441700" imgH="838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998913"/>
                        <a:ext cx="4443412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67FB316-D213-489C-8FDE-91E3356C5A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577917"/>
              </p:ext>
            </p:extLst>
          </p:nvPr>
        </p:nvGraphicFramePr>
        <p:xfrm>
          <a:off x="812800" y="2392363"/>
          <a:ext cx="37750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8" name="Equation" r:id="rId6" imgW="3060700" imgH="1092200" progId="Equation.3">
                  <p:embed/>
                </p:oleObj>
              </mc:Choice>
              <mc:Fallback>
                <p:oleObj name="Equation" r:id="rId6" imgW="30607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392363"/>
                        <a:ext cx="3775075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581400" y="16764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19" name="Equation" r:id="rId8" imgW="1066680" imgH="342720" progId="Equation.DSMT4">
                    <p:embed/>
                  </p:oleObj>
                </mc:Choice>
                <mc:Fallback>
                  <p:oleObj name="Equation" r:id="rId8" imgW="1066680" imgH="3427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</a:t>
            </a:r>
            <a:r>
              <a:rPr lang="en-US" dirty="0" smtClean="0"/>
              <a:t>Series</a:t>
            </a:r>
            <a:endParaRPr lang="en-US" dirty="0" smtClean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867400" y="3525838"/>
          <a:ext cx="1912938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0" name="Equation" r:id="rId10" imgW="1168400" imgH="1104900" progId="Equation.DSMT4">
                  <p:embed/>
                </p:oleObj>
              </mc:Choice>
              <mc:Fallback>
                <p:oleObj name="Equation" r:id="rId10" imgW="1168400" imgH="1104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25838"/>
                        <a:ext cx="1912938" cy="180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4876800" cy="1143000"/>
          </a:xfrm>
        </p:spPr>
        <p:txBody>
          <a:bodyPr/>
          <a:lstStyle/>
          <a:p>
            <a:r>
              <a:rPr lang="en-US" sz="4400" dirty="0" smtClean="0"/>
              <a:t>Coefficients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11M.</a:t>
            </a:r>
            <a:fld id="{167FB316-D213-489C-8FDE-91E3356C5A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344633"/>
              </p:ext>
            </p:extLst>
          </p:nvPr>
        </p:nvGraphicFramePr>
        <p:xfrm>
          <a:off x="2079626" y="1295400"/>
          <a:ext cx="5006974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14" name="Equation" r:id="rId3" imgW="1054100" imgH="330200" progId="Equation.DSMT4">
                  <p:embed/>
                </p:oleObj>
              </mc:Choice>
              <mc:Fallback>
                <p:oleObj name="Equation" r:id="rId3" imgW="1054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26" y="1295400"/>
                        <a:ext cx="5006974" cy="156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92379"/>
              </p:ext>
            </p:extLst>
          </p:nvPr>
        </p:nvGraphicFramePr>
        <p:xfrm>
          <a:off x="2133600" y="2819400"/>
          <a:ext cx="43434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15" name="Equation" r:id="rId5" imgW="914400" imgH="469900" progId="Equation.DSMT4">
                  <p:embed/>
                </p:oleObj>
              </mc:Choice>
              <mc:Fallback>
                <p:oleObj name="Equation" r:id="rId5" imgW="914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2819400"/>
                        <a:ext cx="4343400" cy="223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67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143000" y="4495800"/>
            <a:ext cx="6629400" cy="18288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</a:t>
            </a:r>
            <a:r>
              <a:rPr lang="en-US" dirty="0" smtClean="0"/>
              <a:t>Series</a:t>
            </a:r>
            <a:endParaRPr lang="en-US" dirty="0" smtClean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B20F91F6-F4EE-490C-AA68-F15A44211122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433444"/>
              </p:ext>
            </p:extLst>
          </p:nvPr>
        </p:nvGraphicFramePr>
        <p:xfrm>
          <a:off x="720725" y="871538"/>
          <a:ext cx="7508875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13" name="Equation" r:id="rId4" imgW="1828800" imgH="419100" progId="Equation.DSMT4">
                  <p:embed/>
                </p:oleObj>
              </mc:Choice>
              <mc:Fallback>
                <p:oleObj name="Equation" r:id="rId4" imgW="18288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725" y="871538"/>
                        <a:ext cx="7508875" cy="171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2286000"/>
            <a:ext cx="540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take derivatives</a:t>
            </a:r>
            <a:endParaRPr lang="en-US" sz="54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591303"/>
              </p:ext>
            </p:extLst>
          </p:nvPr>
        </p:nvGraphicFramePr>
        <p:xfrm>
          <a:off x="304800" y="2971800"/>
          <a:ext cx="8355406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14" name="Equation" r:id="rId6" imgW="2527300" imgH="444500" progId="Equation.DSMT4">
                  <p:embed/>
                </p:oleObj>
              </mc:Choice>
              <mc:Fallback>
                <p:oleObj name="Equation" r:id="rId6" imgW="2527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" y="2971800"/>
                        <a:ext cx="8355406" cy="146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113037"/>
              </p:ext>
            </p:extLst>
          </p:nvPr>
        </p:nvGraphicFramePr>
        <p:xfrm>
          <a:off x="1631950" y="4257675"/>
          <a:ext cx="58801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15" name="Equation" r:id="rId8" imgW="1358900" imgH="495300" progId="Equation.DSMT4">
                  <p:embed/>
                </p:oleObj>
              </mc:Choice>
              <mc:Fallback>
                <p:oleObj name="Equation" r:id="rId8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31950" y="4257675"/>
                        <a:ext cx="5880100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877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21882</TotalTime>
  <Words>201</Words>
  <Application>Microsoft Macintosh PowerPoint</Application>
  <PresentationFormat>On-screen Show (4:3)</PresentationFormat>
  <Paragraphs>53</Paragraphs>
  <Slides>12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6.042 Lecture Template</vt:lpstr>
      <vt:lpstr>Equation</vt:lpstr>
      <vt:lpstr>MathType 6.0 Equation</vt:lpstr>
      <vt:lpstr>PowerPoint Presentation</vt:lpstr>
      <vt:lpstr>Infinite Geometric Series</vt:lpstr>
      <vt:lpstr>Infinite Geometric Series</vt:lpstr>
      <vt:lpstr>Infinite Geometric Series</vt:lpstr>
      <vt:lpstr>PowerPoint Presentation</vt:lpstr>
      <vt:lpstr>Ordinary Generating Functions</vt:lpstr>
      <vt:lpstr>Infinite Geometric Series</vt:lpstr>
      <vt:lpstr>Coefficients</vt:lpstr>
      <vt:lpstr>Infinite Geometric Series</vt:lpstr>
      <vt:lpstr>Infinite Geometric Series</vt:lpstr>
      <vt:lpstr>right shift by times x</vt:lpstr>
      <vt:lpstr>Infinite Geometric Series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1899</cp:revision>
  <cp:lastPrinted>2013-04-22T04:46:46Z</cp:lastPrinted>
  <dcterms:created xsi:type="dcterms:W3CDTF">2010-04-23T03:47:24Z</dcterms:created>
  <dcterms:modified xsi:type="dcterms:W3CDTF">2013-04-22T04:46:50Z</dcterms:modified>
</cp:coreProperties>
</file>