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tags/tag1.xml" ContentType="application/vnd.openxmlformats-officedocument.presentationml.tags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embeddings/oleObject5.bin" ContentType="application/vnd.openxmlformats-officedocument.oleObject"/>
  <Override PartName="/ppt/embeddings/oleObject28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embeddings/oleObject9.bin" ContentType="application/vnd.openxmlformats-officedocument.oleObject"/>
  <Default Extension="fntdata" ContentType="application/x-fontdata"/>
  <Override PartName="/ppt/theme/theme1.xml" ContentType="application/vnd.openxmlformats-officedocument.them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1.bin" ContentType="application/vnd.openxmlformats-officedocument.oleObject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embeddings/oleObject25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embeddings/oleObject30.bin" ContentType="application/vnd.openxmlformats-officedocument.oleObject"/>
  <Override PartName="/ppt/tags/tag2.xml" ContentType="application/vnd.openxmlformats-officedocument.presentationml.tags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embeddings/oleObject29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oleObject22.bin" ContentType="application/vnd.openxmlformats-officedocument.oleObject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embeddings/oleObject26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embeddings/oleObject18.bin" ContentType="application/vnd.openxmlformats-officedocument.oleObject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embeddings/oleObject23.bin" ContentType="application/vnd.openxmlformats-officedocument.oleObject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3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embeddings/oleObject27.bin" ContentType="application/vnd.openxmlformats-officedocument.oleObject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0.bin" ContentType="application/vnd.openxmlformats-officedocument.oleObject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ppt/embeddings/oleObject19.bin" ContentType="application/vnd.openxmlformats-officedocument.oleObject"/>
  <Override PartName="/ppt/embeddings/oleObject24.bin" ContentType="application/vnd.openxmlformats-officedocument.oleObject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0" r:id="rId3"/>
    <p:sldId id="261" r:id="rId4"/>
    <p:sldId id="262" r:id="rId5"/>
    <p:sldId id="302" r:id="rId6"/>
    <p:sldId id="335" r:id="rId7"/>
    <p:sldId id="286" r:id="rId8"/>
    <p:sldId id="287" r:id="rId9"/>
    <p:sldId id="340" r:id="rId10"/>
    <p:sldId id="341" r:id="rId11"/>
    <p:sldId id="263" r:id="rId12"/>
    <p:sldId id="282" r:id="rId13"/>
    <p:sldId id="336" r:id="rId14"/>
    <p:sldId id="284" r:id="rId15"/>
    <p:sldId id="281" r:id="rId16"/>
    <p:sldId id="285" r:id="rId17"/>
    <p:sldId id="267" r:id="rId18"/>
    <p:sldId id="289" r:id="rId19"/>
    <p:sldId id="269" r:id="rId20"/>
    <p:sldId id="270" r:id="rId21"/>
    <p:sldId id="271" r:id="rId22"/>
    <p:sldId id="290" r:id="rId23"/>
    <p:sldId id="273" r:id="rId24"/>
    <p:sldId id="274" r:id="rId25"/>
    <p:sldId id="329" r:id="rId26"/>
    <p:sldId id="332" r:id="rId27"/>
    <p:sldId id="337" r:id="rId28"/>
    <p:sldId id="331" r:id="rId29"/>
    <p:sldId id="333" r:id="rId30"/>
    <p:sldId id="338" r:id="rId31"/>
    <p:sldId id="295" r:id="rId32"/>
    <p:sldId id="339" r:id="rId33"/>
    <p:sldId id="296" r:id="rId34"/>
    <p:sldId id="297" r:id="rId35"/>
    <p:sldId id="298" r:id="rId36"/>
    <p:sldId id="299" r:id="rId37"/>
    <p:sldId id="300" r:id="rId38"/>
    <p:sldId id="328" r:id="rId39"/>
  </p:sldIdLst>
  <p:sldSz cx="9144000" cy="6858000" type="screen4x3"/>
  <p:notesSz cx="7315200" cy="9601200"/>
  <p:embeddedFontLst>
    <p:embeddedFont>
      <p:font typeface="Comic Sans MS"/>
      <p:regular r:id="rId42"/>
      <p:bold r:id="rId43"/>
    </p:embeddedFont>
    <p:embeddedFont>
      <p:font typeface="Euclid Symbol" charset="2"/>
      <p:regular r:id="rId44"/>
      <p:bold r:id="rId45"/>
      <p:italic r:id="rId46"/>
      <p:boldItalic r:id="rId47"/>
    </p:embeddedFont>
    <p:embeddedFont>
      <p:font typeface="EUSM10"/>
      <p:regular r:id="rId48"/>
    </p:embeddedFont>
    <p:embeddedFont>
      <p:font typeface="EUFM10"/>
      <p:regular r:id="rId49"/>
    </p:embeddedFont>
    <p:embeddedFont>
      <p:font typeface="Helvetica"/>
      <p:regular r:id="rId50"/>
      <p:bold r:id="rId51"/>
      <p:italic r:id="rId52"/>
      <p:boldItalic r:id="rId53"/>
    </p:embeddedFont>
    <p:embeddedFont>
      <p:font typeface="Euclid Math Two" charset="2"/>
      <p:regular r:id="rId54"/>
      <p:bold r:id="rId55"/>
    </p:embeddedFont>
    <p:embeddedFont>
      <p:font typeface="EURM10"/>
      <p:regular r:id="rId56"/>
    </p:embeddedFont>
    <p:embeddedFont>
      <p:font typeface="Euclid"/>
      <p:regular r:id="rId57"/>
      <p:bold r:id="rId58"/>
      <p:italic r:id="rId59"/>
      <p:boldItalic r:id="rId60"/>
    </p:embeddedFont>
  </p:embeddedFontLst>
  <p:custDataLst>
    <p:tags r:id="rId6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37" d="100"/>
          <a:sy n="137" d="100"/>
        </p:scale>
        <p:origin x="-816" y="-10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60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font" Target="fonts/font9.fntdata"/><Relationship Id="rId51" Type="http://schemas.openxmlformats.org/officeDocument/2006/relationships/font" Target="fonts/font10.fntdata"/><Relationship Id="rId52" Type="http://schemas.openxmlformats.org/officeDocument/2006/relationships/font" Target="fonts/font11.fntdata"/><Relationship Id="rId53" Type="http://schemas.openxmlformats.org/officeDocument/2006/relationships/font" Target="fonts/font12.fntdata"/><Relationship Id="rId54" Type="http://schemas.openxmlformats.org/officeDocument/2006/relationships/font" Target="fonts/font13.fntdata"/><Relationship Id="rId55" Type="http://schemas.openxmlformats.org/officeDocument/2006/relationships/font" Target="fonts/font14.fntdata"/><Relationship Id="rId56" Type="http://schemas.openxmlformats.org/officeDocument/2006/relationships/font" Target="fonts/font15.fntdata"/><Relationship Id="rId57" Type="http://schemas.openxmlformats.org/officeDocument/2006/relationships/font" Target="fonts/font16.fntdata"/><Relationship Id="rId58" Type="http://schemas.openxmlformats.org/officeDocument/2006/relationships/font" Target="fonts/font17.fntdata"/><Relationship Id="rId59" Type="http://schemas.openxmlformats.org/officeDocument/2006/relationships/font" Target="fonts/font18.fntdata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font" Target="fonts/font1.fntdata"/><Relationship Id="rId43" Type="http://schemas.openxmlformats.org/officeDocument/2006/relationships/font" Target="fonts/font2.fntdata"/><Relationship Id="rId44" Type="http://schemas.openxmlformats.org/officeDocument/2006/relationships/font" Target="fonts/font3.fntdata"/><Relationship Id="rId45" Type="http://schemas.openxmlformats.org/officeDocument/2006/relationships/font" Target="fonts/font4.fntdata"/><Relationship Id="rId46" Type="http://schemas.openxmlformats.org/officeDocument/2006/relationships/font" Target="fonts/font5.fntdata"/><Relationship Id="rId47" Type="http://schemas.openxmlformats.org/officeDocument/2006/relationships/font" Target="fonts/font6.fntdata"/><Relationship Id="rId48" Type="http://schemas.openxmlformats.org/officeDocument/2006/relationships/font" Target="fonts/font7.fntdata"/><Relationship Id="rId4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font" Target="fonts/font19.fntdata"/><Relationship Id="rId61" Type="http://schemas.openxmlformats.org/officeDocument/2006/relationships/printerSettings" Target="printerSettings/printerSettings1.bin"/><Relationship Id="rId62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7.wmf"/><Relationship Id="rId3" Type="http://schemas.openxmlformats.org/officeDocument/2006/relationships/image" Target="../media/image18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8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9.pict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D4E54-F0B6-48DC-8956-2FE8FED59F61}" type="slidenum">
              <a:rPr lang="en-US"/>
              <a:pPr/>
              <a:t>10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12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BFED0-7503-4BA4-8DD3-024E311D8078}" type="slidenum">
              <a:rPr lang="en-US"/>
              <a:pPr/>
              <a:t>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0B3F0-8356-4D69-8C46-17AC4A70D547}" type="slidenum">
              <a:rPr lang="en-US"/>
              <a:pPr/>
              <a:t>20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C093-BDD5-4302-8D7C-28BAAB4176F3}" type="slidenum">
              <a:rPr lang="en-US"/>
              <a:pPr/>
              <a:t>21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C093-BDD5-4302-8D7C-28BAAB4176F3}" type="slidenum">
              <a:rPr lang="en-US"/>
              <a:pPr/>
              <a:t>22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7D94-BFF2-4AD9-90F7-E8828E4D2849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24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4D4E-A580-4423-91CC-2E0FC037734B}" type="slidenum">
              <a:rPr lang="en-US"/>
              <a:pPr/>
              <a:t>25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0B9DE-DC4A-4D61-BAA3-C7CF7A22AFCB}" type="slidenum">
              <a:rPr lang="en-US"/>
              <a:pPr/>
              <a:t>26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A2FE-D77E-47B8-AC5A-2C03E85626D0}" type="slidenum">
              <a:rPr lang="en-US"/>
              <a:pPr/>
              <a:t>27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28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29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68015-78CA-4833-9537-65A4EF74C75D}" type="slidenum">
              <a:rPr lang="en-US"/>
              <a:pPr/>
              <a:t>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30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4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8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11A19-A374-408F-8177-EF26A34F17E1}" type="slidenum">
              <a:rPr lang="en-US"/>
              <a:pPr/>
              <a:t>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902940" y="6556290"/>
            <a:ext cx="12314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3W.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 11,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63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9.bin"/><Relationship Id="rId6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3.bin"/><Relationship Id="rId5" Type="http://schemas.openxmlformats.org/officeDocument/2006/relationships/oleObject" Target="../embeddings/oleObject14.bin"/><Relationship Id="rId6" Type="http://schemas.openxmlformats.org/officeDocument/2006/relationships/oleObject" Target="../embeddings/oleObject15.bin"/><Relationship Id="rId7" Type="http://schemas.openxmlformats.org/officeDocument/2006/relationships/oleObject" Target="../embeddings/oleObject16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9.bin"/><Relationship Id="rId5" Type="http://schemas.openxmlformats.org/officeDocument/2006/relationships/oleObject" Target="../embeddings/oleObject20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1.bin"/><Relationship Id="rId5" Type="http://schemas.openxmlformats.org/officeDocument/2006/relationships/oleObject" Target="../embeddings/oleObject22.bin"/><Relationship Id="rId6" Type="http://schemas.openxmlformats.org/officeDocument/2006/relationships/oleObject" Target="../embeddings/oleObject23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4.bin"/><Relationship Id="rId5" Type="http://schemas.openxmlformats.org/officeDocument/2006/relationships/oleObject" Target="../embeddings/oleObject25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6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7.bin"/><Relationship Id="rId5" Type="http://schemas.openxmlformats.org/officeDocument/2006/relationships/oleObject" Target="../embeddings/oleObject2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9.bin"/><Relationship Id="rId5" Type="http://schemas.openxmlformats.org/officeDocument/2006/relationships/oleObject" Target="../embeddings/oleObject30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68491" y="1693688"/>
            <a:ext cx="8349021" cy="351975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Logic</a:t>
            </a:r>
            <a:br>
              <a:rPr lang="en-US" sz="6000" b="0" dirty="0" smtClean="0"/>
            </a:br>
            <a:r>
              <a:rPr lang="en-US" sz="6000" b="0" dirty="0" smtClean="0"/>
              <a:t>Quantifiers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dirty="0" smtClean="0"/>
              <a:t>,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 smtClean="0"/>
              <a:t>TexPoint</a:t>
            </a:r>
            <a:r>
              <a:rPr lang="en-US" dirty="0" smtClean="0"/>
              <a:t> fonts used in EMF. </a:t>
            </a:r>
          </a:p>
          <a:p>
            <a:r>
              <a:rPr lang="en-US" dirty="0" smtClean="0"/>
              <a:t>Read the </a:t>
            </a:r>
            <a:r>
              <a:rPr lang="en-US" dirty="0" err="1" smtClean="0"/>
              <a:t>TexPoint</a:t>
            </a:r>
            <a:r>
              <a:rPr lang="en-US" dirty="0" smtClean="0"/>
              <a:t> manual before you delete this box.: </a:t>
            </a:r>
            <a:r>
              <a:rPr lang="en-US" dirty="0" smtClean="0">
                <a:latin typeface="EUSM10"/>
              </a:rPr>
              <a:t>A</a:t>
            </a:r>
            <a:r>
              <a:rPr lang="en-US" dirty="0" smtClean="0">
                <a:latin typeface="EUFM10"/>
              </a:rPr>
              <a:t>A</a:t>
            </a:r>
            <a:r>
              <a:rPr lang="en-US" dirty="0" smtClean="0">
                <a:latin typeface="HELVETICA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r>
              <a:rPr lang="en-US" dirty="0" smtClean="0">
                <a:latin typeface="EURM10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COURIER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2" y="3143249"/>
            <a:ext cx="7135813" cy="1638301"/>
          </a:xfrm>
        </p:spPr>
        <p:txBody>
          <a:bodyPr/>
          <a:lstStyle/>
          <a:p>
            <a:r>
              <a:rPr lang="en-US" sz="4400" dirty="0"/>
              <a:t>I have </a:t>
            </a:r>
            <a:r>
              <a:rPr lang="en-US" sz="4400" i="1" dirty="0"/>
              <a:t>one</a:t>
            </a:r>
            <a:r>
              <a:rPr lang="en-US" sz="4400" dirty="0"/>
              <a:t> defense </a:t>
            </a:r>
            <a:r>
              <a:rPr lang="en-US" sz="4400" dirty="0" smtClean="0"/>
              <a:t>good</a:t>
            </a:r>
          </a:p>
          <a:p>
            <a:r>
              <a:rPr lang="en-US" sz="4400" dirty="0" smtClean="0"/>
              <a:t>against </a:t>
            </a:r>
            <a:r>
              <a:rPr lang="en-US" sz="4400" dirty="0"/>
              <a:t>every attack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279525" y="4849813"/>
            <a:ext cx="68050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Example: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MITviruscan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,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protects against </a:t>
            </a:r>
            <a:r>
              <a:rPr lang="en-US" sz="4000" i="1" dirty="0" smtClean="0">
                <a:latin typeface="Comic Sans MS" pitchFamily="66" charset="0"/>
              </a:rPr>
              <a:t>all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v</a:t>
            </a:r>
            <a:r>
              <a:rPr lang="en-US" sz="4000" dirty="0" smtClean="0">
                <a:latin typeface="Comic Sans MS" pitchFamily="66" charset="0"/>
              </a:rPr>
              <a:t>iruses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7"/>
            <a:ext cx="6344748" cy="1052461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II: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1238250" y="1511300"/>
          <a:ext cx="6608763" cy="1711325"/>
        </p:xfrm>
        <a:graphic>
          <a:graphicData uri="http://schemas.openxmlformats.org/presentationml/2006/ole">
            <p:oleObj spid="_x0000_s527362" name="Equation" r:id="rId4" imgW="1765080" imgH="457200" progId="Equation.DSMT4">
              <p:embed/>
            </p:oleObj>
          </a:graphicData>
        </a:graphic>
      </p:graphicFrame>
      <p:sp useBgFill="1"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0829" y="3188669"/>
            <a:ext cx="6718506" cy="15696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That’s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what we want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!  </a:t>
            </a:r>
          </a:p>
          <a:p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8225" y="1499170"/>
            <a:ext cx="7153275" cy="1628775"/>
          </a:xfrm>
          <a:prstGeom prst="rect">
            <a:avLst/>
          </a:prstGeom>
          <a:noFill/>
          <a:ln w="34925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6305" y="3228972"/>
            <a:ext cx="8691939" cy="236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An enemy picks a `difficult’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You examine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 and then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      choose a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600" dirty="0" smtClean="0">
                <a:latin typeface="Comic Sans MS" pitchFamily="66" charset="0"/>
              </a:rPr>
              <a:t> so that [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&lt;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G 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r>
              <a:rPr lang="en-US" sz="3600" dirty="0" smtClean="0">
                <a:latin typeface="Comic Sans MS" pitchFamily="66" charset="0"/>
              </a:rPr>
              <a:t> you have winning strategy.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828" y="2471320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A game: you win if you make [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200" dirty="0" smtClean="0">
                <a:latin typeface="Comic Sans MS" pitchFamily="66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200" dirty="0" smtClean="0">
                <a:latin typeface="Comic Sans MS" pitchFamily="66" charset="0"/>
              </a:rPr>
              <a:t>] true.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5770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&lt;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320" y="2321960"/>
            <a:ext cx="84864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Here’s a winning strategy:</a:t>
            </a:r>
          </a:p>
          <a:p>
            <a:r>
              <a:rPr lang="en-US" sz="4400" i="1" dirty="0" smtClean="0">
                <a:latin typeface="Comic Sans MS" pitchFamily="66" charset="0"/>
              </a:rPr>
              <a:t>if enemy picks integer </a:t>
            </a:r>
            <a:r>
              <a:rPr lang="en-US" sz="4400" i="1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400" i="1" dirty="0" smtClean="0">
                <a:latin typeface="Comic Sans MS" pitchFamily="66" charset="0"/>
              </a:rPr>
              <a:t> as the value of </a:t>
            </a:r>
            <a:r>
              <a:rPr lang="en-US" sz="4400" i="1" dirty="0" smtClean="0">
                <a:solidFill>
                  <a:srgbClr val="33CC33"/>
                </a:solidFill>
                <a:latin typeface="Comic Sans MS" pitchFamily="66" charset="0"/>
              </a:rPr>
              <a:t>x</a:t>
            </a:r>
            <a:r>
              <a:rPr lang="en-US" sz="4400" i="1" dirty="0" smtClean="0">
                <a:latin typeface="Comic Sans MS" pitchFamily="66" charset="0"/>
              </a:rPr>
              <a:t>, then you pick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n+2 </a:t>
            </a:r>
            <a:r>
              <a:rPr lang="en-US" sz="4400" i="1" dirty="0" smtClean="0">
                <a:latin typeface="Comic Sans MS" pitchFamily="66" charset="0"/>
              </a:rPr>
              <a:t>as the value of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400" i="1" dirty="0" smtClean="0">
                <a:latin typeface="Comic Sans MS" pitchFamily="66" charset="0"/>
              </a:rPr>
              <a:t>.</a:t>
            </a:r>
            <a:endParaRPr lang="en-US" sz="4400" i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6039" y="5075434"/>
            <a:ext cx="5088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So G 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True</a:t>
            </a:r>
            <a:endParaRPr lang="en-US" sz="6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5351" y="2517169"/>
            <a:ext cx="795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751CB"/>
                </a:solidFill>
                <a:latin typeface="Comic Sans MS" pitchFamily="66" charset="0"/>
              </a:rPr>
              <a:t>Notice:</a:t>
            </a:r>
            <a:r>
              <a:rPr lang="en-US" sz="5400" dirty="0" smtClean="0">
                <a:latin typeface="Comic Sans MS" pitchFamily="66" charset="0"/>
              </a:rPr>
              <a:t> the truth of G depends on the fact that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 </a:t>
            </a:r>
            <a:r>
              <a:rPr lang="en-US" sz="5400" dirty="0" smtClean="0">
                <a:latin typeface="Comic Sans MS" pitchFamily="66" charset="0"/>
              </a:rPr>
              <a:t>range over </a:t>
            </a:r>
            <a:r>
              <a:rPr lang="en-US" sz="54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5400" dirty="0">
              <a:solidFill>
                <a:srgbClr val="9751CB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755650" y="183514"/>
          <a:ext cx="165100" cy="548005"/>
        </p:xfrm>
        <a:graphic>
          <a:graphicData uri="http://schemas.openxmlformats.org/presentationml/2006/ole">
            <p:oleObj spid="_x0000_s479235" name="Equation" r:id="rId4" imgW="164880" imgH="1648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2884" y="2424700"/>
            <a:ext cx="81615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 pick a `really good’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Your enemy sees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and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     chooses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 so that </a:t>
            </a:r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&lt;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y)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H is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4000" dirty="0" err="1" smtClean="0">
                <a:latin typeface="Comic Sans MS" pitchFamily="66" charset="0"/>
              </a:rPr>
              <a:t>iff</a:t>
            </a:r>
            <a:r>
              <a:rPr lang="en-US" sz="4000" dirty="0" smtClean="0">
                <a:latin typeface="Comic Sans MS" pitchFamily="66" charset="0"/>
              </a:rPr>
              <a:t> you have a winning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strategy — 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that can’t be beat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361612" y="1428669"/>
            <a:ext cx="62862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90416" y="2360575"/>
            <a:ext cx="832292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x, y range </a:t>
            </a:r>
            <a:r>
              <a:rPr lang="en-US" sz="4000" dirty="0" smtClean="0">
                <a:latin typeface="Comic Sans MS" pitchFamily="66" charset="0"/>
              </a:rPr>
              <a:t>over </a:t>
            </a:r>
            <a:r>
              <a:rPr lang="en-US" sz="3600" dirty="0" smtClean="0">
                <a:solidFill>
                  <a:srgbClr val="CC0099"/>
                </a:solidFill>
                <a:latin typeface="Comic Sans MS" pitchFamily="66" charset="0"/>
              </a:rPr>
              <a:t>Domain </a:t>
            </a:r>
            <a:r>
              <a:rPr lang="en-US" sz="3600" dirty="0">
                <a:solidFill>
                  <a:srgbClr val="CC0099"/>
                </a:solidFill>
                <a:latin typeface="Comic Sans MS" pitchFamily="66" charset="0"/>
              </a:rPr>
              <a:t>of Discourse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908050" y="3890118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1643063" y="4491780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506089" y="4288687"/>
            <a:ext cx="21543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ints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 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0</a:t>
            </a:r>
            <a:endParaRPr lang="en-US" sz="44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4299424"/>
            <a:ext cx="49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0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250316" y="4880296"/>
            <a:ext cx="24860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reals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0</a:t>
            </a:r>
            <a:endParaRPr lang="en-US" sz="4400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6168983" y="4894673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724749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96878" y="3119912"/>
            <a:ext cx="5636123" cy="1349909"/>
            <a:chOff x="1596878" y="2819132"/>
            <a:chExt cx="5636123" cy="134990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596878" y="2829531"/>
              <a:ext cx="185684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600" i="1" u="sng" dirty="0">
                  <a:solidFill>
                    <a:srgbClr val="CC0099"/>
                  </a:solidFill>
                  <a:latin typeface="Comic Sans MS" pitchFamily="66" charset="0"/>
                </a:rPr>
                <a:t>Domain</a:t>
              </a:r>
              <a:r>
                <a:rPr lang="en-US" sz="3600" i="1" u="sng" dirty="0">
                  <a:latin typeface="Comic Sans MS" pitchFamily="66" charset="0"/>
                </a:rPr>
                <a:t>  </a:t>
              </a:r>
            </a:p>
          </p:txBody>
        </p:sp>
        <p:sp>
          <p:nvSpPr>
            <p:cNvPr id="95239" name="Text Box 7"/>
            <p:cNvSpPr txBox="1">
              <a:spLocks noChangeArrowheads="1"/>
            </p:cNvSpPr>
            <p:nvPr/>
          </p:nvSpPr>
          <p:spPr bwMode="auto">
            <a:xfrm>
              <a:off x="5772216" y="2819132"/>
              <a:ext cx="146078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u="sng" dirty="0" smtClean="0">
                  <a:latin typeface="Comic Sans MS" pitchFamily="66" charset="0"/>
                </a:rPr>
                <a:t>G is:</a:t>
              </a:r>
              <a:endParaRPr lang="en-US" sz="4400" u="sng" dirty="0">
                <a:latin typeface="Comic Sans MS" pitchFamily="66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089856" y="3399600"/>
              <a:ext cx="58924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4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46" grpId="0"/>
      <p:bldP spid="95247" grpId="0"/>
      <p:bldP spid="24" grpId="0"/>
      <p:bldP spid="25" grpId="0"/>
      <p:bldP spid="95242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110321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2351969" y="4036890"/>
            <a:ext cx="1847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4800"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3782890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108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226897" y="3838453"/>
            <a:ext cx="10294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b="1" baseline="30000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1612" y="1428669"/>
            <a:ext cx="6201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65176" y="2367076"/>
            <a:ext cx="5254811" cy="1568949"/>
            <a:chOff x="1865176" y="2367076"/>
            <a:chExt cx="5254811" cy="156894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865176" y="2416584"/>
              <a:ext cx="25669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0" i="1" u="sng" dirty="0">
                  <a:latin typeface="Comic Sans MS" pitchFamily="66" charset="0"/>
                </a:rPr>
                <a:t>Domain  </a:t>
              </a: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221836" y="3105028"/>
              <a:ext cx="62869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8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59202" y="2367076"/>
              <a:ext cx="146078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u="sng" dirty="0" smtClean="0">
                  <a:latin typeface="Comic Sans MS" pitchFamily="66" charset="0"/>
                </a:rPr>
                <a:t>H is:</a:t>
              </a:r>
              <a:endParaRPr lang="en-US" sz="4000" u="sng" dirty="0">
                <a:latin typeface="Comic Sans MS" pitchFamily="66" charset="0"/>
              </a:endParaRPr>
            </a:p>
          </p:txBody>
        </p:sp>
      </p:grpSp>
      <p:sp useBgFill="1">
        <p:nvSpPr>
          <p:cNvPr id="20" name="TextBox 19"/>
          <p:cNvSpPr txBox="1"/>
          <p:nvPr/>
        </p:nvSpPr>
        <p:spPr>
          <a:xfrm>
            <a:off x="6490964" y="1701762"/>
            <a:ext cx="494346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9751CB"/>
                </a:solidFill>
                <a:latin typeface="Times New Roman"/>
                <a:cs typeface="Times New Roman"/>
                <a:sym typeface="Euclid Symbol"/>
              </a:rPr>
              <a:t>≤</a:t>
            </a:r>
            <a:endParaRPr lang="en-US" sz="4400" b="1" dirty="0">
              <a:solidFill>
                <a:srgbClr val="9751CB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37" name="TextBox 36"/>
          <p:cNvSpPr txBox="1"/>
          <p:nvPr/>
        </p:nvSpPr>
        <p:spPr>
          <a:xfrm>
            <a:off x="6150708" y="3806093"/>
            <a:ext cx="60305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 useBgFill="1"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228915" y="4604705"/>
            <a:ext cx="558166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34464" y="4703813"/>
            <a:ext cx="8795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solidFill>
                  <a:srgbClr val="003399"/>
                </a:solidFill>
                <a:latin typeface="Euclid Extra" charset="2"/>
                <a:cs typeface="Euclid Extra" charset="2"/>
                <a:sym typeface="Euclid Math Two" pitchFamily="18" charset="2"/>
              </a:rPr>
              <a:t></a:t>
            </a:r>
            <a:r>
              <a:rPr lang="en-US" sz="4800" b="1" baseline="30000" dirty="0" smtClean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/>
      <p:bldP spid="95247" grpId="0"/>
      <p:bldP spid="28" grpId="0"/>
      <p:bldP spid="22" grpId="0"/>
      <p:bldP spid="20" grpId="0" animBg="1"/>
      <p:bldP spid="37" grpId="0" animBg="1"/>
      <p:bldP spid="26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743" y="3184358"/>
          <a:ext cx="8694513" cy="865356"/>
        </p:xfrm>
        <a:graphic>
          <a:graphicData uri="http://schemas.openxmlformats.org/presentationml/2006/ole">
            <p:oleObj spid="_x0000_s292870" name="Equation" r:id="rId4" imgW="2298600" imgH="228600" progId="Equation.DSMT4">
              <p:embed/>
            </p:oleObj>
          </a:graphicData>
        </a:graphic>
      </p:graphicFrame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vs. English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2938463" y="1401763"/>
          <a:ext cx="2120900" cy="1670050"/>
        </p:xfrm>
        <a:graphic>
          <a:graphicData uri="http://schemas.openxmlformats.org/presentationml/2006/ole">
            <p:oleObj spid="_x0000_s292866" name="Equation" r:id="rId5" imgW="596880" imgH="469800" progId="Equation.DSMT4">
              <p:embed/>
            </p:oleObj>
          </a:graphicData>
        </a:graphic>
      </p:graphicFrame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393324" y="4264025"/>
            <a:ext cx="76434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/>
              <a:t>:</a:t>
            </a:r>
            <a:r>
              <a:rPr lang="en-US" sz="5400" dirty="0">
                <a:latin typeface="Comic Sans MS" pitchFamily="66" charset="0"/>
              </a:rPr>
              <a:t>gold glitters like </a:t>
            </a:r>
            <a:r>
              <a:rPr lang="en-US" sz="5400" dirty="0" smtClean="0">
                <a:latin typeface="Comic Sans MS" pitchFamily="66" charset="0"/>
              </a:rPr>
              <a:t>gold!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p:oleObj spid="_x0000_s292868" name="Equation" r:id="rId6" imgW="914400" imgH="198720" progId="Equation.DSMT4">
              <p:embed/>
            </p:oleObj>
          </a:graphicData>
        </a:graphic>
      </p:graphicFrame>
      <p:graphicFrame>
        <p:nvGraphicFramePr>
          <p:cNvPr id="43027" name="Object 19"/>
          <p:cNvGraphicFramePr>
            <a:graphicFrameLocks noChangeAspect="1"/>
          </p:cNvGraphicFramePr>
          <p:nvPr/>
        </p:nvGraphicFramePr>
        <p:xfrm>
          <a:off x="6808788" y="1069975"/>
          <a:ext cx="1589087" cy="2287588"/>
        </p:xfrm>
        <a:graphic>
          <a:graphicData uri="http://schemas.openxmlformats.org/presentationml/2006/ole">
            <p:oleObj spid="_x0000_s292869" name="Equation" r:id="rId7" imgW="317160" imgH="457200" progId="Equation.DSMT4">
              <p:embed/>
            </p:oleObj>
          </a:graphicData>
        </a:graphic>
      </p:graphicFrame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273045" y="4278313"/>
            <a:ext cx="13051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No</a:t>
            </a:r>
            <a:endParaRPr lang="en-US" sz="66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240632" y="3296653"/>
            <a:ext cx="8662736" cy="513347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29" grpId="0"/>
      <p:bldP spid="430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vs. English</a:t>
            </a: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p:oleObj spid="_x0000_s407555" name="Equation" r:id="rId4" imgW="914400" imgH="198720" progId="Equation.DSMT4">
              <p:embed/>
            </p:oleObj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3484" y="4784725"/>
            <a:ext cx="50770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CC"/>
                </a:solidFill>
                <a:latin typeface="Comic Sans MS" pitchFamily="66" charset="0"/>
              </a:rPr>
              <a:t>(Poetic license)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/>
        </p:nvGraphicFramePr>
        <p:xfrm>
          <a:off x="276225" y="3244850"/>
          <a:ext cx="8583613" cy="873125"/>
        </p:xfrm>
        <a:graphic>
          <a:graphicData uri="http://schemas.openxmlformats.org/presentationml/2006/ole">
            <p:oleObj spid="_x0000_s407556" name="Equation" r:id="rId5" imgW="2247840" imgH="228600" progId="Equation.DSMT4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877375" y="1559718"/>
          <a:ext cx="2243414" cy="1277020"/>
        </p:xfrm>
        <a:graphic>
          <a:graphicData uri="http://schemas.openxmlformats.org/presentationml/2006/ole">
            <p:oleObj spid="_x0000_s407559" name="Equation" r:id="rId6" imgW="0" imgH="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438276"/>
            <a:ext cx="8153400" cy="150495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</a:rPr>
              <a:t>Poet</a:t>
            </a:r>
            <a:r>
              <a:rPr lang="en-US" sz="3600" dirty="0"/>
              <a:t>: “There is a season</a:t>
            </a:r>
            <a:r>
              <a:rPr lang="en-US" sz="3600" dirty="0" smtClean="0"/>
              <a:t>to</a:t>
            </a:r>
            <a:r>
              <a:rPr lang="en-US" sz="3600" dirty="0"/>
              <a:t>every</a:t>
            </a:r>
          </a:p>
          <a:p>
            <a:r>
              <a:rPr lang="en-US" sz="36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366713" y="3054350"/>
          <a:ext cx="8410575" cy="768350"/>
        </p:xfrm>
        <a:graphic>
          <a:graphicData uri="http://schemas.openxmlformats.org/presentationml/2006/ole">
            <p:oleObj spid="_x0000_s294914" name="Equation" r:id="rId4" imgW="2222280" imgH="203040" progId="Equation.DSMT4">
              <p:embed/>
            </p:oleObj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2857500" y="2603500"/>
          <a:ext cx="914400" cy="198438"/>
        </p:xfrm>
        <a:graphic>
          <a:graphicData uri="http://schemas.openxmlformats.org/presentationml/2006/ole">
            <p:oleObj spid="_x0000_s294915" name="Equation" r:id="rId5" imgW="914400" imgH="198720" progId="Equation.DSMT4">
              <p:embed/>
            </p:oleObj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79561" y="3879850"/>
            <a:ext cx="829265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So some season, say </a:t>
            </a:r>
            <a:r>
              <a:rPr lang="en-US" sz="3200" dirty="0" smtClean="0">
                <a:latin typeface="Comic Sans MS" pitchFamily="66" charset="0"/>
              </a:rPr>
              <a:t>Summer, </a:t>
            </a:r>
            <a:r>
              <a:rPr lang="en-US" sz="3200" dirty="0">
                <a:latin typeface="Comic Sans MS" pitchFamily="66" charset="0"/>
              </a:rPr>
              <a:t>is good for</a:t>
            </a:r>
          </a:p>
          <a:p>
            <a:r>
              <a:rPr lang="en-US" sz="3200" dirty="0">
                <a:latin typeface="Comic Sans MS" pitchFamily="66" charset="0"/>
              </a:rPr>
              <a:t>all Purposes?</a:t>
            </a:r>
          </a:p>
          <a:p>
            <a:r>
              <a:rPr lang="en-US" sz="3200" b="1" dirty="0">
                <a:solidFill>
                  <a:srgbClr val="D00614"/>
                </a:solidFill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, </a:t>
            </a:r>
            <a:r>
              <a:rPr lang="en-US" sz="3200" dirty="0" smtClean="0">
                <a:latin typeface="Comic Sans MS" pitchFamily="66" charset="0"/>
              </a:rPr>
              <a:t>Summer </a:t>
            </a:r>
            <a:r>
              <a:rPr lang="en-US" sz="3200" dirty="0">
                <a:latin typeface="Comic Sans MS" pitchFamily="66" charset="0"/>
              </a:rPr>
              <a:t>is no good for snow shoveling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Predicates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90600" y="1901070"/>
            <a:ext cx="74126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Comic Sans MS" pitchFamily="66" charset="0"/>
              </a:rPr>
              <a:t>Propositions </a:t>
            </a:r>
            <a:r>
              <a:rPr lang="en-US" sz="4400" b="1" dirty="0">
                <a:latin typeface="Comic Sans MS" pitchFamily="66" charset="0"/>
              </a:rPr>
              <a:t>with variables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8950" y="2849563"/>
            <a:ext cx="7878752" cy="1502767"/>
            <a:chOff x="488950" y="2849563"/>
            <a:chExt cx="7878752" cy="1502767"/>
          </a:xfrm>
        </p:grpSpPr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488950" y="2849563"/>
              <a:ext cx="196880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Comic Sans MS" pitchFamily="66" charset="0"/>
                </a:rPr>
                <a:t>Example:</a:t>
              </a:r>
              <a:endParaRPr lang="en-US" sz="3200" dirty="0">
                <a:latin typeface="Comic Sans MS" pitchFamily="66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44675" y="3429000"/>
              <a:ext cx="6523027" cy="923330"/>
              <a:chOff x="1844675" y="3429000"/>
              <a:chExt cx="6523027" cy="923330"/>
            </a:xfrm>
          </p:grpSpPr>
          <p:sp>
            <p:nvSpPr>
              <p:cNvPr id="92166" name="Text Box 6"/>
              <p:cNvSpPr txBox="1">
                <a:spLocks noChangeArrowheads="1"/>
              </p:cNvSpPr>
              <p:nvPr/>
            </p:nvSpPr>
            <p:spPr bwMode="auto">
              <a:xfrm>
                <a:off x="4954588" y="3429000"/>
                <a:ext cx="341311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[x </a:t>
                </a:r>
                <a:r>
                  <a:rPr lang="en-US" sz="5400" dirty="0">
                    <a:solidFill>
                      <a:srgbClr val="0000FF"/>
                    </a:solidFill>
                    <a:latin typeface="Comic Sans MS" pitchFamily="66" charset="0"/>
                  </a:rPr>
                  <a:t>+ 2 = </a:t>
                </a:r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y]</a:t>
                </a:r>
                <a:endParaRPr lang="en-US" sz="54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2168" name="Text Box 8"/>
              <p:cNvSpPr txBox="1">
                <a:spLocks noChangeArrowheads="1"/>
              </p:cNvSpPr>
              <p:nvPr/>
            </p:nvSpPr>
            <p:spPr bwMode="auto">
              <a:xfrm>
                <a:off x="1844675" y="3486150"/>
                <a:ext cx="300274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P(</a:t>
                </a:r>
                <a:r>
                  <a:rPr lang="en-US" sz="4800" dirty="0" err="1">
                    <a:solidFill>
                      <a:srgbClr val="0000FF"/>
                    </a:solidFill>
                    <a:latin typeface="Comic Sans MS" pitchFamily="66" charset="0"/>
                  </a:rPr>
                  <a:t>x,y</a:t>
                </a:r>
                <a:r>
                  <a:rPr lang="en-US" sz="4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  <a:r>
                  <a:rPr lang="en-US" sz="4800" b="1" dirty="0" smtClean="0">
                    <a:latin typeface="Euclid"/>
                  </a:rPr>
                  <a:t>::=</a:t>
                </a:r>
                <a:endParaRPr lang="en-US" sz="4800" b="1" dirty="0">
                  <a:latin typeface="Euclid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3657600" y="4686300"/>
          <a:ext cx="914400" cy="198438"/>
        </p:xfrm>
        <a:graphic>
          <a:graphicData uri="http://schemas.openxmlformats.org/presentationml/2006/ole">
            <p:oleObj spid="_x0000_s295938" name="Equation" r:id="rId4" imgW="914400" imgH="198720" progId="Equation.DSMT4">
              <p:embed/>
            </p:oleObj>
          </a:graphicData>
        </a:graphic>
      </p:graphicFrame>
      <p:graphicFrame>
        <p:nvGraphicFramePr>
          <p:cNvPr id="123918" name="Object 14"/>
          <p:cNvGraphicFramePr>
            <a:graphicFrameLocks noChangeAspect="1"/>
          </p:cNvGraphicFramePr>
          <p:nvPr/>
        </p:nvGraphicFramePr>
        <p:xfrm>
          <a:off x="366713" y="3054350"/>
          <a:ext cx="8410575" cy="768350"/>
        </p:xfrm>
        <a:graphic>
          <a:graphicData uri="http://schemas.openxmlformats.org/presentationml/2006/ole">
            <p:oleObj spid="_x0000_s295939" name="Equation" r:id="rId5" imgW="2222280" imgH="203040" progId="Equation.DSMT4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42900" y="2938463"/>
            <a:ext cx="6018213" cy="1617662"/>
            <a:chOff x="342900" y="2947988"/>
            <a:chExt cx="6018213" cy="1617662"/>
          </a:xfrm>
        </p:grpSpPr>
        <p:graphicFrame>
          <p:nvGraphicFramePr>
            <p:cNvPr id="123919" name="Object 15"/>
            <p:cNvGraphicFramePr>
              <a:graphicFrameLocks noChangeAspect="1"/>
            </p:cNvGraphicFramePr>
            <p:nvPr/>
          </p:nvGraphicFramePr>
          <p:xfrm>
            <a:off x="342900" y="2947988"/>
            <a:ext cx="2957513" cy="1385887"/>
          </p:xfrm>
          <a:graphic>
            <a:graphicData uri="http://schemas.openxmlformats.org/presentationml/2006/ole">
              <p:oleObj spid="_x0000_s295940" name="Equation" r:id="rId6" imgW="812520" imgH="380880" progId="Equation.DSMT4">
                <p:embed/>
              </p:oleObj>
            </a:graphicData>
          </a:graphic>
        </p:graphicFrame>
        <p:graphicFrame>
          <p:nvGraphicFramePr>
            <p:cNvPr id="123920" name="Object 16"/>
            <p:cNvGraphicFramePr>
              <a:graphicFrameLocks noChangeAspect="1"/>
            </p:cNvGraphicFramePr>
            <p:nvPr/>
          </p:nvGraphicFramePr>
          <p:xfrm>
            <a:off x="3403600" y="2947988"/>
            <a:ext cx="2957513" cy="1385887"/>
          </p:xfrm>
          <a:graphic>
            <a:graphicData uri="http://schemas.openxmlformats.org/presentationml/2006/ole">
              <p:oleObj spid="_x0000_s295941" name="Equation" r:id="rId7" imgW="812520" imgH="380880" progId="Equation.DSMT4">
                <p:embed/>
              </p:oleObj>
            </a:graphicData>
          </a:graphic>
        </p:graphicFrame>
        <p:sp>
          <p:nvSpPr>
            <p:cNvPr id="123925" name="Freeform 21"/>
            <p:cNvSpPr>
              <a:spLocks/>
            </p:cNvSpPr>
            <p:nvPr/>
          </p:nvSpPr>
          <p:spPr bwMode="auto">
            <a:xfrm>
              <a:off x="1816100" y="3873500"/>
              <a:ext cx="3086100" cy="692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368"/>
                </a:cxn>
                <a:cxn ang="0">
                  <a:pos x="1000" y="408"/>
                </a:cxn>
                <a:cxn ang="0">
                  <a:pos x="1448" y="368"/>
                </a:cxn>
                <a:cxn ang="0">
                  <a:pos x="1944" y="0"/>
                </a:cxn>
              </a:cxnLst>
              <a:rect l="0" t="0" r="r" b="b"/>
              <a:pathLst>
                <a:path w="1944" h="436">
                  <a:moveTo>
                    <a:pt x="0" y="0"/>
                  </a:moveTo>
                  <a:cubicBezTo>
                    <a:pt x="156" y="150"/>
                    <a:pt x="313" y="300"/>
                    <a:pt x="480" y="368"/>
                  </a:cubicBezTo>
                  <a:cubicBezTo>
                    <a:pt x="647" y="436"/>
                    <a:pt x="839" y="408"/>
                    <a:pt x="1000" y="408"/>
                  </a:cubicBezTo>
                  <a:cubicBezTo>
                    <a:pt x="1161" y="408"/>
                    <a:pt x="1291" y="436"/>
                    <a:pt x="1448" y="368"/>
                  </a:cubicBezTo>
                  <a:cubicBezTo>
                    <a:pt x="1605" y="300"/>
                    <a:pt x="1861" y="64"/>
                    <a:pt x="1944" y="0"/>
                  </a:cubicBezTo>
                </a:path>
              </a:pathLst>
            </a:custGeom>
            <a:noFill/>
            <a:ln w="34925">
              <a:solidFill>
                <a:srgbClr val="008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342900" y="3054350"/>
          <a:ext cx="8459788" cy="768350"/>
        </p:xfrm>
        <a:graphic>
          <a:graphicData uri="http://schemas.openxmlformats.org/presentationml/2006/ole">
            <p:oleObj spid="_x0000_s296963" name="Equation" r:id="rId4" imgW="2234880" imgH="203040" progId="Equation.DSMT4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28485" y="4699000"/>
            <a:ext cx="86142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quantifiers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600" dirty="0"/>
              <a:t>Math vs. English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1123950" y="3770313"/>
            <a:ext cx="685155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for snow shoveling, Winter is good</a:t>
            </a:r>
          </a:p>
          <a:p>
            <a:r>
              <a:rPr lang="en-US" sz="3200" dirty="0">
                <a:latin typeface="Comic Sans MS" pitchFamily="66" charset="0"/>
              </a:rPr>
              <a:t>for planting,            </a:t>
            </a:r>
            <a:r>
              <a:rPr lang="en-US" sz="3200" dirty="0" smtClean="0">
                <a:latin typeface="Comic Sans MS" pitchFamily="66" charset="0"/>
              </a:rPr>
              <a:t>Spring  </a:t>
            </a:r>
            <a:r>
              <a:rPr lang="en-US" sz="3200" dirty="0">
                <a:latin typeface="Comic Sans MS" pitchFamily="66" charset="0"/>
              </a:rPr>
              <a:t>is good</a:t>
            </a:r>
          </a:p>
          <a:p>
            <a:r>
              <a:rPr lang="en-US" sz="3200" dirty="0">
                <a:latin typeface="Comic Sans MS" pitchFamily="66" charset="0"/>
              </a:rPr>
              <a:t>for leaf </a:t>
            </a:r>
            <a:r>
              <a:rPr lang="en-US" sz="3200" dirty="0" smtClean="0">
                <a:latin typeface="Comic Sans MS" pitchFamily="66" charset="0"/>
              </a:rPr>
              <a:t>watching,    Fall      is </a:t>
            </a:r>
            <a:r>
              <a:rPr lang="en-US" sz="3200" dirty="0">
                <a:latin typeface="Comic Sans MS" pitchFamily="66" charset="0"/>
              </a:rPr>
              <a:t>good</a:t>
            </a:r>
          </a:p>
          <a:p>
            <a:r>
              <a:rPr lang="en-US" sz="3200" dirty="0" smtClean="0">
                <a:latin typeface="Comic Sans MS" pitchFamily="66" charset="0"/>
              </a:rPr>
              <a:t>                          etc</a:t>
            </a:r>
            <a:r>
              <a:rPr lang="en-US" sz="3200" dirty="0">
                <a:latin typeface="Comic Sans MS" pitchFamily="66" charset="0"/>
              </a:rPr>
              <a:t>. </a:t>
            </a:r>
          </a:p>
        </p:txBody>
      </p:sp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342900" y="3054350"/>
          <a:ext cx="8459788" cy="768350"/>
        </p:xfrm>
        <a:graphic>
          <a:graphicData uri="http://schemas.openxmlformats.org/presentationml/2006/ole">
            <p:oleObj spid="_x0000_s409602" name="Equation" r:id="rId4" imgW="2234880" imgH="203040" progId="Equation.DSMT4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  <a:noFill/>
          <a:ln/>
        </p:spPr>
        <p:txBody>
          <a:bodyPr/>
          <a:lstStyle/>
          <a:p>
            <a:r>
              <a:rPr lang="en-US" sz="4400" b="0" dirty="0">
                <a:solidFill>
                  <a:schemeClr val="tx1"/>
                </a:solidFill>
              </a:rPr>
              <a:t>Poetic license </a:t>
            </a:r>
            <a:r>
              <a:rPr lang="en-US" sz="4400" b="0" dirty="0" smtClean="0">
                <a:solidFill>
                  <a:schemeClr val="tx1"/>
                </a:solidFill>
              </a:rPr>
              <a:t>again</a:t>
            </a:r>
            <a:endParaRPr lang="en-US" sz="4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PropositionalValidity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469" y="1665921"/>
            <a:ext cx="7483139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truth-values.</a:t>
            </a:r>
          </a:p>
          <a:p>
            <a:pPr marL="457200" indent="-457200"/>
            <a:r>
              <a:rPr lang="en-US" sz="4400" i="1" dirty="0" smtClean="0">
                <a:latin typeface="Comic Sans MS" pitchFamily="66" charset="0"/>
              </a:rPr>
              <a:t> 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297986" name="Equation" r:id="rId4" imgW="914400" imgH="19872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0578" y="3427413"/>
          <a:ext cx="8002844" cy="855650"/>
        </p:xfrm>
        <a:graphic>
          <a:graphicData uri="http://schemas.openxmlformats.org/presentationml/2006/ole">
            <p:oleObj spid="_x0000_s297989" name="Equation" r:id="rId5" imgW="2019300" imgH="215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299010" name="Equation" r:id="rId4" imgW="914400" imgH="198720" progId="Equation.DSMT4">
              <p:embed/>
            </p:oleObj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p:oleObj spid="_x0000_s299011" name="Equation" r:id="rId5" imgW="914400" imgH="198720" progId="Equation.DSMT4">
              <p:embed/>
            </p:oleObj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406" y="3242754"/>
          <a:ext cx="8231187" cy="1851025"/>
        </p:xfrm>
        <a:graphic>
          <a:graphicData uri="http://schemas.openxmlformats.org/presentationml/2006/ole">
            <p:oleObj spid="_x0000_s299012" name="Equation" r:id="rId6" imgW="2032000" imgH="4572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466946" name="Equation" r:id="rId4" imgW="914400" imgH="198720" progId="Equation.DSMT4">
              <p:embed/>
            </p:oleObj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71014" y="3455287"/>
            <a:ext cx="7583637" cy="23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i="1" dirty="0">
                <a:latin typeface="Comic Sans MS" pitchFamily="66" charset="0"/>
              </a:rPr>
              <a:t>Proof strategy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assume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left side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then </a:t>
            </a:r>
          </a:p>
          <a:p>
            <a:r>
              <a:rPr lang="en-US" sz="4800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right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endParaRPr lang="en-US" sz="4800" dirty="0">
              <a:sym typeface="Symbol" pitchFamily="18" charset="2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9932" y="1251284"/>
            <a:ext cx="6158522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0822" y="2258458"/>
            <a:ext cx="7799754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456406" y="1416937"/>
          <a:ext cx="8231187" cy="1851025"/>
        </p:xfrm>
        <a:graphic>
          <a:graphicData uri="http://schemas.openxmlformats.org/presentationml/2006/ole">
            <p:oleObj spid="_x0000_s466950" name="Equation" r:id="rId5" imgW="203200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67894" y="2122488"/>
            <a:ext cx="8617329" cy="413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lang="en-US" sz="2800" dirty="0">
                <a:latin typeface="Comic Sans MS" pitchFamily="66" charset="0"/>
              </a:rPr>
              <a:t>:  </a:t>
            </a:r>
            <a:r>
              <a:rPr lang="en-US" sz="2800" dirty="0" smtClean="0">
                <a:latin typeface="Comic Sans MS" pitchFamily="66" charset="0"/>
              </a:rPr>
              <a:t>So assume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left hand side.That is,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holds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for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when </a:t>
            </a: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val(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in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the domain.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  <a:sym typeface="Symbol" pitchFamily="18" charset="2"/>
              </a:rPr>
              <a:t>Now let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be some domain element. </a:t>
            </a:r>
            <a:r>
              <a:rPr lang="en-US" sz="2800" dirty="0" smtClean="0">
                <a:latin typeface="Comic Sans MS" pitchFamily="66" charset="0"/>
              </a:rPr>
              <a:t> Then</a:t>
            </a:r>
            <a:endParaRPr lang="en-US" sz="2800" dirty="0"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</a:rPr>
              <a:t> holds, and </a:t>
            </a:r>
            <a:r>
              <a:rPr lang="en-US" sz="2800" dirty="0" smtClean="0">
                <a:latin typeface="Comic Sans MS" pitchFamily="66" charset="0"/>
              </a:rPr>
              <a:t>so 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by </a:t>
            </a:r>
            <a:r>
              <a:rPr lang="en-US" sz="2800" dirty="0">
                <a:latin typeface="Comic Sans MS" pitchFamily="66" charset="0"/>
              </a:rPr>
              <a:t>itself holds.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</a:rPr>
              <a:t>But 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>
                <a:latin typeface="Comic Sans MS" pitchFamily="66" charset="0"/>
              </a:rPr>
              <a:t> could have been any element of the domain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So we </a:t>
            </a:r>
            <a:r>
              <a:rPr lang="en-US" sz="2800" dirty="0">
                <a:latin typeface="Comic Sans MS" pitchFamily="66" charset="0"/>
              </a:rPr>
              <a:t>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).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Similarly 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. </a:t>
            </a:r>
            <a:r>
              <a:rPr lang="en-US" sz="2800" dirty="0">
                <a:latin typeface="Comic Sans MS" pitchFamily="66" charset="0"/>
              </a:rPr>
              <a:t>Therefore,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QED</a:t>
            </a:r>
            <a:endParaRPr lang="en-US" sz="2800" dirty="0">
              <a:solidFill>
                <a:srgbClr val="000066"/>
              </a:solidFill>
              <a:latin typeface="Comic Sans MS" pitchFamily="66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468994" name="Equation" r:id="rId4" imgW="914400" imgH="198720" progId="Equation.DSMT4">
              <p:embed/>
            </p:oleObj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06870" y="1418414"/>
            <a:ext cx="86482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err="1" smtClean="0"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→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13813" y="4625364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by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UG</a:t>
            </a:r>
            <a:r>
              <a:rPr lang="en-US" sz="3200" dirty="0">
                <a:solidFill>
                  <a:srgbClr val="000066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47440" y="3098704"/>
            <a:ext cx="842100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 </a:t>
            </a:r>
            <a:r>
              <a:rPr lang="en-US" sz="3600" dirty="0">
                <a:latin typeface="Comic Sans MS" pitchFamily="66" charset="0"/>
              </a:rPr>
              <a:t> Give </a:t>
            </a:r>
            <a:r>
              <a:rPr lang="en-US" sz="4000" i="1" dirty="0" smtClean="0">
                <a:latin typeface="Comic Sans MS" pitchFamily="66" charset="0"/>
              </a:rPr>
              <a:t>counter-model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, where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latin typeface="Comic Sans MS" pitchFamily="66" charset="0"/>
                <a:sym typeface="Euclid Symbol"/>
              </a:rPr>
              <a:t>IMPLIES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but right side is </a:t>
            </a:r>
            <a:r>
              <a:rPr lang="en-US" sz="4400" dirty="0" smtClean="0">
                <a:solidFill>
                  <a:srgbClr val="D00614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000" dirty="0">
                <a:latin typeface="Comic Sans MS" pitchFamily="66" charset="0"/>
                <a:sym typeface="Symbol" pitchFamily="18" charset="2"/>
              </a:rPr>
              <a:t>Namely, let domain  </a:t>
            </a:r>
            <a:r>
              <a:rPr lang="en-US" sz="4000" b="1" dirty="0" smtClean="0">
                <a:latin typeface="Euclid"/>
                <a:sym typeface="Symbol" pitchFamily="18" charset="2"/>
              </a:rPr>
              <a:t>::= 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{1, 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}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1]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,  P(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36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480258" name="Equation" r:id="rId4" imgW="914400" imgH="198720" progId="Equation.DSMT4">
              <p:embed/>
            </p:oleObj>
          </a:graphicData>
        </a:graphic>
      </p:graphicFrame>
      <p:sp>
        <p:nvSpPr>
          <p:cNvPr id="6" name="Oval 5"/>
          <p:cNvSpPr/>
          <p:nvPr/>
        </p:nvSpPr>
        <p:spPr>
          <a:xfrm>
            <a:off x="1586523" y="2215255"/>
            <a:ext cx="6955691" cy="99316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675" y="1251284"/>
            <a:ext cx="5855368" cy="954505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376" y="306390"/>
            <a:ext cx="6794500" cy="1003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 Example is Not Valid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584993" y="1336166"/>
          <a:ext cx="7974013" cy="1851025"/>
        </p:xfrm>
        <a:graphic>
          <a:graphicData uri="http://schemas.openxmlformats.org/presentationml/2006/ole">
            <p:oleObj spid="_x0000_s480259" name="Equation" r:id="rId5" imgW="196850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75931" y="4053196"/>
            <a:ext cx="83921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providing </a:t>
            </a:r>
            <a:r>
              <a:rPr lang="en-US" sz="4400" dirty="0" err="1" smtClean="0">
                <a:solidFill>
                  <a:srgbClr val="CC0099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does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occur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in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P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093872" y="1052532"/>
          <a:ext cx="4858859" cy="2699366"/>
        </p:xfrm>
        <a:graphic>
          <a:graphicData uri="http://schemas.openxmlformats.org/presentationml/2006/ole">
            <p:oleObj spid="_x0000_s563202" name="Equation" r:id="rId4" imgW="0" imgH="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53282" y="1057617"/>
          <a:ext cx="3235337" cy="2822315"/>
        </p:xfrm>
        <a:graphic>
          <a:graphicData uri="http://schemas.openxmlformats.org/presentationml/2006/ole">
            <p:oleObj spid="_x0000_s563205" name="Equation" r:id="rId5" imgW="596900" imgH="5207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36" y="1126046"/>
            <a:ext cx="8808844" cy="2406082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solidFill>
                  <a:srgbClr val="0000FF"/>
                </a:solidFill>
              </a:rPr>
              <a:t>x.[</a:t>
            </a:r>
            <a:r>
              <a:rPr lang="en-US" sz="4800" dirty="0" err="1">
                <a:solidFill>
                  <a:srgbClr val="0000FF"/>
                </a:solidFill>
              </a:rPr>
              <a:t>P(x</a:t>
            </a:r>
            <a:r>
              <a:rPr lang="en-US" sz="4800" dirty="0" smtClean="0">
                <a:solidFill>
                  <a:srgbClr val="0000FF"/>
                </a:solidFill>
              </a:rPr>
              <a:t>) </a:t>
            </a:r>
            <a:r>
              <a:rPr lang="en-US" sz="36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OR </a:t>
            </a:r>
            <a:r>
              <a:rPr lang="en-US" sz="4800" dirty="0" smtClean="0">
                <a:solidFill>
                  <a:srgbClr val="0000FF"/>
                </a:solidFill>
              </a:rPr>
              <a:t>A]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IMPLIES </a:t>
            </a:r>
            <a:r>
              <a:rPr lang="en-US" sz="4800" dirty="0" smtClean="0">
                <a:solidFill>
                  <a:srgbClr val="0000FF"/>
                </a:solidFill>
              </a:rPr>
              <a:t>[(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>
                <a:solidFill>
                  <a:srgbClr val="0000FF"/>
                </a:solidFill>
              </a:rPr>
              <a:t>.P(x</a:t>
            </a:r>
            <a:r>
              <a:rPr lang="en-US" sz="4800" dirty="0" smtClean="0">
                <a:solidFill>
                  <a:srgbClr val="0000FF"/>
                </a:solidFill>
              </a:rPr>
              <a:t>)) </a:t>
            </a:r>
            <a:r>
              <a:rPr lang="en-US" sz="36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OR </a:t>
            </a:r>
            <a:r>
              <a:rPr lang="en-US" sz="4800" dirty="0" smtClean="0">
                <a:solidFill>
                  <a:srgbClr val="0000FF"/>
                </a:solidFill>
              </a:rPr>
              <a:t>A]</a:t>
            </a:r>
          </a:p>
          <a:p>
            <a:pPr algn="ctr"/>
            <a:r>
              <a:rPr lang="en-US" sz="4000" dirty="0" smtClean="0"/>
              <a:t>providing </a:t>
            </a:r>
            <a:r>
              <a:rPr lang="en-US" sz="4000" dirty="0" smtClean="0">
                <a:solidFill>
                  <a:srgbClr val="008000"/>
                </a:solidFill>
              </a:rPr>
              <a:t>x</a:t>
            </a:r>
            <a:r>
              <a:rPr lang="en-US" sz="4000" dirty="0" smtClean="0"/>
              <a:t>does</a:t>
            </a:r>
            <a:r>
              <a:rPr lang="en-US" sz="4000" dirty="0" smtClean="0">
                <a:solidFill>
                  <a:srgbClr val="008000"/>
                </a:solidFill>
              </a:rPr>
              <a:t> not </a:t>
            </a:r>
            <a:r>
              <a:rPr lang="en-US" sz="4400" dirty="0" smtClean="0"/>
              <a:t>occur</a:t>
            </a:r>
            <a:r>
              <a:rPr lang="en-US" sz="4000" dirty="0" smtClean="0">
                <a:solidFill>
                  <a:srgbClr val="008000"/>
                </a:solidFill>
              </a:rPr>
              <a:t> inA</a:t>
            </a:r>
          </a:p>
          <a:p>
            <a:pPr algn="ctr"/>
            <a:endParaRPr lang="en-US" sz="4000" dirty="0">
              <a:solidFill>
                <a:srgbClr val="008000"/>
              </a:solidFill>
            </a:endParaRP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>
                <a:solidFill>
                  <a:srgbClr val="009900"/>
                </a:solidFill>
              </a:rPr>
              <a:t>More Validities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444500" y="3438525"/>
            <a:ext cx="82931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 pitchFamily="18" charset="2"/>
              </a:rPr>
              <a:t>(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NOT</a:t>
            </a:r>
            <a:r>
              <a:rPr lang="en-US" sz="5400" dirty="0" err="1" smtClean="0">
                <a:latin typeface="Comic Sans MS"/>
                <a:cs typeface="Comic Sans MS"/>
                <a:sym typeface="Euclid Symbol" pitchFamily="18" charset="2"/>
              </a:rPr>
              <a:t>(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5400" dirty="0" err="1" smtClean="0">
                <a:latin typeface="Comic Sans MS"/>
                <a:cs typeface="Comic Sans MS"/>
              </a:rPr>
              <a:t>P</a:t>
            </a:r>
            <a:r>
              <a:rPr lang="en-US" sz="5400" dirty="0" err="1">
                <a:latin typeface="Comic Sans MS"/>
                <a:cs typeface="Comic Sans MS"/>
              </a:rPr>
              <a:t>(x</a:t>
            </a:r>
            <a:r>
              <a:rPr lang="en-US" sz="5400" dirty="0" smtClean="0">
                <a:latin typeface="Comic Sans MS"/>
                <a:cs typeface="Comic Sans MS"/>
              </a:rPr>
              <a:t>)) </a:t>
            </a:r>
            <a:r>
              <a:rPr lang="en-US" sz="3200" kern="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IMPLIES</a:t>
            </a:r>
          </a:p>
          <a:p>
            <a:pPr algn="ctr"/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NOT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(</a:t>
            </a:r>
            <a:r>
              <a:rPr lang="en-US" sz="5400" dirty="0" err="1" smtClean="0">
                <a:latin typeface="Comic Sans MS"/>
                <a:cs typeface="Comic Sans MS"/>
              </a:rPr>
              <a:t>P</a:t>
            </a:r>
            <a:r>
              <a:rPr lang="en-US" sz="5400" dirty="0" err="1">
                <a:latin typeface="Comic Sans MS"/>
                <a:cs typeface="Comic Sans MS"/>
              </a:rPr>
              <a:t>(x</a:t>
            </a:r>
            <a:r>
              <a:rPr lang="en-US" sz="5400" dirty="0" smtClean="0">
                <a:latin typeface="Comic Sans MS"/>
                <a:cs typeface="Comic Sans MS"/>
              </a:rPr>
              <a:t>))</a:t>
            </a:r>
          </a:p>
          <a:p>
            <a:pPr algn="ctr"/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(version of </a:t>
            </a:r>
            <a:r>
              <a:rPr lang="en-US" sz="5400" dirty="0" err="1">
                <a:solidFill>
                  <a:srgbClr val="008000"/>
                </a:solidFill>
                <a:latin typeface="Comic Sans MS"/>
                <a:cs typeface="Comic Sans MS"/>
              </a:rPr>
              <a:t>DeMorgan</a:t>
            </a:r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Predicates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911225" y="2566988"/>
            <a:ext cx="7342750" cy="276998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3:</a:t>
            </a:r>
            <a:r>
              <a:rPr lang="en-US" sz="4000" dirty="0" smtClean="0"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9900"/>
              </a:solidFill>
              <a:latin typeface="Comic Sans MS" pitchFamily="66" charset="0"/>
            </a:endParaRPr>
          </a:p>
          <a:p>
            <a:endParaRPr lang="en-US" sz="4000" dirty="0"/>
          </a:p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4: 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P(1,4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CC0000"/>
                </a:solidFill>
                <a:latin typeface="Comic Sans MS" pitchFamily="66" charset="0"/>
              </a:rPr>
              <a:t>false</a:t>
            </a:r>
            <a:endParaRPr lang="en-US" sz="4000" dirty="0" smtClean="0">
              <a:solidFill>
                <a:srgbClr val="CC0000"/>
              </a:solidFill>
              <a:latin typeface="Comic Sans MS" pitchFamily="66" charset="0"/>
            </a:endParaRPr>
          </a:p>
          <a:p>
            <a:r>
              <a:rPr lang="en-US" sz="5400" b="1" dirty="0" smtClean="0">
                <a:solidFill>
                  <a:srgbClr val="0000FF"/>
                </a:solidFill>
                <a:latin typeface="Euclid Symbol" charset="2"/>
              </a:rPr>
              <a:t>		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P(1,4))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9900"/>
                </a:solidFill>
                <a:latin typeface="Comic Sans MS" pitchFamily="66" charset="0"/>
              </a:rPr>
              <a:t>true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4588" y="1295400"/>
            <a:ext cx="34131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[x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+ 2 =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844675" y="1352550"/>
            <a:ext cx="30027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800" b="1" dirty="0" smtClean="0">
                <a:latin typeface="Euclid"/>
              </a:rPr>
              <a:t>::=</a:t>
            </a:r>
            <a:endParaRPr lang="en-US" sz="4800" b="1" dirty="0">
              <a:latin typeface="Eucli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6079" y="2562177"/>
            <a:ext cx="3402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P(1,3)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true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allAtOnce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308" y="2790092"/>
            <a:ext cx="76193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err="1" smtClean="0"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6600" dirty="0" err="1" smtClean="0">
                <a:latin typeface="Comic Sans MS" pitchFamily="66" charset="0"/>
              </a:rPr>
              <a:t>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))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IFF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err="1" smtClean="0">
                <a:latin typeface="Comic Sans MS" pitchFamily="66" charset="0"/>
              </a:rPr>
              <a:t>(P(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))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4336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 valid formula: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99315" y="1444625"/>
            <a:ext cx="8330467" cy="3971437"/>
          </a:xfrm>
          <a:noFill/>
          <a:ln/>
        </p:spPr>
        <p:txBody>
          <a:bodyPr/>
          <a:lstStyle/>
          <a:p>
            <a:pPr algn="ctr"/>
            <a:r>
              <a:rPr lang="en-US" sz="5400" dirty="0" smtClean="0"/>
              <a:t>Two (out of three) </a:t>
            </a:r>
            <a:r>
              <a:rPr lang="en-US" sz="5400" dirty="0"/>
              <a:t>Profound Theorems about </a:t>
            </a:r>
          </a:p>
          <a:p>
            <a:pPr algn="ctr"/>
            <a:r>
              <a:rPr lang="en-US" sz="5400" dirty="0"/>
              <a:t>Mathematical Logic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52425" y="1444625"/>
            <a:ext cx="8105775" cy="4651375"/>
          </a:xfrm>
          <a:noFill/>
          <a:ln/>
        </p:spPr>
        <p:txBody>
          <a:bodyPr/>
          <a:lstStyle/>
          <a:p>
            <a:pPr algn="ctr"/>
            <a:r>
              <a:rPr lang="en-US" sz="5400"/>
              <a:t>Three Profound Theorems about </a:t>
            </a:r>
          </a:p>
          <a:p>
            <a:pPr algn="ctr"/>
            <a:r>
              <a:rPr lang="en-US" sz="5400"/>
              <a:t>Mathematical Logic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>
                <a:cs typeface="Times New Roman" pitchFamily="18" charset="0"/>
              </a:rPr>
              <a:t>ö</a:t>
            </a:r>
            <a:r>
              <a:rPr lang="en-US" dirty="0"/>
              <a:t>del's Completeness Theorem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3728" y="1718994"/>
            <a:ext cx="82765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Thm</a:t>
            </a:r>
            <a:r>
              <a:rPr lang="en-US" sz="4400" dirty="0">
                <a:latin typeface="Comic Sans MS" pitchFamily="66" charset="0"/>
              </a:rPr>
              <a:t> 1,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good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news</a:t>
            </a:r>
            <a:r>
              <a:rPr lang="en-US" sz="4400" dirty="0" smtClean="0">
                <a:latin typeface="Comic Sans MS" pitchFamily="66" charset="0"/>
              </a:rPr>
              <a:t>: only </a:t>
            </a:r>
            <a:r>
              <a:rPr lang="en-US" sz="4400" dirty="0">
                <a:latin typeface="Comic Sans MS" pitchFamily="66" charset="0"/>
              </a:rPr>
              <a:t>need to </a:t>
            </a:r>
            <a:r>
              <a:rPr lang="en-US" sz="4400" dirty="0" smtClean="0">
                <a:latin typeface="Comic Sans MS" pitchFamily="66" charset="0"/>
              </a:rPr>
              <a:t>know </a:t>
            </a:r>
            <a:r>
              <a:rPr lang="en-US" sz="4400" dirty="0">
                <a:latin typeface="Comic Sans MS" pitchFamily="66" charset="0"/>
              </a:rPr>
              <a:t>a few axioms &amp; rules, to prove </a:t>
            </a:r>
            <a:r>
              <a:rPr lang="en-US" sz="4400" i="1" dirty="0">
                <a:solidFill>
                  <a:srgbClr val="006600"/>
                </a:solidFill>
                <a:latin typeface="Comic Sans MS" pitchFamily="66" charset="0"/>
              </a:rPr>
              <a:t>all </a:t>
            </a:r>
            <a:r>
              <a:rPr lang="en-US" sz="4400" dirty="0" smtClean="0">
                <a:latin typeface="Comic Sans MS" pitchFamily="66" charset="0"/>
              </a:rPr>
              <a:t>valid formulas.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 (in theory; in practice need</a:t>
            </a:r>
          </a:p>
          <a:p>
            <a:r>
              <a:rPr lang="en-US" sz="4000" dirty="0" smtClean="0">
                <a:latin typeface="Comic Sans MS" pitchFamily="66" charset="0"/>
              </a:rPr>
              <a:t>   lots of rules)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Axioms &amp; Inference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389" y="2297906"/>
            <a:ext cx="7813222" cy="22590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Rules are just </a:t>
            </a:r>
            <a:r>
              <a:rPr lang="en-US" sz="4400" dirty="0"/>
              <a:t>UG and modus </a:t>
            </a:r>
            <a:endParaRPr lang="en-US" sz="4400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ponens.  Most of the valid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axioms shown already.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Cannot</a:t>
            </a:r>
            <a:r>
              <a:rPr lang="en-US" sz="3600" dirty="0"/>
              <a:t> Determine Validity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743" y="1496659"/>
            <a:ext cx="8142514" cy="3870551"/>
          </a:xfrm>
        </p:spPr>
        <p:txBody>
          <a:bodyPr/>
          <a:lstStyle/>
          <a:p>
            <a:r>
              <a:rPr lang="en-US" sz="4000" dirty="0" err="1"/>
              <a:t>Thm</a:t>
            </a:r>
            <a:r>
              <a:rPr lang="en-US" sz="4000" dirty="0"/>
              <a:t> 2, </a:t>
            </a:r>
            <a:r>
              <a:rPr lang="en-US" sz="4000" dirty="0">
                <a:solidFill>
                  <a:srgbClr val="CC0000"/>
                </a:solidFill>
              </a:rPr>
              <a:t>Bad News:</a:t>
            </a:r>
            <a:r>
              <a:rPr lang="en-US" sz="4000" dirty="0"/>
              <a:t> there is no </a:t>
            </a:r>
          </a:p>
          <a:p>
            <a:r>
              <a:rPr lang="en-US" sz="4000" dirty="0"/>
              <a:t>procedure </a:t>
            </a:r>
            <a:r>
              <a:rPr lang="en-US" sz="4000" dirty="0" smtClean="0"/>
              <a:t>to determine whether </a:t>
            </a:r>
            <a:endParaRPr lang="en-US" sz="4000" dirty="0"/>
          </a:p>
          <a:p>
            <a:r>
              <a:rPr lang="en-US" sz="4000" dirty="0" smtClean="0"/>
              <a:t>a quantified  formula is </a:t>
            </a:r>
            <a:r>
              <a:rPr lang="en-US" sz="4000" dirty="0"/>
              <a:t>valid</a:t>
            </a:r>
          </a:p>
          <a:p>
            <a:r>
              <a:rPr lang="en-US" sz="4000" dirty="0"/>
              <a:t>(in contrast to propositional </a:t>
            </a:r>
          </a:p>
          <a:p>
            <a:r>
              <a:rPr lang="en-US" sz="4000" dirty="0"/>
              <a:t>formulas).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89888" cy="1577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sz="2800" dirty="0">
                <a:solidFill>
                  <a:schemeClr val="tx1"/>
                </a:solidFill>
              </a:rPr>
              <a:t>del's </a:t>
            </a:r>
            <a:r>
              <a:rPr lang="en-US" sz="2800" dirty="0">
                <a:solidFill>
                  <a:srgbClr val="9751CB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completeness Theorem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for Arithmetic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4800"/>
            <a:ext cx="8685213" cy="494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err="1"/>
              <a:t>Thm</a:t>
            </a:r>
            <a:r>
              <a:rPr lang="en-US" sz="4000" dirty="0"/>
              <a:t> 3, </a:t>
            </a:r>
            <a:r>
              <a:rPr lang="en-US" sz="4000" dirty="0">
                <a:solidFill>
                  <a:srgbClr val="CC0000"/>
                </a:solidFill>
              </a:rPr>
              <a:t>Worse News</a:t>
            </a:r>
            <a:r>
              <a:rPr lang="en-US" sz="4000" dirty="0"/>
              <a:t>:</a:t>
            </a:r>
          </a:p>
          <a:p>
            <a:pPr>
              <a:lnSpc>
                <a:spcPct val="70000"/>
              </a:lnSpc>
            </a:pPr>
            <a:r>
              <a:rPr lang="en-US" sz="4000" dirty="0"/>
              <a:t>if we stick to domain, </a:t>
            </a:r>
            <a:r>
              <a:rPr lang="en-US" sz="4000" b="1" dirty="0">
                <a:solidFill>
                  <a:srgbClr val="000066"/>
                </a:solidFill>
                <a:sym typeface="Euclid Math Two" pitchFamily="18" charset="2"/>
              </a:rPr>
              <a:t></a:t>
            </a:r>
            <a:r>
              <a:rPr lang="en-US" sz="4000" dirty="0">
                <a:sym typeface="Euclid Math Two" pitchFamily="18" charset="2"/>
              </a:rPr>
              <a:t>, with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ym typeface="Euclid Math Two" pitchFamily="18" charset="2"/>
              </a:rPr>
              <a:t>predicates   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x +  y = z</a:t>
            </a:r>
            <a:r>
              <a:rPr lang="en-US" sz="4000" dirty="0" smtClean="0">
                <a:solidFill>
                  <a:srgbClr val="000066"/>
                </a:solidFill>
                <a:sym typeface="Euclid Math Two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				  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sym typeface="Euclid Math Two" pitchFamily="18" charset="2"/>
              </a:rPr>
              <a:t>×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y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=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z</a:t>
            </a:r>
            <a:r>
              <a:rPr lang="en-US" sz="4000" dirty="0">
                <a:sym typeface="Euclid Math Two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then </a:t>
            </a:r>
            <a:r>
              <a:rPr lang="en-US" sz="4000" dirty="0">
                <a:solidFill>
                  <a:srgbClr val="F80000"/>
                </a:solidFill>
                <a:sym typeface="Euclid Math Two" pitchFamily="18" charset="2"/>
              </a:rPr>
              <a:t>no </a:t>
            </a:r>
            <a:r>
              <a:rPr lang="en-US" sz="4000" dirty="0">
                <a:sym typeface="Euclid Math Two" pitchFamily="18" charset="2"/>
              </a:rPr>
              <a:t>proof system can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prove all the true assertions!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Profound Theorems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674811"/>
            <a:ext cx="7714116" cy="3452358"/>
          </a:xfrm>
        </p:spPr>
        <p:txBody>
          <a:bodyPr/>
          <a:lstStyle/>
          <a:p>
            <a:r>
              <a:rPr lang="en-US" sz="3600" dirty="0"/>
              <a:t>We won't  prove these Theorems.</a:t>
            </a:r>
          </a:p>
          <a:p>
            <a:r>
              <a:rPr lang="en-US" sz="3600" dirty="0"/>
              <a:t>Their proofs usually require half </a:t>
            </a:r>
          </a:p>
          <a:p>
            <a:r>
              <a:rPr lang="en-US" sz="3600" dirty="0"/>
              <a:t>a term in an intro logic course </a:t>
            </a:r>
          </a:p>
          <a:p>
            <a:r>
              <a:rPr lang="en-US" sz="3600" dirty="0"/>
              <a:t>after 6.042</a:t>
            </a:r>
            <a:r>
              <a:rPr lang="en-US" sz="3600" dirty="0" smtClean="0"/>
              <a:t>.  But </a:t>
            </a:r>
            <a:r>
              <a:rPr lang="en-US" sz="3600" smtClean="0"/>
              <a:t>they are</a:t>
            </a:r>
            <a:endParaRPr lang="en-US" sz="3600" dirty="0" smtClean="0"/>
          </a:p>
          <a:p>
            <a:r>
              <a:rPr lang="en-US" sz="3600" dirty="0" smtClean="0"/>
              <a:t>interesting to think about.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smtClean="0">
                <a:sym typeface="Euclid Symbol"/>
              </a:rPr>
              <a:t>1</a:t>
            </a:r>
            <a:r>
              <a:rPr lang="en-US" sz="11500" smtClean="0">
                <a:sym typeface="Euclid Symbol"/>
              </a:rPr>
              <a:t>--4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Quantifiers</a:t>
            </a:r>
            <a:endParaRPr lang="en-US" sz="4000" dirty="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234484" y="2157127"/>
            <a:ext cx="6678431" cy="24006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For </a:t>
            </a:r>
            <a:r>
              <a:rPr lang="en-US" sz="5400" dirty="0">
                <a:solidFill>
                  <a:srgbClr val="009900"/>
                </a:solidFill>
                <a:latin typeface="Comic Sans MS" pitchFamily="66" charset="0"/>
              </a:rPr>
              <a:t>ALL</a:t>
            </a:r>
            <a:r>
              <a:rPr lang="en-US" sz="5400" dirty="0">
                <a:latin typeface="Comic Sans MS" pitchFamily="66" charset="0"/>
              </a:rPr>
              <a:t> x</a:t>
            </a:r>
          </a:p>
          <a:p>
            <a:endParaRPr lang="en-US" sz="4800" dirty="0"/>
          </a:p>
          <a:p>
            <a:r>
              <a:rPr lang="en-US" sz="4800" dirty="0">
                <a:latin typeface="Comic Sans MS" pitchFamily="66" charset="0"/>
              </a:rPr>
              <a:t>There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EXISTS</a:t>
            </a:r>
            <a:r>
              <a:rPr lang="en-US" sz="4800" dirty="0">
                <a:latin typeface="Comic Sans MS" pitchFamily="66" charset="0"/>
              </a:rPr>
              <a:t> some y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94930" y="2001838"/>
            <a:ext cx="1243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x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00419" y="3462338"/>
            <a:ext cx="125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y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592" y="196660"/>
            <a:ext cx="6303954" cy="1156857"/>
          </a:xfrm>
        </p:spPr>
        <p:txBody>
          <a:bodyPr/>
          <a:lstStyle/>
          <a:p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 </a:t>
            </a:r>
            <a:r>
              <a:rPr lang="en-US" sz="4400" dirty="0" smtClean="0">
                <a:solidFill>
                  <a:schemeClr val="tx1"/>
                </a:solidFill>
                <a:sym typeface="Symbol"/>
              </a:rPr>
              <a:t>is like</a:t>
            </a:r>
            <a:r>
              <a:rPr lang="en-US" sz="4400" dirty="0" smtClean="0">
                <a:solidFill>
                  <a:srgbClr val="33CC33"/>
                </a:solidFill>
                <a:sym typeface="Symbol"/>
              </a:rPr>
              <a:t> AND</a:t>
            </a:r>
            <a:endParaRPr lang="en-US" sz="4400" dirty="0">
              <a:solidFill>
                <a:srgbClr val="33CC33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271602" y="2561731"/>
            <a:ext cx="34290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P(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08" y="1417836"/>
            <a:ext cx="819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P(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is Pumped about 6.042]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5428" y="4518210"/>
            <a:ext cx="8270843" cy="149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000000"/>
                </a:solidFill>
                <a:latin typeface="Comic Sans MS" pitchFamily="66" charset="0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Stav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err="1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Rich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</a:p>
          <a:p>
            <a:r>
              <a:rPr lang="en-US" sz="4400" dirty="0" err="1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Megumi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…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err="1" smtClean="0"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Oscar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)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431" y="400621"/>
            <a:ext cx="6109677" cy="1160462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400" dirty="0" smtClean="0">
                <a:solidFill>
                  <a:schemeClr val="tx1"/>
                </a:solidFill>
                <a:sym typeface="Symbol" pitchFamily="18" charset="2"/>
              </a:rPr>
              <a:t> is like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OR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447738" y="2658117"/>
            <a:ext cx="34745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solidFill>
                  <a:srgbClr val="CC0099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B(</a:t>
            </a:r>
            <a:r>
              <a:rPr lang="en-US" sz="72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588" y="1494135"/>
            <a:ext cx="7189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B(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took 6.042 Before]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7671" y="4403585"/>
            <a:ext cx="80837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err="1" smtClean="0">
                <a:solidFill>
                  <a:srgbClr val="000000"/>
                </a:solidFill>
                <a:latin typeface="Comic Sans MS" pitchFamily="66" charset="0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Stav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 </a:t>
            </a:r>
            <a:r>
              <a:rPr lang="en-US" sz="4800" dirty="0" err="1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</a:rPr>
              <a:t>Rich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</a:t>
            </a:r>
          </a:p>
          <a:p>
            <a:r>
              <a:rPr lang="en-US" sz="4800" dirty="0" err="1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Megumi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OR…OR </a:t>
            </a:r>
            <a:r>
              <a:rPr lang="en-US" sz="4800" dirty="0" err="1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Oscar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</a:t>
            </a:r>
            <a:endParaRPr lang="en-US" sz="14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888" y="2299698"/>
            <a:ext cx="86134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Q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(3)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</a:t>
            </a:r>
            <a:r>
              <a:rPr lang="en-US" sz="4800" dirty="0" smtClean="0">
                <a:latin typeface="Comic Sans MS" pitchFamily="66" charset="0"/>
              </a:rPr>
              <a:t>([x&lt;3]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x=1)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 </a:t>
            </a:r>
            <a:r>
              <a:rPr lang="en-US" sz="4800" dirty="0" smtClean="0">
                <a:latin typeface="Comic Sans MS" pitchFamily="66" charset="0"/>
              </a:rPr>
              <a:t>([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&lt;1]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x=0)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(0)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([x&lt;0]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 T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				for any x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in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Existential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609604" y="1326311"/>
            <a:ext cx="627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err="1" smtClean="0">
                <a:latin typeface="Comic Sans MS" pitchFamily="66" charset="0"/>
              </a:rPr>
              <a:t>x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err="1" smtClean="0">
                <a:latin typeface="Comic Sans MS" pitchFamily="66" charset="0"/>
              </a:rPr>
              <a:t>y</a:t>
            </a:r>
            <a:r>
              <a:rPr lang="en-US" sz="4400" dirty="0" smtClean="0">
                <a:latin typeface="Comic Sans MS" pitchFamily="66" charset="0"/>
              </a:rPr>
              <a:t> range over  </a:t>
            </a:r>
            <a:r>
              <a:rPr lang="en-US" sz="4800" b="1" dirty="0" err="1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1436" y="2054833"/>
            <a:ext cx="863671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R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([x&lt;1]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x=5)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(8)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</a:t>
            </a:r>
            <a:r>
              <a:rPr lang="en-US" sz="4800" dirty="0" smtClean="0">
                <a:latin typeface="Comic Sans MS" pitchFamily="66" charset="0"/>
              </a:rPr>
              <a:t>([x&lt;8]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x=12)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latin typeface="Comic Sans MS"/>
              </a:rPr>
              <a:t>(10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 pitchFamily="66" charset="0"/>
              </a:rPr>
              <a:t>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  <a:p>
            <a:r>
              <a:rPr lang="en-US" sz="4800" dirty="0" smtClean="0">
                <a:latin typeface="Comic Sans MS" pitchFamily="66" charset="0"/>
              </a:rPr>
              <a:t>  ([x&lt;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]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</a:rPr>
              <a:t>F</a:t>
            </a:r>
            <a:r>
              <a:rPr lang="en-US" sz="4800" dirty="0" smtClean="0">
                <a:latin typeface="Comic Sans MS"/>
              </a:rPr>
              <a:t> for </a:t>
            </a:r>
            <a:r>
              <a:rPr lang="en-US" sz="4800" dirty="0" smtClean="0">
                <a:latin typeface="Comic Sans MS" pitchFamily="66" charset="0"/>
              </a:rPr>
              <a:t>x=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)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Universal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0276" y="1346225"/>
            <a:ext cx="481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x, y range over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solidFill>
                <a:srgbClr val="9751CB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18" y="2996576"/>
            <a:ext cx="7858317" cy="3659785"/>
          </a:xfrm>
        </p:spPr>
        <p:txBody>
          <a:bodyPr/>
          <a:lstStyle/>
          <a:p>
            <a:r>
              <a:rPr lang="en-US" sz="3600" dirty="0"/>
              <a:t>For every </a:t>
            </a:r>
            <a:r>
              <a:rPr lang="en-US" sz="3600" dirty="0" smtClean="0"/>
              <a:t>virus, </a:t>
            </a:r>
            <a:r>
              <a:rPr lang="en-US" sz="3600" dirty="0"/>
              <a:t>I have a defense:</a:t>
            </a: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MYDOOM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Defender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ILOVEYOU</a:t>
            </a:r>
            <a:r>
              <a:rPr lang="en-US" dirty="0" smtClean="0"/>
              <a:t>,  use </a:t>
            </a:r>
            <a:r>
              <a:rPr lang="en-US" dirty="0" smtClean="0">
                <a:solidFill>
                  <a:srgbClr val="0000FF"/>
                </a:solidFill>
              </a:rPr>
              <a:t>Norton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BABLAS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Zonealarm</a:t>
            </a:r>
            <a:r>
              <a:rPr lang="en-US" dirty="0"/>
              <a:t>…</a:t>
            </a:r>
            <a:endParaRPr lang="en-US" dirty="0" smtClean="0"/>
          </a:p>
          <a:p>
            <a:pPr algn="ctr"/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 </a:t>
            </a:r>
            <a:r>
              <a:rPr lang="en-US" sz="6000" dirty="0" smtClean="0">
                <a:sym typeface="Euclid Symbol" pitchFamily="18" charset="2"/>
              </a:rPr>
              <a:t>is</a:t>
            </a:r>
            <a:r>
              <a:rPr lang="en-US" sz="6000" dirty="0" smtClean="0">
                <a:solidFill>
                  <a:srgbClr val="E80616"/>
                </a:solidFill>
                <a:sym typeface="Euclid Symbol" pitchFamily="18" charset="2"/>
              </a:rPr>
              <a:t> </a:t>
            </a:r>
            <a:r>
              <a:rPr lang="en-US" sz="6000" dirty="0">
                <a:solidFill>
                  <a:srgbClr val="E80616"/>
                </a:solidFill>
                <a:sym typeface="Euclid Symbol" pitchFamily="18" charset="2"/>
              </a:rPr>
              <a:t>e</a:t>
            </a:r>
            <a:r>
              <a:rPr lang="en-US" sz="6000" dirty="0">
                <a:solidFill>
                  <a:srgbClr val="E80616"/>
                </a:solidFill>
              </a:rPr>
              <a:t>xpensive!</a:t>
            </a: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410368" y="1563007"/>
            <a:ext cx="8267700" cy="1254125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43647" y="1366461"/>
          <a:ext cx="6798282" cy="1711456"/>
        </p:xfrm>
        <a:graphic>
          <a:graphicData uri="http://schemas.openxmlformats.org/presentationml/2006/ole">
            <p:oleObj spid="_x0000_s526338" name="Equation" r:id="rId4" imgW="1815840" imgH="457200" progId="Equation.DSMT4">
              <p:embed/>
            </p:oleObj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8"/>
            <a:ext cx="5831037" cy="1011364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I: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</TotalTime>
  <Words>1471</Words>
  <Application>Microsoft Macintosh PowerPoint</Application>
  <PresentationFormat>On-screen Show (4:3)</PresentationFormat>
  <Paragraphs>249</Paragraphs>
  <Slides>38</Slides>
  <Notes>38</Notes>
  <HiddenSlides>12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Comic Sans MS</vt:lpstr>
      <vt:lpstr>Euclid Symbol</vt:lpstr>
      <vt:lpstr>EUSM10</vt:lpstr>
      <vt:lpstr>EUFM10</vt:lpstr>
      <vt:lpstr>Helvetica</vt:lpstr>
      <vt:lpstr>Euclid Math Two</vt:lpstr>
      <vt:lpstr>EURM10</vt:lpstr>
      <vt:lpstr>Euclid</vt:lpstr>
      <vt:lpstr>1_Custom Design</vt:lpstr>
      <vt:lpstr>Equation</vt:lpstr>
      <vt:lpstr>MathType 6.0 Equation</vt:lpstr>
      <vt:lpstr>Predicate Logic Quantifiers ∀,∃</vt:lpstr>
      <vt:lpstr>Predicates</vt:lpstr>
      <vt:lpstr>Predicates</vt:lpstr>
      <vt:lpstr>Quantifiers</vt:lpstr>
      <vt:lpstr>∀ is like AND</vt:lpstr>
      <vt:lpstr>∃ is like OR</vt:lpstr>
      <vt:lpstr>Existential Quantifier</vt:lpstr>
      <vt:lpstr>Universal Quantifier</vt:lpstr>
      <vt:lpstr>virus attack, I: ∀∃</vt:lpstr>
      <vt:lpstr>virus attack, II:∃∀</vt:lpstr>
      <vt:lpstr>Alternating Quantifiers</vt:lpstr>
      <vt:lpstr>Alternating Quantifiers</vt:lpstr>
      <vt:lpstr>Alternating Quantifiers</vt:lpstr>
      <vt:lpstr>Reverse the Quantifiers</vt:lpstr>
      <vt:lpstr>Alternating Quantifiers</vt:lpstr>
      <vt:lpstr>Reverse the Quantifiers</vt:lpstr>
      <vt:lpstr>Math vs. English</vt:lpstr>
      <vt:lpstr>Math vs. English</vt:lpstr>
      <vt:lpstr>Math vs. English</vt:lpstr>
      <vt:lpstr>Math vs. English</vt:lpstr>
      <vt:lpstr>Math vs. English</vt:lpstr>
      <vt:lpstr>Poetic license again</vt:lpstr>
      <vt:lpstr>PropositionalValidity</vt:lpstr>
      <vt:lpstr>Predicate Calculus Validity</vt:lpstr>
      <vt:lpstr>Slide 25</vt:lpstr>
      <vt:lpstr>Slide 26</vt:lpstr>
      <vt:lpstr>Similar Example is Not Valid</vt:lpstr>
      <vt:lpstr>Universal Generalization (UG)</vt:lpstr>
      <vt:lpstr>More Validities</vt:lpstr>
      <vt:lpstr>DeMorgan’s Law for Quantifiers</vt:lpstr>
      <vt:lpstr>Power &amp; Limits of Logic</vt:lpstr>
      <vt:lpstr>Power &amp; Limits of Logic</vt:lpstr>
      <vt:lpstr>Gödel's Completeness Theorem</vt:lpstr>
      <vt:lpstr>Axioms &amp; Inference Rules</vt:lpstr>
      <vt:lpstr>Cannot Determine Validity</vt:lpstr>
      <vt:lpstr>Gödel's Incompleteness Theorem for Arithmetic</vt:lpstr>
      <vt:lpstr>Three Profound Theorems</vt:lpstr>
      <vt:lpstr>Team Problems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394</cp:revision>
  <dcterms:created xsi:type="dcterms:W3CDTF">2011-02-11T16:24:00Z</dcterms:created>
  <dcterms:modified xsi:type="dcterms:W3CDTF">2011-02-11T17:10:29Z</dcterms:modified>
</cp:coreProperties>
</file>