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embeddings/oleObject5.bin" ContentType="application/vnd.openxmlformats-officedocument.oleObject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slideLayouts/slideLayout24.xml" ContentType="application/vnd.openxmlformats-officedocument.presentationml.slideLayout+xml"/>
  <Override PartName="/ppt/embeddings/oleObject9.bin" ContentType="application/vnd.openxmlformats-officedocument.oleObject"/>
  <Override PartName="/ppt/theme/theme1.xml" ContentType="application/vnd.openxmlformats-officedocument.theme+xml"/>
  <Override PartName="/ppt/embeddings/oleObject16.bin" ContentType="application/vnd.openxmlformats-officedocument.oleObject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slideLayouts/slideLayout14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slides/slide15.xml" ContentType="application/vnd.openxmlformats-officedocument.presentationml.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slideLayouts/slideLayout15.xml" ContentType="application/vnd.openxmlformats-officedocument.presentationml.slideLayout+xml"/>
  <Default Extension="emf" ContentType="image/x-emf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40.xml" ContentType="application/vnd.openxmlformats-officedocument.presentationml.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Layouts/slideLayout23.xml" ContentType="application/vnd.openxmlformats-officedocument.presentationml.slideLayout+xml"/>
  <Override PartName="/ppt/slides/slide41.xml" ContentType="application/vnd.openxmlformats-officedocument.presentationml.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theme/theme4.xml" ContentType="application/vnd.openxmlformats-officedocument.theme+xml"/>
  <Override PartName="/ppt/slides/slide10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slideLayouts/slideLayout13.xml" ContentType="application/vnd.openxmlformats-officedocument.presentationml.slideLayout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  <p:sldMasterId id="2147483651" r:id="rId2"/>
  </p:sldMasterIdLst>
  <p:notesMasterIdLst>
    <p:notesMasterId r:id="rId46"/>
  </p:notesMasterIdLst>
  <p:handoutMasterIdLst>
    <p:handoutMasterId r:id="rId47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  <p:sldId id="408" r:id="rId11"/>
    <p:sldId id="409" r:id="rId12"/>
    <p:sldId id="461" r:id="rId13"/>
    <p:sldId id="410" r:id="rId14"/>
    <p:sldId id="428" r:id="rId15"/>
    <p:sldId id="440" r:id="rId16"/>
    <p:sldId id="442" r:id="rId17"/>
    <p:sldId id="415" r:id="rId18"/>
    <p:sldId id="426" r:id="rId19"/>
    <p:sldId id="436" r:id="rId20"/>
    <p:sldId id="437" r:id="rId21"/>
    <p:sldId id="438" r:id="rId22"/>
    <p:sldId id="434" r:id="rId23"/>
    <p:sldId id="443" r:id="rId24"/>
    <p:sldId id="446" r:id="rId25"/>
    <p:sldId id="460" r:id="rId26"/>
    <p:sldId id="445" r:id="rId27"/>
    <p:sldId id="444" r:id="rId28"/>
    <p:sldId id="412" r:id="rId29"/>
    <p:sldId id="458" r:id="rId30"/>
    <p:sldId id="459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30" r:id="rId41"/>
    <p:sldId id="431" r:id="rId42"/>
    <p:sldId id="432" r:id="rId43"/>
    <p:sldId id="433" r:id="rId44"/>
    <p:sldId id="427" r:id="rId45"/>
  </p:sldIdLst>
  <p:sldSz cx="9144000" cy="6858000" type="screen4x3"/>
  <p:notesSz cx="7315200" cy="9601200"/>
  <p:embeddedFontLst>
    <p:embeddedFont>
      <p:font typeface="Comic Sans MS"/>
      <p:regular r:id="rId48"/>
      <p:bold r:id="rId49"/>
    </p:embeddedFont>
    <p:embeddedFont>
      <p:font typeface="Euclid Symbol" charset="2"/>
      <p:regular r:id="rId50"/>
      <p:bold r:id="rId51"/>
      <p:italic r:id="rId52"/>
      <p:boldItalic r:id="rId53"/>
    </p:embeddedFont>
    <p:embeddedFont>
      <p:font typeface="cmsy10"/>
      <p:regular r:id="rId54"/>
    </p:embeddedFont>
    <p:embeddedFont>
      <p:font typeface="Euclid Extra" charset="2"/>
      <p:regular r:id="rId55"/>
      <p:bold r:id="rId56"/>
    </p:embeddedFont>
  </p:embeddedFontLst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703" autoAdjust="0"/>
    <p:restoredTop sz="94618" autoAdjust="0"/>
  </p:normalViewPr>
  <p:slideViewPr>
    <p:cSldViewPr snapToGrid="0" showGuides="1">
      <p:cViewPr varScale="1">
        <p:scale>
          <a:sx n="137" d="100"/>
          <a:sy n="137" d="100"/>
        </p:scale>
        <p:origin x="-816" y="-104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font" Target="fonts/font3.fntdata"/><Relationship Id="rId51" Type="http://schemas.openxmlformats.org/officeDocument/2006/relationships/font" Target="fonts/font4.fntdata"/><Relationship Id="rId52" Type="http://schemas.openxmlformats.org/officeDocument/2006/relationships/font" Target="fonts/font5.fntdata"/><Relationship Id="rId53" Type="http://schemas.openxmlformats.org/officeDocument/2006/relationships/font" Target="fonts/font6.fntdata"/><Relationship Id="rId54" Type="http://schemas.openxmlformats.org/officeDocument/2006/relationships/font" Target="fonts/font7.fntdata"/><Relationship Id="rId55" Type="http://schemas.openxmlformats.org/officeDocument/2006/relationships/font" Target="fonts/font8.fntdata"/><Relationship Id="rId56" Type="http://schemas.openxmlformats.org/officeDocument/2006/relationships/font" Target="fonts/font9.fntdata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font" Target="fonts/font1.fntdata"/><Relationship Id="rId4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pict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pict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8557" y="6553200"/>
            <a:ext cx="975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294445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dirty="0" smtClean="0">
                <a:latin typeface="Comic Sans MS" pitchFamily="66" charset="0"/>
              </a:rPr>
              <a:t>February</a:t>
            </a:r>
            <a:r>
              <a:rPr lang="en-US" sz="1100" baseline="0" dirty="0" smtClean="0">
                <a:latin typeface="Comic Sans MS" pitchFamily="66" charset="0"/>
              </a:rPr>
              <a:t> 9</a:t>
            </a:r>
            <a:r>
              <a:rPr lang="en-US" sz="1100" dirty="0" smtClean="0">
                <a:latin typeface="Comic Sans MS" pitchFamily="66" charset="0"/>
              </a:rPr>
              <a:t>, 2011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8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16.png"/><Relationship Id="rId5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46337" y="6553200"/>
            <a:ext cx="797664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974" y="1704974"/>
            <a:ext cx="8105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 OR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XOR (  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err="1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4888" y="4429125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4436418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4216" y="4455468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6566" y="4436418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7651" y="457691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164001" y="4142674"/>
          <a:ext cx="517692" cy="388269"/>
        </p:xfrm>
        <a:graphic>
          <a:graphicData uri="http://schemas.openxmlformats.org/presentationml/2006/ole">
            <p:oleObj spid="_x0000_s250882" name="Equation" r:id="rId4" imgW="152400" imgH="114300" progId="Equation.DSMT4">
              <p:embed/>
            </p:oleObj>
          </a:graphicData>
        </a:graphic>
      </p:graphicFrame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6991192" y="4087516"/>
          <a:ext cx="517525" cy="377343"/>
        </p:xfrm>
        <a:graphic>
          <a:graphicData uri="http://schemas.openxmlformats.org/presentationml/2006/ole">
            <p:oleObj spid="_x0000_s250884" name="Equation" r:id="rId5" imgW="152400" imgH="114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(Boolean) Operators</a:t>
            </a:r>
            <a:endParaRPr lang="en-US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774980" y="1248236"/>
            <a:ext cx="6784759" cy="4856716"/>
          </a:xfrm>
          <a:prstGeom prst="rect">
            <a:avLst/>
          </a:prstGeom>
          <a:noFill/>
          <a:ln/>
          <a:effectLst/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7"/>
            <a:ext cx="3821113" cy="2659063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1348983" y="1057488"/>
          <a:ext cx="1579151" cy="957061"/>
        </p:xfrm>
        <a:graphic>
          <a:graphicData uri="http://schemas.openxmlformats.org/presentationml/2006/ole">
            <p:oleObj spid="_x0000_s356354" name="Equation" r:id="rId4" imgW="419040" imgH="253800" progId="Equation.DSMT4">
              <p:embed/>
            </p:oleObj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897313" y="1202077"/>
            <a:ext cx="4158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is equivalent to</a:t>
            </a:r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7112784" y="1002694"/>
          <a:ext cx="1671620" cy="1013103"/>
        </p:xfrm>
        <a:graphic>
          <a:graphicData uri="http://schemas.openxmlformats.org/presentationml/2006/ole">
            <p:oleObj spid="_x0000_s356355" name="Equation" r:id="rId5" imgW="419040" imgH="253800" progId="Equation.DSMT4">
              <p:embed/>
            </p:oleObj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6120552" y="1996099"/>
          <a:ext cx="1780283" cy="875689"/>
        </p:xfrm>
        <a:graphic>
          <a:graphicData uri="http://schemas.openxmlformats.org/presentationml/2006/ole">
            <p:oleObj spid="_x0000_s356358" name="Equation" r:id="rId6" imgW="545760" imgH="266400" progId="Equation.DSMT4">
              <p:embed/>
            </p:oleObj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3153572" y="2258214"/>
          <a:ext cx="1843088" cy="638175"/>
        </p:xfrm>
        <a:graphic>
          <a:graphicData uri="http://schemas.openxmlformats.org/presentationml/2006/ole">
            <p:oleObj spid="_x0000_s356361" name="Equation" r:id="rId7" imgW="622300" imgH="215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51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7"/>
            <a:ext cx="3821113" cy="2659063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1348983" y="1057488"/>
          <a:ext cx="1579151" cy="957061"/>
        </p:xfrm>
        <a:graphic>
          <a:graphicData uri="http://schemas.openxmlformats.org/presentationml/2006/ole">
            <p:oleObj spid="_x0000_s358402" name="Equation" r:id="rId4" imgW="419040" imgH="253800" progId="Equation.DSMT4">
              <p:embed/>
            </p:oleObj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897313" y="1202077"/>
            <a:ext cx="4158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is equivalent to</a:t>
            </a:r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7112784" y="1002694"/>
          <a:ext cx="1671620" cy="1013103"/>
        </p:xfrm>
        <a:graphic>
          <a:graphicData uri="http://schemas.openxmlformats.org/presentationml/2006/ole">
            <p:oleObj spid="_x0000_s358403" name="Equation" r:id="rId5" imgW="419040" imgH="253800" progId="Equation.DSMT4">
              <p:embed/>
            </p:oleObj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6120552" y="1996099"/>
          <a:ext cx="1780283" cy="875689"/>
        </p:xfrm>
        <a:graphic>
          <a:graphicData uri="http://schemas.openxmlformats.org/presentationml/2006/ole">
            <p:oleObj spid="_x0000_s358404" name="Equation" r:id="rId6" imgW="545760" imgH="266400" progId="Equation.DSMT4">
              <p:embed/>
            </p:oleObj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6" y="2732926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1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13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15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TextBox 72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58407" name="Object 7"/>
          <p:cNvGraphicFramePr>
            <a:graphicFrameLocks noChangeAspect="1"/>
          </p:cNvGraphicFramePr>
          <p:nvPr/>
        </p:nvGraphicFramePr>
        <p:xfrm>
          <a:off x="3154363" y="2257425"/>
          <a:ext cx="1843087" cy="638175"/>
        </p:xfrm>
        <a:graphic>
          <a:graphicData uri="http://schemas.openxmlformats.org/presentationml/2006/ole">
            <p:oleObj spid="_x0000_s358407" name="Equation" r:id="rId7" imgW="622300" imgH="215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IMPLIES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13017" y="2761013"/>
          <a:ext cx="267546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742950"/>
                <a:gridCol w="1251561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ymbol" charset="2"/>
                          <a:ea typeface="Wingdings"/>
                          <a:cs typeface="Symbol" charset="2"/>
                        </a:rPr>
                        <a:t>→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4637" y="2212521"/>
            <a:ext cx="6048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Wingdings"/>
                <a:cs typeface="Symbol" charset="2"/>
              </a:rPr>
              <a:t>→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249204" y="6581001"/>
            <a:ext cx="894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173" y="4084518"/>
            <a:ext cx="2334493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P</a:t>
            </a:r>
            <a:r>
              <a:rPr lang="en-US" dirty="0" smtClean="0">
                <a:latin typeface="Comic Sans MS" pitchFamily="66" charset="0"/>
              </a:rPr>
              <a:t> is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  <a:p>
            <a:r>
              <a:rPr lang="en-US" dirty="0" smtClean="0">
                <a:latin typeface="Comic Sans MS" pitchFamily="66" charset="0"/>
              </a:rPr>
              <a:t>        Q is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600898" y="4184773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6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046988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IMPLIES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/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759" y="1842363"/>
            <a:ext cx="79864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P=NP?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efficient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500" y="2291127"/>
            <a:ext cx="778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formula is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it is equivalent to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6854" y="2147291"/>
            <a:ext cx="865084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Formula 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solidFill>
                  <a:srgbClr val="BB0FAB"/>
                </a:solidFill>
                <a:latin typeface="Comic Sans MS" pitchFamily="66" charset="0"/>
              </a:rPr>
              <a:t> is </a:t>
            </a:r>
            <a:r>
              <a:rPr lang="en-US" sz="6000" dirty="0" err="1" smtClean="0">
                <a:solidFill>
                  <a:srgbClr val="BB0FAB"/>
                </a:solidFill>
                <a:latin typeface="Comic Sans MS" pitchFamily="66" charset="0"/>
              </a:rPr>
              <a:t>satisfiable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      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r>
              <a:rPr lang="en-US" sz="6000" dirty="0" smtClean="0">
                <a:latin typeface="Comic Sans MS" pitchFamily="66" charset="0"/>
              </a:rPr>
              <a:t>    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is not valid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56994" y="3101055"/>
          <a:ext cx="983467" cy="1475201"/>
        </p:xfrm>
        <a:graphic>
          <a:graphicData uri="http://schemas.openxmlformats.org/presentationml/2006/ole">
            <p:oleObj spid="_x0000_s359426" name="Equation" r:id="rId4" imgW="152280" imgH="228600" progId="Equation.DSMT4">
              <p:embed/>
            </p:oleObj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Vailidity</a:t>
            </a:r>
            <a:r>
              <a:rPr lang="en-US" sz="3600" dirty="0" smtClean="0"/>
              <a:t> &amp; </a:t>
            </a:r>
            <a:r>
              <a:rPr lang="en-US" sz="3600" dirty="0" err="1" smtClean="0"/>
              <a:t>Satisfiability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13017" y="2761013"/>
          <a:ext cx="267546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742950"/>
                <a:gridCol w="1251561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msy10"/>
                          <a:sym typeface="Euclid Symbol"/>
                        </a:rPr>
                        <a:t>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984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rgbClr val="0000FF"/>
                </a:solidFill>
                <a:latin typeface="cmsy10"/>
                <a:sym typeface="Euclid Symbol"/>
              </a:rPr>
              <a:t>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158" y="268704"/>
            <a:ext cx="6685537" cy="1151022"/>
          </a:xfrm>
        </p:spPr>
        <p:txBody>
          <a:bodyPr/>
          <a:lstStyle/>
          <a:p>
            <a:r>
              <a:rPr lang="en-US" i="1" dirty="0" smtClean="0"/>
              <a:t>Quickie: </a:t>
            </a:r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841" y="1430570"/>
            <a:ext cx="77203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Suppose you had a good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method for determining</a:t>
            </a:r>
          </a:p>
          <a:p>
            <a:pPr algn="l"/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satisfiability</a:t>
            </a:r>
            <a:r>
              <a:rPr lang="en-US" sz="4800" dirty="0" smtClean="0">
                <a:latin typeface="Comic Sans MS" pitchFamily="66" charset="0"/>
              </a:rPr>
              <a:t>.  Explain how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to obtain a good method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for determining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validity.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0158" y="268704"/>
            <a:ext cx="6685537" cy="1151022"/>
          </a:xfrm>
        </p:spPr>
        <p:txBody>
          <a:bodyPr/>
          <a:lstStyle/>
          <a:p>
            <a:r>
              <a:rPr lang="en-US" i="1" dirty="0" smtClean="0"/>
              <a:t>Quickie: </a:t>
            </a:r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777" y="1994664"/>
            <a:ext cx="81740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To test 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60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check that</a:t>
            </a:r>
          </a:p>
          <a:p>
            <a:pPr algn="l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NOT(G)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 SAT</a:t>
            </a:r>
            <a:r>
              <a:rPr lang="en-US" sz="6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p:oleObj spid="_x0000_s236545" name="Equation" r:id="rId4" imgW="1346040" imgH="215640" progId="Equation.DSMT4">
              <p:embed/>
            </p:oleObj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p:oleObj spid="_x0000_s236546" name="Equation" r:id="rId5" imgW="1333500" imgH="228600" progId="Equation.DSMT4">
              <p:embed/>
            </p:oleObj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477" y="2250833"/>
            <a:ext cx="8903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try to </a:t>
            </a:r>
            <a:r>
              <a:rPr lang="en-US" sz="4800" i="1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</a:rPr>
              <a:t>valid formulas</a:t>
            </a:r>
          </a:p>
          <a:p>
            <a:r>
              <a:rPr lang="en-US" sz="4800" dirty="0" smtClean="0">
                <a:latin typeface="Comic Sans MS" pitchFamily="66" charset="0"/>
              </a:rPr>
              <a:t>from a few axioms using</a:t>
            </a:r>
          </a:p>
          <a:p>
            <a:r>
              <a:rPr lang="en-US" sz="4800" dirty="0" smtClean="0">
                <a:latin typeface="Comic Sans MS" pitchFamily="66" charset="0"/>
              </a:rPr>
              <a:t>deduction rules.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Verifying Validity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0000FF"/>
                </a:solidFill>
              </a:rPr>
              <a:t>modus ponens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A </a:t>
            </a:r>
            <a:r>
              <a:rPr lang="en-US" sz="60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6000" dirty="0" smtClean="0">
                <a:solidFill>
                  <a:srgbClr val="0000FF"/>
                </a:solidFill>
              </a:rPr>
              <a:t> 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in Axiom 3), let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				  Q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  <a:r>
              <a:rPr lang="en-US" sz="4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				   R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00FF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(AA)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endParaRPr lang="en-US" sz="4400" dirty="0" smtClean="0"/>
          </a:p>
          <a:p>
            <a:endParaRPr lang="en-US" sz="4400" dirty="0" smtClean="0">
              <a:solidFill>
                <a:srgbClr val="0000FF"/>
              </a:solidFill>
            </a:endParaRPr>
          </a:p>
          <a:p>
            <a:endParaRPr lang="en-US" sz="4400" dirty="0" smtClean="0">
              <a:solidFill>
                <a:srgbClr val="0000FF"/>
              </a:solidFill>
            </a:endParaRP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Euclid Symbol"/>
              </a:rPr>
              <a:t></a:t>
            </a:r>
            <a:r>
              <a:rPr lang="en-US" sz="5400" dirty="0" smtClean="0">
                <a:solidFill>
                  <a:srgbClr val="0080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8000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5400" dirty="0" smtClean="0">
                <a:solidFill>
                  <a:srgbClr val="0000FF"/>
                </a:solidFill>
              </a:rPr>
              <a:t>A) 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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(AA)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5927" y="1772529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182880" y="3080825"/>
            <a:ext cx="6936514" cy="175432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/>
              <a:t>                                       </a:t>
            </a:r>
          </a:p>
          <a:p>
            <a:endParaRPr lang="en-US" sz="5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900539" y="4142911"/>
            <a:ext cx="3936402" cy="876913"/>
            <a:chOff x="635598" y="3104247"/>
            <a:chExt cx="3936402" cy="876913"/>
          </a:xfrm>
        </p:grpSpPr>
        <p:sp>
          <p:nvSpPr>
            <p:cNvPr id="12" name="Left Brace 11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 useBgFill="1">
        <p:nvSpPr>
          <p:cNvPr id="15" name="TextBox 14"/>
          <p:cNvSpPr txBox="1"/>
          <p:nvPr/>
        </p:nvSpPr>
        <p:spPr>
          <a:xfrm>
            <a:off x="323557" y="4238764"/>
            <a:ext cx="5801588" cy="15696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i="1" dirty="0" smtClean="0">
                <a:latin typeface="Comic Sans MS" pitchFamily="66" charset="0"/>
              </a:rPr>
              <a:t>every provable </a:t>
            </a:r>
          </a:p>
          <a:p>
            <a:r>
              <a:rPr lang="en-US" sz="5400" i="1" dirty="0" smtClean="0">
                <a:latin typeface="Comic Sans MS" pitchFamily="66" charset="0"/>
              </a:rPr>
              <a:t>formula</a:t>
            </a:r>
            <a:r>
              <a:rPr lang="en-US" sz="5400" dirty="0" smtClean="0">
                <a:latin typeface="Comic Sans MS" pitchFamily="66" charset="0"/>
              </a:rPr>
              <a:t> is also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803400" y="51593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’ System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5" y="1448974"/>
            <a:ext cx="8177110" cy="4881488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i="1" dirty="0" smtClean="0"/>
              <a:t>every  </a:t>
            </a:r>
            <a:r>
              <a:rPr lang="en-US" sz="4800" dirty="0" smtClean="0">
                <a:solidFill>
                  <a:srgbClr val="008000"/>
                </a:solidFill>
              </a:rPr>
              <a:t>valid</a:t>
            </a:r>
            <a:endParaRPr lang="en-US" sz="4800" i="1" dirty="0" smtClean="0"/>
          </a:p>
          <a:p>
            <a:r>
              <a:rPr lang="en-US" sz="4800" dirty="0" smtClean="0"/>
              <a:t>(</a:t>
            </a:r>
            <a:r>
              <a:rPr lang="en-US" sz="4800" b="1" dirty="0" smtClean="0">
                <a:solidFill>
                  <a:srgbClr val="0000FF"/>
                </a:solidFill>
                <a:sym typeface="Euclid Symbol"/>
              </a:rPr>
              <a:t>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rgbClr val="0000FF"/>
                </a:solidFill>
                <a:sym typeface="Euclid Symbol"/>
              </a:rPr>
              <a:t></a:t>
            </a:r>
            <a:r>
              <a:rPr lang="en-US" sz="4800" dirty="0" smtClean="0"/>
              <a:t>)-formula is </a:t>
            </a:r>
            <a:r>
              <a:rPr lang="en-US" sz="4800" i="1" dirty="0" smtClean="0"/>
              <a:t>provable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System is “</a:t>
            </a:r>
            <a:r>
              <a:rPr lang="en-US" sz="6000" dirty="0" smtClean="0">
                <a:solidFill>
                  <a:srgbClr val="008000"/>
                </a:solidFill>
              </a:rPr>
              <a:t>complete</a:t>
            </a:r>
            <a:r>
              <a:rPr lang="en-US" sz="4800" dirty="0" smtClean="0"/>
              <a:t>”.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Not hard to verify.  Would take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a couple of lectures;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System is </a:t>
            </a:r>
            <a:r>
              <a:rPr lang="en-US" sz="3600" dirty="0" smtClean="0">
                <a:solidFill>
                  <a:srgbClr val="008000"/>
                </a:solidFill>
              </a:rPr>
              <a:t>Complete</a:t>
            </a:r>
            <a:endParaRPr lang="en-US" sz="3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181" y="1675812"/>
            <a:ext cx="8921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i="1" dirty="0" smtClean="0">
                <a:latin typeface="Comic Sans MS" pitchFamily="66" charset="0"/>
              </a:rPr>
              <a:t>Lemma:</a:t>
            </a:r>
            <a:r>
              <a:rPr lang="en-US" sz="4400" dirty="0" smtClean="0">
                <a:latin typeface="Comic Sans MS" pitchFamily="66" charset="0"/>
              </a:rPr>
              <a:t> A r</a:t>
            </a:r>
            <a:r>
              <a:rPr lang="en-US" sz="4800" dirty="0" smtClean="0">
                <a:latin typeface="Comic Sans MS" pitchFamily="66" charset="0"/>
              </a:rPr>
              <a:t>ule is sound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AND{antecedents}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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7701" y="1719253"/>
            <a:ext cx="86885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Deduction proofs often no</a:t>
            </a:r>
          </a:p>
          <a:p>
            <a:r>
              <a:rPr lang="en-US" sz="5400" dirty="0" smtClean="0">
                <a:latin typeface="Comic Sans MS" pitchFamily="66" charset="0"/>
              </a:rPr>
              <a:t>better than truth tables. </a:t>
            </a:r>
          </a:p>
          <a:p>
            <a:r>
              <a:rPr lang="en-US" sz="5400" i="1" dirty="0" smtClean="0">
                <a:solidFill>
                  <a:srgbClr val="CC0099"/>
                </a:solidFill>
                <a:latin typeface="Comic Sans MS" pitchFamily="66" charset="0"/>
              </a:rPr>
              <a:t>No efficient method for</a:t>
            </a:r>
          </a:p>
          <a:p>
            <a:r>
              <a:rPr lang="en-US" sz="5400" i="1" dirty="0" smtClean="0">
                <a:solidFill>
                  <a:srgbClr val="CC0099"/>
                </a:solidFill>
                <a:latin typeface="Comic Sans MS" pitchFamily="66" charset="0"/>
              </a:rPr>
              <a:t>verifying validity is known.</a:t>
            </a:r>
            <a:endParaRPr lang="en-US" sz="5400" i="1" dirty="0">
              <a:solidFill>
                <a:srgbClr val="CC00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214" y="267177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1018" y="2172924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621" y="2168006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p:oleObj spid="_x0000_s234500" name="Equation" r:id="rId4" imgW="1422360" imgH="215640" progId="Equation.DSMT4">
              <p:embed/>
            </p:oleObj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p:oleObj spid="_x0000_s234497" name="Equation" r:id="rId5" imgW="1409700" imgH="228600" progId="Equation.DSMT4">
              <p:embed/>
            </p:oleObj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74284" y="1305718"/>
          <a:ext cx="3525571" cy="4240213"/>
        </p:xfrm>
        <a:graphic>
          <a:graphicData uri="http://schemas.openxmlformats.org/presentationml/2006/ole">
            <p:oleObj spid="_x0000_s338946" name="Equation" r:id="rId4" imgW="939600" imgH="1130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08225" y="1233488"/>
          <a:ext cx="4508500" cy="1882775"/>
        </p:xfrm>
        <a:graphic>
          <a:graphicData uri="http://schemas.openxmlformats.org/presentationml/2006/ole">
            <p:oleObj spid="_x0000_s400386" name="Equation" r:id="rId5" imgW="2463480" imgH="102852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8197818" y="6540057"/>
            <a:ext cx="8915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593849" y="1191127"/>
          <a:ext cx="5997177" cy="1583824"/>
        </p:xfrm>
        <a:graphic>
          <a:graphicData uri="http://schemas.openxmlformats.org/presentationml/2006/ole">
            <p:oleObj spid="_x0000_s401410" name="Equation" r:id="rId4" imgW="4279680" imgH="1130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7766" y="6567488"/>
            <a:ext cx="916236" cy="276999"/>
          </a:xfrm>
          <a:noFill/>
        </p:spPr>
        <p:txBody>
          <a:bodyPr/>
          <a:lstStyle/>
          <a:p>
            <a:r>
              <a:rPr lang="en-US" sz="1200" dirty="0" err="1" smtClean="0"/>
              <a:t>lec</a:t>
            </a:r>
            <a:r>
              <a:rPr lang="en-US" sz="1200" dirty="0" smtClean="0"/>
              <a:t> 2W.</a:t>
            </a:r>
            <a:fld id="{CBD9AEC5-2546-4473-B982-5733658B7CFB}" type="slidenum">
              <a:rPr lang="en-US" sz="1200" smtClean="0"/>
              <a:pPr/>
              <a:t>43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5911" y="1831251"/>
            <a:ext cx="7049970" cy="3286194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1—4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0502" y="6553200"/>
            <a:ext cx="8435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860050" y="3199163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56116" y="1417876"/>
            <a:ext cx="583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latin typeface="Comic Sans MS" pitchFamily="66" charset="0"/>
              </a:rPr>
              <a:t>(P)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P is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0633" y="2303006"/>
            <a:ext cx="6252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NOT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begin{document}&#10;&#10;\begin{align*}&#10;\textcolor{blue}{\land} &amp; \eqdef \textcolor{blue}{\text{AND}}\\&#10;\textcolor{blue}{\lor} &amp; \eqdef \textcolor{blue}{\text{OR}}\\&#10;\textcolor{blue}{\neg} &amp; \eqdef \textcolor{blue}{\text{NOT}}\\&#10;\textcolor{blue}{\implies}  &amp; \eqdef \text{\textcolor{blue}{IMPLIES} (if \dots then)}\\&#10;\textcolor{blue}{ \iff}  &amp; \eqdef \text{\textcolor{blue}{IFF} (if and only if)}\\&#10;\textcolor{blue}{\oplus} &amp; \eqdef \text{\textcolor{blue}{XOR} (exclusive OR)}&#10;\end{align*}&#10;&#10;\end{document}&#10;"/>
  <p:tag name="FILENAME" val="TP_tmp"/>
  <p:tag name="FORMAT" val="emf"/>
  <p:tag name="RES" val="300"/>
  <p:tag name="BLEND" val="0"/>
  <p:tag name="TRANSPARENT" val="0"/>
  <p:tag name="TBUG" val="0"/>
  <p:tag name="ALLOWFS" val="1"/>
  <p:tag name="ORIGWIDTH" val="246"/>
  <p:tag name="PICTUREFILESIZE" val="15612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6436</TotalTime>
  <Words>1512</Words>
  <Application>Microsoft Macintosh PowerPoint</Application>
  <PresentationFormat>On-screen Show (4:3)</PresentationFormat>
  <Paragraphs>432</Paragraphs>
  <Slides>43</Slides>
  <Notes>35</Notes>
  <HiddenSlides>17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Comic Sans MS</vt:lpstr>
      <vt:lpstr>Euclid Symbol</vt:lpstr>
      <vt:lpstr>cmsy10</vt:lpstr>
      <vt:lpstr>Euclid Extra</vt:lpstr>
      <vt:lpstr>6.042 Lecture Template</vt:lpstr>
      <vt:lpstr>1_6.042 Lecture Template</vt:lpstr>
      <vt:lpstr>Equation</vt:lpstr>
      <vt:lpstr>The Logic of Propositions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Truth Assignments</vt:lpstr>
      <vt:lpstr>Evaluation in an Environment</vt:lpstr>
      <vt:lpstr>Evaluation in an Environment</vt:lpstr>
      <vt:lpstr>Equivalence</vt:lpstr>
      <vt:lpstr>Propositional (Boolean) Operators</vt:lpstr>
      <vt:lpstr>DeMorgan’s Law</vt:lpstr>
      <vt:lpstr>DeMorgan’s Law</vt:lpstr>
      <vt:lpstr>Definition of IMPLIES</vt:lpstr>
      <vt:lpstr>A True Implication</vt:lpstr>
      <vt:lpstr>A True Implication</vt:lpstr>
      <vt:lpstr>A True Implication</vt:lpstr>
      <vt:lpstr>A True Implication</vt:lpstr>
      <vt:lpstr>A True Implication</vt:lpstr>
      <vt:lpstr>Satisfiability &amp; Validity </vt:lpstr>
      <vt:lpstr>Verifying Valid, Satisfiable</vt:lpstr>
      <vt:lpstr>Efficient Test for Satisfiability?</vt:lpstr>
      <vt:lpstr>Equivalence &amp; Validity</vt:lpstr>
      <vt:lpstr>Vailidity &amp; Satisfiability</vt:lpstr>
      <vt:lpstr>Definition of IFF</vt:lpstr>
      <vt:lpstr>Quickie: SAT versus VALID</vt:lpstr>
      <vt:lpstr>Quickie: SAT versus VALID</vt:lpstr>
      <vt:lpstr>Verifying Validity</vt:lpstr>
      <vt:lpstr>Lukasiewicz’ Proof System</vt:lpstr>
      <vt:lpstr>Lukasiewicz’ Proof System</vt:lpstr>
      <vt:lpstr>A Lukasiewicz’ Proof</vt:lpstr>
      <vt:lpstr>A Lukasiewicz’ Proof</vt:lpstr>
      <vt:lpstr>Lukasiewicz’ Proof System</vt:lpstr>
      <vt:lpstr>Lukasiewicz’ System is Complete</vt:lpstr>
      <vt:lpstr>Soundness &amp; Validity</vt:lpstr>
      <vt:lpstr>validity checking still inefficient</vt:lpstr>
      <vt:lpstr>Java Logical Expression</vt:lpstr>
      <vt:lpstr>Digital Logic</vt:lpstr>
      <vt:lpstr>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556</cp:revision>
  <dcterms:created xsi:type="dcterms:W3CDTF">2011-02-07T03:59:23Z</dcterms:created>
  <dcterms:modified xsi:type="dcterms:W3CDTF">2011-02-07T04:44:06Z</dcterms:modified>
</cp:coreProperties>
</file>