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3" r:id="rId2"/>
    <p:sldId id="332" r:id="rId3"/>
    <p:sldId id="296" r:id="rId4"/>
    <p:sldId id="335" r:id="rId5"/>
    <p:sldId id="336" r:id="rId6"/>
    <p:sldId id="337" r:id="rId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-11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0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3716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kern="0" dirty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88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  <a:t> </a:t>
            </a:r>
            <a:r>
              <a:rPr lang="en-US" sz="88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Rank</a:t>
            </a:r>
            <a:endParaRPr lang="en-US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873276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(by </a:t>
            </a:r>
            <a: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  <a:t>Google founder</a:t>
            </a:r>
            <a:b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</a:br>
            <a:r>
              <a:rPr lang="en-US" sz="7200" b="1" kern="0" dirty="0">
                <a:latin typeface="Comic Sans MS"/>
                <a:ea typeface="ＭＳ Ｐゴシック"/>
              </a:rPr>
              <a:t>Larry</a:t>
            </a:r>
            <a:r>
              <a:rPr lang="en-US" sz="7200" b="1" kern="0" dirty="0">
                <a:solidFill>
                  <a:srgbClr val="0000FF"/>
                </a:solidFill>
                <a:latin typeface="Comic Sans MS"/>
                <a:ea typeface="ＭＳ Ｐゴシック"/>
              </a:rPr>
              <a:t> </a:t>
            </a:r>
            <a:r>
              <a:rPr lang="en-US" sz="7200" b="1" kern="0" dirty="0" smtClean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2026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D73E32CF-FE78-5945-942C-324A7986BBD0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Which webpages </a:t>
            </a:r>
            <a:r>
              <a:rPr lang="en-US" dirty="0"/>
              <a:t>are “more important?”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Model of internet:</a:t>
            </a:r>
          </a:p>
          <a:p>
            <a:pPr eaLnBrk="1" hangingPunct="1"/>
            <a:r>
              <a:rPr lang="en-US" dirty="0"/>
              <a:t>Users click random link on a page.</a:t>
            </a:r>
          </a:p>
          <a:p>
            <a:pPr eaLnBrk="1" hangingPunct="1"/>
            <a:r>
              <a:rPr lang="en-US" dirty="0"/>
              <a:t>Occasionally start over.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A page is “more important” if </a:t>
            </a:r>
            <a:r>
              <a:rPr lang="en-US" dirty="0" smtClean="0"/>
              <a:t>viewed </a:t>
            </a:r>
            <a:r>
              <a:rPr lang="en-US" dirty="0"/>
              <a:t>a large fraction of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98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2298CDA-044A-0949-8A0D-DDA7F6833251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View the entire web as </a:t>
            </a:r>
            <a:r>
              <a:rPr lang="en-US" sz="4000" dirty="0" smtClean="0"/>
              <a:t>digraph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vertices </a:t>
            </a:r>
            <a:r>
              <a:rPr lang="en-US" sz="4000" dirty="0"/>
              <a:t>are </a:t>
            </a:r>
            <a:r>
              <a:rPr lang="en-US" sz="4000" dirty="0" err="1"/>
              <a:t>webpages</a:t>
            </a:r>
            <a:r>
              <a:rPr lang="en-US" sz="4000" dirty="0"/>
              <a:t> </a:t>
            </a:r>
            <a:endParaRPr 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edge </a:t>
            </a:r>
            <a:r>
              <a:rPr lang="en-US" sz="4000" dirty="0">
                <a:solidFill>
                  <a:srgbClr val="0000FF"/>
                </a:solidFill>
              </a:rPr>
              <a:t>(</a:t>
            </a:r>
            <a:r>
              <a:rPr lang="en-US" sz="4000" dirty="0" err="1">
                <a:solidFill>
                  <a:srgbClr val="0000FF"/>
                </a:solidFill>
              </a:rPr>
              <a:t>u,v</a:t>
            </a:r>
            <a:r>
              <a:rPr lang="en-US" sz="4000" dirty="0">
                <a:solidFill>
                  <a:srgbClr val="0000FF"/>
                </a:solidFill>
              </a:rPr>
              <a:t>)</a:t>
            </a:r>
            <a:r>
              <a:rPr lang="en-US" sz="4000" dirty="0"/>
              <a:t> exists if link from page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 to page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4000" dirty="0" err="1" smtClean="0"/>
              <a:t>Pr</a:t>
            </a:r>
            <a:r>
              <a:rPr lang="en-US" sz="4000" dirty="0"/>
              <a:t>[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err="1" smtClean="0">
                <a:solidFill>
                  <a:srgbClr val="0000FF"/>
                </a:solidFill>
              </a:rPr>
              <a:t>u,v</a:t>
            </a:r>
            <a:r>
              <a:rPr lang="en-US" sz="4000" dirty="0" smtClean="0">
                <a:solidFill>
                  <a:srgbClr val="0000FF"/>
                </a:solidFill>
              </a:rPr>
              <a:t>)</a:t>
            </a:r>
            <a:r>
              <a:rPr lang="en-US" sz="4000" dirty="0"/>
              <a:t>]</a:t>
            </a:r>
            <a:r>
              <a:rPr lang="en-US" sz="4000" dirty="0" smtClean="0"/>
              <a:t> </a:t>
            </a:r>
            <a:r>
              <a:rPr lang="en-US" sz="4000" dirty="0"/>
              <a:t>= </a:t>
            </a:r>
            <a:r>
              <a:rPr lang="en-US" sz="4000" dirty="0">
                <a:solidFill>
                  <a:srgbClr val="0000FF"/>
                </a:solidFill>
              </a:rPr>
              <a:t>1/outdeg(u)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Find </a:t>
            </a:r>
            <a:r>
              <a:rPr lang="en-US" sz="4000" dirty="0">
                <a:solidFill>
                  <a:srgbClr val="FF00FF"/>
                </a:solidFill>
              </a:rPr>
              <a:t>stationary distribution</a:t>
            </a:r>
            <a:r>
              <a:rPr lang="en-US" sz="4000" dirty="0"/>
              <a:t> {</a:t>
            </a:r>
            <a:r>
              <a:rPr lang="en-US" sz="4000" dirty="0" err="1">
                <a:solidFill>
                  <a:schemeClr val="accent2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Rank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 above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 if </a:t>
            </a:r>
            <a:r>
              <a:rPr lang="en-US" sz="4000" dirty="0" err="1">
                <a:solidFill>
                  <a:srgbClr val="0000FF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u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2298CDA-044A-0949-8A0D-DDA7F6833251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To ensure unique stationary: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add a “super-node” to the graph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an edge from super-node to each other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edges from each other node back to super-node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</p:spTree>
    <p:extLst>
      <p:ext uri="{BB962C8B-B14F-4D97-AF65-F5344CB8AC3E}">
        <p14:creationId xmlns:p14="http://schemas.microsoft.com/office/powerpoint/2010/main" val="356201617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0000FF"/>
                </a:solidFill>
              </a:rPr>
              <a:t>n</a:t>
            </a:r>
            <a:r>
              <a:rPr lang="en-US" sz="4400" dirty="0" smtClean="0"/>
              <a:t>-node graph, the 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b="1" dirty="0" err="1">
                <a:solidFill>
                  <a:srgbClr val="0000FF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err="1" smtClean="0">
                <a:solidFill>
                  <a:srgbClr val="0000FF"/>
                </a:solidFill>
              </a:rPr>
              <a:t>n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edge matrix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has</a:t>
            </a:r>
          </a:p>
          <a:p>
            <a:pPr marL="0" indent="0">
              <a:buNone/>
            </a:pPr>
            <a:r>
              <a:rPr lang="en-US" sz="4400" dirty="0" err="1" smtClean="0">
                <a:solidFill>
                  <a:srgbClr val="0000FF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ij</a:t>
            </a:r>
            <a:r>
              <a:rPr lang="en-US" sz="4400" dirty="0" smtClean="0"/>
              <a:t> ::= probability of edge</a:t>
            </a:r>
          </a:p>
          <a:p>
            <a:pPr marL="0" indent="0">
              <a:buNone/>
            </a:pPr>
            <a:r>
              <a:rPr lang="en-US" sz="4400" dirty="0" smtClean="0"/>
              <a:t>Find stationary </a:t>
            </a:r>
            <a:r>
              <a:rPr lang="en-US" sz="4400" dirty="0" err="1" smtClean="0"/>
              <a:t>dist</a:t>
            </a:r>
            <a:r>
              <a:rPr lang="en-US" sz="4400" dirty="0" smtClean="0"/>
              <a:t> vector    :</a:t>
            </a:r>
          </a:p>
          <a:p>
            <a:pPr marL="0" indent="0"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          M  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5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6,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5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086600" y="2895600"/>
            <a:ext cx="1447800" cy="660976"/>
            <a:chOff x="6705600" y="3530024"/>
            <a:chExt cx="1447800" cy="660976"/>
          </a:xfrm>
        </p:grpSpPr>
        <p:sp>
          <p:nvSpPr>
            <p:cNvPr id="6" name="Oval 5"/>
            <p:cNvSpPr/>
            <p:nvPr/>
          </p:nvSpPr>
          <p:spPr bwMode="auto">
            <a:xfrm>
              <a:off x="6705600" y="3657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7620000" y="3657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81800" y="3581400"/>
              <a:ext cx="2996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FF"/>
                  </a:solidFill>
                </a:rPr>
                <a:t>i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96200" y="3530024"/>
              <a:ext cx="35017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j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6" idx="6"/>
              <a:endCxn id="7" idx="2"/>
            </p:cNvCxnSpPr>
            <p:nvPr/>
          </p:nvCxnSpPr>
          <p:spPr bwMode="auto">
            <a:xfrm>
              <a:off x="7239000" y="39243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7389244" y="3657600"/>
            <a:ext cx="459356" cy="769441"/>
            <a:chOff x="7389244" y="3657600"/>
            <a:chExt cx="459356" cy="769441"/>
          </a:xfrm>
        </p:grpSpPr>
        <p:sp>
          <p:nvSpPr>
            <p:cNvPr id="19" name="TextBox 18"/>
            <p:cNvSpPr txBox="1"/>
            <p:nvPr/>
          </p:nvSpPr>
          <p:spPr>
            <a:xfrm>
              <a:off x="7389244" y="3657600"/>
              <a:ext cx="4593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0000FF"/>
                  </a:solidFill>
                </a:rPr>
                <a:t>s</a:t>
              </a:r>
              <a:endParaRPr lang="en-US" sz="44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7467600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3593015" y="4639270"/>
            <a:ext cx="521785" cy="923330"/>
            <a:chOff x="1981200" y="4572000"/>
            <a:chExt cx="521785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5117015" y="4630340"/>
            <a:ext cx="521785" cy="923330"/>
            <a:chOff x="1981200" y="4572000"/>
            <a:chExt cx="521785" cy="923330"/>
          </a:xfrm>
        </p:grpSpPr>
        <p:sp>
          <p:nvSpPr>
            <p:cNvPr id="29" name="TextBox 28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158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Resistance to scamming</a:t>
            </a:r>
          </a:p>
          <a:p>
            <a:r>
              <a:rPr lang="en-US" dirty="0" smtClean="0"/>
              <a:t>create fake nodes pointing to self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6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December 11, 2013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</p:spTree>
    <p:extLst>
      <p:ext uri="{BB962C8B-B14F-4D97-AF65-F5344CB8AC3E}">
        <p14:creationId xmlns:p14="http://schemas.microsoft.com/office/powerpoint/2010/main" val="287246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276</Words>
  <Application>Microsoft Macintosh PowerPoint</Application>
  <PresentationFormat>On-screen Show (4:3)</PresentationFormat>
  <Paragraphs>54</Paragraphs>
  <Slides>6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 Presentation</vt:lpstr>
      <vt:lpstr>PowerPoint Presentation</vt:lpstr>
      <vt:lpstr>Google Page Rank</vt:lpstr>
      <vt:lpstr>Google Page Rank</vt:lpstr>
      <vt:lpstr>Google Page Rank</vt:lpstr>
      <vt:lpstr>Linear Algebra</vt:lpstr>
      <vt:lpstr>Google Page Rank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301</cp:revision>
  <cp:lastPrinted>2013-12-06T02:56:58Z</cp:lastPrinted>
  <dcterms:created xsi:type="dcterms:W3CDTF">2011-05-11T16:21:46Z</dcterms:created>
  <dcterms:modified xsi:type="dcterms:W3CDTF">2013-12-07T21:44:41Z</dcterms:modified>
</cp:coreProperties>
</file>