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7"/>
  </p:notesMasterIdLst>
  <p:handoutMasterIdLst>
    <p:handoutMasterId r:id="rId18"/>
  </p:handoutMasterIdLst>
  <p:sldIdLst>
    <p:sldId id="816" r:id="rId3"/>
    <p:sldId id="852" r:id="rId4"/>
    <p:sldId id="853" r:id="rId5"/>
    <p:sldId id="854" r:id="rId6"/>
    <p:sldId id="855" r:id="rId7"/>
    <p:sldId id="856" r:id="rId8"/>
    <p:sldId id="863" r:id="rId9"/>
    <p:sldId id="857" r:id="rId10"/>
    <p:sldId id="858" r:id="rId11"/>
    <p:sldId id="859" r:id="rId12"/>
    <p:sldId id="860" r:id="rId13"/>
    <p:sldId id="861" r:id="rId14"/>
    <p:sldId id="862" r:id="rId15"/>
    <p:sldId id="864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0461"/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912" y="-608"/>
      </p:cViewPr>
      <p:guideLst>
        <p:guide orient="horz" pos="2167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7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smtClean="0">
                <a:latin typeface="Comic Sans MS" pitchFamily="66" charset="0"/>
              </a:rPr>
              <a:t>birthday.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13,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  <p:sldLayoutId id="214748369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w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2178538" y="410308"/>
            <a:ext cx="5705231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</a:t>
            </a:r>
            <a:r>
              <a:rPr lang="en-US" sz="2800" b="1" i="1" dirty="0" smtClean="0">
                <a:solidFill>
                  <a:schemeClr val="tx2"/>
                </a:solidFill>
                <a:latin typeface="Comic Sans MS"/>
                <a:cs typeface="Comic Sans MS"/>
              </a:rPr>
              <a:t>Computer </a:t>
            </a:r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304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Matching Birthdays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298"/>
    </mc:Choice>
    <mc:Fallback xmlns="">
      <p:transition xmlns:p14="http://schemas.microsoft.com/office/powerpoint/2010/main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9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3800842"/>
              </p:ext>
            </p:extLst>
          </p:nvPr>
        </p:nvGraphicFramePr>
        <p:xfrm>
          <a:off x="2235200" y="2538413"/>
          <a:ext cx="45212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21" name="Equation" r:id="rId3" imgW="1003300" imgH="457200" progId="Equation.DSMT4">
                  <p:embed/>
                </p:oleObj>
              </mc:Choice>
              <mc:Fallback>
                <p:oleObj name="Equation" r:id="rId3" imgW="10033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538413"/>
                        <a:ext cx="4521200" cy="2060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 smtClean="0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[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57.8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2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 smtClean="0"/>
              <a:t>pairs] </a:t>
            </a:r>
            <a:r>
              <a:rPr lang="en-US" sz="4000" dirty="0" smtClean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3/4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43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73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64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(40 pairs &amp; 8 </a:t>
            </a:r>
            <a:r>
              <a:rPr lang="en-US" sz="4000" dirty="0"/>
              <a:t>triples)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433">
        <p:fade/>
      </p:transition>
    </mc:Choice>
    <mc:Fallback xmlns="">
      <p:transition xmlns:p14="http://schemas.microsoft.com/office/powerpoint/2010/main" spd="med" advTm="6343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274" y="1154999"/>
            <a:ext cx="2761593" cy="454482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Apr 04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81440" y="1154999"/>
            <a:ext cx="2761593" cy="454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May 28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Jul 23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Sep 19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Oct 22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02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18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’11 Matching Birthdays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125" y="1384299"/>
            <a:ext cx="7353775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"/>
                <a:cs typeface="Courier"/>
              </a:rPr>
              <a:t>Jan </a:t>
            </a:r>
            <a:r>
              <a:rPr lang="en-US" sz="2200" dirty="0">
                <a:latin typeface="Courier"/>
                <a:cs typeface="Courier"/>
              </a:rPr>
              <a:t>01     Apr 05     Jul 14      Oct 05     </a:t>
            </a:r>
          </a:p>
          <a:p>
            <a:r>
              <a:rPr lang="en-US" sz="2200" dirty="0">
                <a:latin typeface="Courier"/>
                <a:cs typeface="Courier"/>
              </a:rPr>
              <a:t>Jan 13     Apr 10     Jul 15      Oct 08     </a:t>
            </a:r>
          </a:p>
          <a:p>
            <a:r>
              <a:rPr lang="en-US" sz="2200" dirty="0">
                <a:latin typeface="Courier"/>
                <a:cs typeface="Courier"/>
              </a:rPr>
              <a:t>Jan 15 *   Apr 12     Jul 19 *    Oct 09     </a:t>
            </a:r>
          </a:p>
          <a:p>
            <a:r>
              <a:rPr lang="en-US" sz="2200" dirty="0">
                <a:latin typeface="Courier"/>
                <a:cs typeface="Courier"/>
              </a:rPr>
              <a:t>Jan 22     Apr 17     Jul 24      Oct 10 *   </a:t>
            </a:r>
          </a:p>
          <a:p>
            <a:r>
              <a:rPr lang="en-US" sz="2200" dirty="0">
                <a:latin typeface="Courier"/>
                <a:cs typeface="Courier"/>
              </a:rPr>
              <a:t>Jan 25 *   Apr 20     Jul 31      Oct 16     </a:t>
            </a:r>
          </a:p>
          <a:p>
            <a:r>
              <a:rPr lang="en-US" sz="2200" dirty="0">
                <a:latin typeface="Courier"/>
                <a:cs typeface="Courier"/>
              </a:rPr>
              <a:t>Jan 29                            Oct 17</a:t>
            </a:r>
          </a:p>
          <a:p>
            <a:r>
              <a:rPr lang="en-US" sz="2200" dirty="0">
                <a:latin typeface="Courier"/>
                <a:cs typeface="Courier"/>
              </a:rPr>
              <a:t>           May 02     Aug 02      Oct 22       </a:t>
            </a:r>
          </a:p>
          <a:p>
            <a:r>
              <a:rPr lang="en-US" sz="2200" dirty="0">
                <a:latin typeface="Courier"/>
                <a:cs typeface="Courier"/>
              </a:rPr>
              <a:t>Feb 09     May 15 *   Aug 21 *    Oct 3 </a:t>
            </a:r>
          </a:p>
          <a:p>
            <a:r>
              <a:rPr lang="en-US" sz="2200" dirty="0">
                <a:latin typeface="Courier"/>
                <a:cs typeface="Courier"/>
              </a:rPr>
              <a:t>Feb 29     May 17     Aug 28 *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May 22                 Nov 08</a:t>
            </a:r>
          </a:p>
          <a:p>
            <a:r>
              <a:rPr lang="en-US" sz="2200" dirty="0">
                <a:latin typeface="Courier"/>
                <a:cs typeface="Courier"/>
              </a:rPr>
              <a:t>Mar 12     May 28     Sep 16      Nov 19</a:t>
            </a:r>
          </a:p>
          <a:p>
            <a:r>
              <a:rPr lang="en-US" sz="2200" dirty="0">
                <a:latin typeface="Courier"/>
                <a:cs typeface="Courier"/>
              </a:rPr>
              <a:t>Mar 19                Sep 17      Nov 23</a:t>
            </a:r>
          </a:p>
          <a:p>
            <a:r>
              <a:rPr lang="en-US" sz="2200" dirty="0">
                <a:latin typeface="Courier"/>
                <a:cs typeface="Courier"/>
              </a:rPr>
              <a:t>Mar 30 *   Jun 27     Sep 20      Nov 27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Sep 26  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            </a:t>
            </a:r>
            <a:r>
              <a:rPr lang="en-US" sz="2000" dirty="0">
                <a:latin typeface="Courier"/>
                <a:cs typeface="Courier"/>
              </a:rPr>
              <a:t>Dec </a:t>
            </a:r>
            <a:r>
              <a:rPr lang="en-US" sz="2000" dirty="0" smtClean="0">
                <a:latin typeface="Courier"/>
                <a:cs typeface="Courier"/>
              </a:rPr>
              <a:t>31</a:t>
            </a:r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465" y="966048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/>
                <a:cs typeface="Comic Sans MS"/>
              </a:rPr>
              <a:t>206 Fall '11 </a:t>
            </a:r>
            <a:r>
              <a:rPr lang="en-US" sz="2800" b="1" dirty="0" smtClean="0">
                <a:latin typeface="Comic Sans MS"/>
                <a:cs typeface="Comic Sans MS"/>
              </a:rPr>
              <a:t>students: 40 </a:t>
            </a:r>
            <a:r>
              <a:rPr lang="en-US" sz="2800" b="1" dirty="0">
                <a:latin typeface="Comic Sans MS"/>
                <a:cs typeface="Comic Sans MS"/>
              </a:rPr>
              <a:t>Pairs &amp; 8 </a:t>
            </a:r>
            <a:r>
              <a:rPr lang="en-US" sz="2800" b="1" dirty="0" smtClean="0">
                <a:latin typeface="Comic Sans MS"/>
                <a:cs typeface="Comic Sans MS"/>
              </a:rPr>
              <a:t>Triples*</a:t>
            </a:r>
            <a:endParaRPr lang="en-US" sz="2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44013065"/>
      </p:ext>
    </p:extLst>
  </p:cSld>
  <p:clrMapOvr>
    <a:masterClrMapping/>
  </p:clrMapOvr>
  <p:transition xmlns:p14="http://schemas.microsoft.com/office/powerpoint/2010/main" spd="slow" advTm="2542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0800"/>
            <a:ext cx="6489700" cy="1041400"/>
          </a:xfrm>
        </p:spPr>
        <p:txBody>
          <a:bodyPr/>
          <a:lstStyle/>
          <a:p>
            <a:r>
              <a:rPr lang="en-US" dirty="0" smtClean="0"/>
              <a:t>Students</a:t>
            </a:r>
            <a:r>
              <a:rPr lang="en-US" dirty="0"/>
              <a:t>' Matching Birthdays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3" y="927100"/>
            <a:ext cx="7170737" cy="50673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4400" b="1" dirty="0" smtClean="0">
                <a:latin typeface="Courier New"/>
                <a:cs typeface="Courier New"/>
              </a:rPr>
              <a:t>1</a:t>
            </a:r>
            <a:r>
              <a:rPr lang="en-US" sz="4400" b="1" dirty="0">
                <a:latin typeface="Courier New"/>
                <a:cs typeface="Courier New"/>
              </a:rPr>
              <a:t>/16 </a:t>
            </a:r>
            <a:r>
              <a:rPr lang="en-US" sz="4400" b="1" dirty="0" smtClean="0">
                <a:latin typeface="Courier New"/>
                <a:cs typeface="Courier New"/>
              </a:rPr>
              <a:t/>
            </a:r>
            <a:r>
              <a:rPr lang="en-US" sz="4400" b="1" baseline="-25000" dirty="0" smtClean="0">
                <a:latin typeface="Courier New"/>
                <a:cs typeface="Courier New"/>
              </a:rPr>
              <a:t> </a:t>
            </a:r>
            <a:r>
              <a:rPr lang="en-US" sz="4400" b="1" dirty="0" smtClean="0">
                <a:latin typeface="Courier New"/>
                <a:cs typeface="Courier New"/>
              </a:rPr>
              <a:t> 5</a:t>
            </a:r>
            <a:r>
              <a:rPr lang="en-US" sz="4400" b="1" dirty="0">
                <a:latin typeface="Courier New"/>
                <a:cs typeface="Courier New"/>
              </a:rPr>
              <a:t>/8    </a:t>
            </a:r>
            <a:r>
              <a:rPr lang="en-US" sz="4400" b="1" baseline="-25000" dirty="0">
                <a:latin typeface="Courier New"/>
                <a:cs typeface="Courier New"/>
              </a:rPr>
              <a:t> </a:t>
            </a:r>
            <a:r>
              <a:rPr lang="en-US" sz="4400" b="1" dirty="0" smtClean="0">
                <a:latin typeface="Courier New"/>
                <a:cs typeface="Courier New"/>
              </a:rPr>
              <a:t>11</a:t>
            </a:r>
            <a:r>
              <a:rPr lang="en-US" sz="4400" b="1" dirty="0">
                <a:latin typeface="Courier New"/>
                <a:cs typeface="Courier New"/>
              </a:rPr>
              <a:t>/16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4400" b="1" dirty="0" smtClean="0">
                <a:latin typeface="Courier New"/>
                <a:cs typeface="Courier New"/>
              </a:rPr>
              <a:t>2</a:t>
            </a:r>
            <a:r>
              <a:rPr lang="en-US" sz="4400" b="1" dirty="0">
                <a:latin typeface="Courier New"/>
                <a:cs typeface="Courier New"/>
              </a:rPr>
              <a:t>/</a:t>
            </a:r>
            <a:r>
              <a:rPr lang="en-US" sz="4400" b="1" dirty="0" smtClean="0">
                <a:latin typeface="Courier New"/>
                <a:cs typeface="Courier New"/>
              </a:rPr>
              <a:t>28   9</a:t>
            </a:r>
            <a:r>
              <a:rPr lang="en-US" sz="4400" b="1" dirty="0">
                <a:latin typeface="Courier New"/>
                <a:cs typeface="Courier New"/>
              </a:rPr>
              <a:t>/3  </a:t>
            </a:r>
            <a:r>
              <a:rPr lang="en-US" sz="4400" b="1" dirty="0" smtClean="0">
                <a:latin typeface="Courier New"/>
                <a:cs typeface="Courier New"/>
              </a:rPr>
              <a:t>   </a:t>
            </a:r>
            <a:r>
              <a:rPr lang="en-US" sz="4400" b="1" dirty="0">
                <a:solidFill>
                  <a:srgbClr val="0033CC"/>
                </a:solidFill>
                <a:latin typeface="Courier New"/>
                <a:cs typeface="Courier New"/>
              </a:rPr>
              <a:t>11/</a:t>
            </a:r>
            <a:r>
              <a:rPr lang="en-US" sz="4400" b="1" dirty="0" smtClean="0">
                <a:solidFill>
                  <a:srgbClr val="0033CC"/>
                </a:solidFill>
                <a:latin typeface="Courier New"/>
                <a:cs typeface="Courier New"/>
              </a:rPr>
              <a:t>17</a:t>
            </a:r>
            <a:r>
              <a:rPr lang="en-US" sz="4400" b="1" dirty="0" smtClean="0">
                <a:latin typeface="Courier New"/>
                <a:cs typeface="Courier New"/>
              </a:rPr>
              <a:t> </a:t>
            </a:r>
            <a:endParaRPr lang="en-US" sz="4400" b="1" dirty="0">
              <a:latin typeface="Courier New"/>
              <a:cs typeface="Courier New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4400" b="1" dirty="0" smtClean="0">
                <a:latin typeface="Courier New"/>
                <a:cs typeface="Courier New"/>
              </a:rPr>
              <a:t>3/1    </a:t>
            </a:r>
            <a:r>
              <a:rPr lang="en-US" sz="4400" b="1" dirty="0">
                <a:solidFill>
                  <a:srgbClr val="0033CC"/>
                </a:solidFill>
                <a:latin typeface="Courier New"/>
                <a:cs typeface="Courier New"/>
              </a:rPr>
              <a:t>10/</a:t>
            </a:r>
            <a:r>
              <a:rPr lang="en-US" sz="4400" b="1" dirty="0" smtClean="0">
                <a:solidFill>
                  <a:srgbClr val="0033CC"/>
                </a:solidFill>
                <a:latin typeface="Courier New"/>
                <a:cs typeface="Courier New"/>
              </a:rPr>
              <a:t>17</a:t>
            </a:r>
            <a:r>
              <a:rPr lang="en-US" sz="4400" b="1" dirty="0" smtClean="0">
                <a:latin typeface="Courier New"/>
                <a:cs typeface="Courier New"/>
              </a:rPr>
              <a:t>   </a:t>
            </a:r>
            <a:r>
              <a:rPr lang="en-US" sz="4400" b="1" dirty="0">
                <a:latin typeface="Courier New"/>
                <a:cs typeface="Courier New"/>
              </a:rPr>
              <a:t>12/19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4400" b="1" dirty="0" smtClean="0">
                <a:latin typeface="Courier New"/>
                <a:cs typeface="Courier New"/>
              </a:rPr>
              <a:t>4</a:t>
            </a:r>
            <a:r>
              <a:rPr lang="en-US" sz="4400" b="1" dirty="0">
                <a:latin typeface="Courier New"/>
                <a:cs typeface="Courier New"/>
              </a:rPr>
              <a:t>/</a:t>
            </a:r>
            <a:r>
              <a:rPr lang="en-US" sz="4400" b="1" dirty="0" smtClean="0">
                <a:latin typeface="Courier New"/>
                <a:cs typeface="Courier New"/>
              </a:rPr>
              <a:t>1    </a:t>
            </a:r>
            <a:r>
              <a:rPr lang="en-US" sz="4400" b="1" dirty="0">
                <a:solidFill>
                  <a:srgbClr val="0033CC"/>
                </a:solidFill>
                <a:latin typeface="Courier New"/>
                <a:cs typeface="Courier New"/>
              </a:rPr>
              <a:t>10/</a:t>
            </a:r>
            <a:r>
              <a:rPr lang="en-US" sz="4400" b="1" dirty="0" smtClean="0">
                <a:solidFill>
                  <a:srgbClr val="0033CC"/>
                </a:solidFill>
                <a:latin typeface="Courier New"/>
                <a:cs typeface="Courier New"/>
              </a:rPr>
              <a:t>24</a:t>
            </a:r>
            <a:r>
              <a:rPr lang="en-US" sz="4400" b="1" dirty="0" smtClean="0">
                <a:latin typeface="Courier New"/>
                <a:cs typeface="Courier New"/>
              </a:rPr>
              <a:t>   </a:t>
            </a:r>
            <a:r>
              <a:rPr lang="en-US" sz="4400" b="1" dirty="0">
                <a:latin typeface="Courier New"/>
                <a:cs typeface="Courier New"/>
              </a:rPr>
              <a:t>12/26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4400" b="1" dirty="0" smtClean="0">
                <a:latin typeface="Courier New"/>
                <a:cs typeface="Courier New"/>
              </a:rPr>
              <a:t>4</a:t>
            </a:r>
            <a:r>
              <a:rPr lang="en-US" sz="4400" b="1" dirty="0">
                <a:latin typeface="Courier New"/>
                <a:cs typeface="Courier New"/>
              </a:rPr>
              <a:t>/4 </a:t>
            </a:r>
            <a:r>
              <a:rPr lang="en-US" sz="4400" b="1" dirty="0" smtClean="0">
                <a:latin typeface="Courier New"/>
                <a:cs typeface="Courier New"/>
              </a:rPr>
              <a:t>   </a:t>
            </a:r>
            <a:r>
              <a:rPr lang="en-US" sz="4400" b="1" dirty="0">
                <a:latin typeface="Courier New"/>
                <a:cs typeface="Courier New"/>
              </a:rPr>
              <a:t>10/</a:t>
            </a:r>
            <a:r>
              <a:rPr lang="en-US" sz="4400" b="1" dirty="0" smtClean="0">
                <a:latin typeface="Courier New"/>
                <a:cs typeface="Courier New"/>
              </a:rPr>
              <a:t>30   </a:t>
            </a:r>
            <a:r>
              <a:rPr lang="en-US" sz="4400" b="1" dirty="0">
                <a:latin typeface="Courier New"/>
                <a:cs typeface="Courier New"/>
              </a:rPr>
              <a:t>12/</a:t>
            </a:r>
            <a:r>
              <a:rPr lang="en-US" sz="4400" b="1" dirty="0" smtClean="0">
                <a:latin typeface="Courier New"/>
                <a:cs typeface="Courier New"/>
              </a:rPr>
              <a:t>27</a:t>
            </a:r>
            <a:endParaRPr lang="en-US" sz="4000" b="1" dirty="0">
              <a:latin typeface="Courier New"/>
              <a:cs typeface="Courier New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4400" b="1" dirty="0" smtClean="0">
                <a:solidFill>
                  <a:srgbClr val="0033CC"/>
                </a:solidFill>
                <a:latin typeface="Comic Sans MS"/>
                <a:cs typeface="Comic Sans MS"/>
              </a:rPr>
              <a:t>triples</a:t>
            </a:r>
            <a:endParaRPr lang="en-US" sz="4800" b="1" dirty="0" smtClean="0">
              <a:solidFill>
                <a:srgbClr val="0033CC"/>
              </a:solidFill>
              <a:latin typeface="Comic Sans MS"/>
              <a:cs typeface="Comic Sans MS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4800" b="1" dirty="0" smtClean="0">
                <a:solidFill>
                  <a:srgbClr val="790461"/>
                </a:solidFill>
                <a:latin typeface="Comic Sans MS"/>
                <a:cs typeface="Comic Sans MS"/>
              </a:rPr>
              <a:t>  15 </a:t>
            </a:r>
            <a:r>
              <a:rPr lang="en-US" sz="4800" b="1" dirty="0" err="1" smtClean="0">
                <a:latin typeface="Comic Sans MS"/>
                <a:cs typeface="Comic Sans MS"/>
              </a:rPr>
              <a:t>bdays</a:t>
            </a:r>
            <a:r>
              <a:rPr lang="en-US" sz="4800" b="1" dirty="0" smtClean="0">
                <a:latin typeface="Comic Sans MS"/>
                <a:cs typeface="Comic Sans MS"/>
              </a:rPr>
              <a:t>,</a:t>
            </a:r>
            <a:r>
              <a:rPr lang="en-US" sz="4800" b="1" dirty="0" smtClean="0">
                <a:solidFill>
                  <a:srgbClr val="790461"/>
                </a:solidFill>
                <a:latin typeface="Comic Sans MS"/>
                <a:cs typeface="Comic Sans MS"/>
              </a:rPr>
              <a:t> 21</a:t>
            </a:r>
            <a:r>
              <a:rPr lang="en-US" sz="4800" b="1" dirty="0" smtClean="0">
                <a:solidFill>
                  <a:srgbClr val="000000"/>
                </a:solidFill>
                <a:latin typeface="Comic Sans MS"/>
                <a:cs typeface="Comic Sans MS"/>
              </a:rPr>
              <a:t> pairs</a:t>
            </a:r>
            <a:endParaRPr lang="en-US" sz="4000" b="1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9631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448259"/>
              </p:ext>
            </p:extLst>
          </p:nvPr>
        </p:nvGraphicFramePr>
        <p:xfrm>
          <a:off x="858838" y="3224213"/>
          <a:ext cx="41703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35" name="Equation" r:id="rId6" imgW="762000" imgH="381000" progId="Equation.DSMT4">
                  <p:embed/>
                </p:oleObj>
              </mc:Choice>
              <mc:Fallback>
                <p:oleObj name="Equation" r:id="rId6" imgW="762000" imgH="38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224213"/>
                        <a:ext cx="4170362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1074738" y="4983163"/>
            <a:ext cx="69464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::= indicator that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000" baseline="30000" dirty="0" err="1" smtClean="0">
                <a:latin typeface="Comic Sans MS" charset="0"/>
              </a:rPr>
              <a:t>th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&amp;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000" baseline="30000" dirty="0" err="1" smtClean="0">
                <a:latin typeface="Comic Sans MS" charset="0"/>
              </a:rPr>
              <a:t>th</a:t>
            </a:r>
            <a:endParaRPr lang="en-US" sz="4000" baseline="30000" dirty="0">
              <a:latin typeface="Comic Sans MS" charset="0"/>
            </a:endParaRPr>
          </a:p>
          <a:p>
            <a:pPr algn="l"/>
            <a:r>
              <a:rPr lang="en-US" sz="4000" dirty="0">
                <a:latin typeface="Comic Sans MS" charset="0"/>
              </a:rPr>
              <a:t>            </a:t>
            </a:r>
            <a:r>
              <a:rPr lang="en-US" sz="4000" dirty="0" smtClean="0">
                <a:latin typeface="Comic Sans MS" charset="0"/>
              </a:rPr>
              <a:t> birthdays match</a:t>
            </a:r>
            <a:endParaRPr lang="en-US" sz="4000" dirty="0">
              <a:latin typeface="Comic Sans MS" charset="0"/>
            </a:endParaRP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8956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65200" y="2603500"/>
            <a:ext cx="7099300" cy="1168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5400" dirty="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7089918"/>
              </p:ext>
            </p:extLst>
          </p:nvPr>
        </p:nvGraphicFramePr>
        <p:xfrm>
          <a:off x="930275" y="3621088"/>
          <a:ext cx="7223125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79" name="Equation" r:id="rId5" imgW="1752600" imgH="482600" progId="Equation.DSMT4">
                  <p:embed/>
                </p:oleObj>
              </mc:Choice>
              <mc:Fallback>
                <p:oleObj name="Equation" r:id="rId5" imgW="17526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3621088"/>
                        <a:ext cx="7223125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637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443">
        <p:fade/>
      </p:transition>
    </mc:Choice>
    <mc:Fallback xmlns="">
      <p:transition xmlns:p14="http://schemas.microsoft.com/office/powerpoint/2010/main" spd="med" advTm="5944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9816">
        <p:fade/>
      </p:transition>
    </mc:Choice>
    <mc:Fallback>
      <p:transition xmlns:p14="http://schemas.microsoft.com/office/powerpoint/2010/main" spd="med" advTm="4981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6804093"/>
              </p:ext>
            </p:extLst>
          </p:nvPr>
        </p:nvGraphicFramePr>
        <p:xfrm>
          <a:off x="1304925" y="2085975"/>
          <a:ext cx="65055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27" name="Equation" r:id="rId5" imgW="1816100" imgH="482600" progId="Equation.DSMT4">
                  <p:embed/>
                </p:oleObj>
              </mc:Choice>
              <mc:Fallback>
                <p:oleObj name="Equation" r:id="rId5" imgW="18161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2085975"/>
                        <a:ext cx="6505575" cy="1728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79199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206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60">
        <p:fade/>
      </p:transition>
    </mc:Choice>
    <mc:Fallback xmlns="">
      <p:transition xmlns:p14="http://schemas.microsoft.com/office/powerpoint/2010/main" spd="med" advTm="5076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[|P 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57.8|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k]</a:t>
            </a:r>
            <a:endParaRPr lang="en-US" sz="4800" dirty="0">
              <a:solidFill>
                <a:srgbClr val="0000FF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76">
        <p:fade/>
      </p:transition>
    </mc:Choice>
    <mc:Fallback xmlns="">
      <p:transition xmlns:p14="http://schemas.microsoft.com/office/powerpoint/2010/main" spd="med" advTm="3357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dirty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213874" cy="55396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David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David,Mike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 smtClean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660066"/>
                </a:solidFill>
              </a:rPr>
              <a:t>Obvious </a:t>
            </a:r>
            <a:r>
              <a:rPr lang="en-US" sz="3600" dirty="0" smtClean="0">
                <a:solidFill>
                  <a:schemeClr val="tx2"/>
                </a:solidFill>
              </a:rPr>
              <a:t>since the </a:t>
            </a:r>
            <a:r>
              <a:rPr lang="en-US" sz="3600" dirty="0" err="1" smtClean="0">
                <a:solidFill>
                  <a:schemeClr val="tx2"/>
                </a:solidFill>
              </a:rPr>
              <a:t>b’days</a:t>
            </a:r>
            <a:r>
              <a:rPr lang="en-US" sz="3600" dirty="0" smtClean="0">
                <a:solidFill>
                  <a:schemeClr val="tx2"/>
                </a:solidFill>
              </a:rPr>
              <a:t> of 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Albert, Drew, David &amp; Mike are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mutually independent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2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422">
        <p:fade/>
      </p:transition>
    </mc:Choice>
    <mc:Fallback xmlns="">
      <p:transition xmlns:p14="http://schemas.microsoft.com/office/powerpoint/2010/main" spd="med" advTm="8042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dirty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660066"/>
                </a:solidFill>
              </a:rPr>
              <a:t>Drew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</a:t>
            </a:r>
            <a:r>
              <a:rPr lang="en-US" sz="3600" dirty="0">
                <a:solidFill>
                  <a:srgbClr val="660066"/>
                </a:solidFill>
              </a:rPr>
              <a:t>Albert</a:t>
            </a:r>
            <a:r>
              <a:rPr lang="en-US" sz="3600" dirty="0">
                <a:solidFill>
                  <a:srgbClr val="0000CC"/>
                </a:solidFill>
              </a:rPr>
              <a:t> and </a:t>
            </a:r>
            <a:r>
              <a:rPr lang="en-US" sz="3600" dirty="0" smtClean="0">
                <a:solidFill>
                  <a:srgbClr val="008000"/>
                </a:solidFill>
              </a:rPr>
              <a:t>Mike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660066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lbert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endParaRPr lang="en-US" sz="4400" baseline="-25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660066"/>
                </a:solidFill>
              </a:rPr>
              <a:t>Drew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Mike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493">
        <p:fade/>
      </p:transition>
    </mc:Choice>
    <mc:Fallback xmlns="">
      <p:transition xmlns:p14="http://schemas.microsoft.com/office/powerpoint/2010/main" spd="med" advTm="8449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765300"/>
            <a:ext cx="8641862" cy="1038469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 dirty="0"/>
              <a:t>so by </a:t>
            </a:r>
            <a:r>
              <a:rPr lang="en-US" sz="4400" dirty="0" err="1"/>
              <a:t>prwise</a:t>
            </a:r>
            <a:r>
              <a:rPr lang="en-US" sz="4400" dirty="0"/>
              <a:t> </a:t>
            </a:r>
            <a:r>
              <a:rPr lang="en-US" sz="4400" dirty="0" err="1" smtClean="0"/>
              <a:t>additivity</a:t>
            </a:r>
            <a:r>
              <a:rPr lang="en-US" sz="4400" dirty="0" smtClean="0"/>
              <a:t> </a:t>
            </a:r>
            <a:r>
              <a:rPr lang="en-US" sz="4400" dirty="0"/>
              <a:t>of </a:t>
            </a:r>
            <a:r>
              <a:rPr lang="en-US" sz="4400" dirty="0" err="1"/>
              <a:t>Var</a:t>
            </a:r>
            <a:r>
              <a:rPr lang="en-US" sz="4400" dirty="0"/>
              <a:t>[]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8013" y="965200"/>
            <a:ext cx="7913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57350"/>
              </p:ext>
            </p:extLst>
          </p:nvPr>
        </p:nvGraphicFramePr>
        <p:xfrm>
          <a:off x="822827" y="4108450"/>
          <a:ext cx="750787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72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827" y="4108450"/>
                        <a:ext cx="7507872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747167"/>
              </p:ext>
            </p:extLst>
          </p:nvPr>
        </p:nvGraphicFramePr>
        <p:xfrm>
          <a:off x="3289300" y="5449888"/>
          <a:ext cx="25749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73" name="Equation" r:id="rId7" imgW="571500" imgH="241300" progId="Equation.DSMT4">
                  <p:embed/>
                </p:oleObj>
              </mc:Choice>
              <mc:Fallback>
                <p:oleObj name="Equation" r:id="rId7" imgW="57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449888"/>
                        <a:ext cx="2574925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6740"/>
              </p:ext>
            </p:extLst>
          </p:nvPr>
        </p:nvGraphicFramePr>
        <p:xfrm>
          <a:off x="431299" y="2509838"/>
          <a:ext cx="8235989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74" name="Equation" r:id="rId9" imgW="2476500" imgH="482600" progId="Equation.DSMT4">
                  <p:embed/>
                </p:oleObj>
              </mc:Choice>
              <mc:Fallback>
                <p:oleObj name="Equation" r:id="rId9" imgW="2476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299" y="2509838"/>
                        <a:ext cx="8235989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000" dirty="0"/>
              <a:t>Birthday Pairs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935">
        <p:fade/>
      </p:transition>
    </mc:Choice>
    <mc:Fallback xmlns="">
      <p:transition xmlns:p14="http://schemas.microsoft.com/office/powerpoint/2010/main" spd="med" advTm="6893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2|2.9|1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4.6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9|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2.4|25.7|1.7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4.5|2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.9|16|12.9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9449</TotalTime>
  <Words>540</Words>
  <Application>Microsoft Macintosh PowerPoint</Application>
  <PresentationFormat>On-screen Show (4:3)</PresentationFormat>
  <Paragraphs>125</Paragraphs>
  <Slides>14</Slides>
  <Notes>11</Notes>
  <HiddenSlides>4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Default Design</vt:lpstr>
      <vt:lpstr>Equation</vt:lpstr>
      <vt:lpstr>PowerPoint Presentation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Pairwise Independence</vt:lpstr>
      <vt:lpstr>Birthday Pairs</vt:lpstr>
      <vt:lpstr>Birthday Pairs</vt:lpstr>
      <vt:lpstr>Birthday Predictions</vt:lpstr>
      <vt:lpstr>Spring ’11 Matching Birthdays </vt:lpstr>
      <vt:lpstr>Fall ’11 Matching Birthdays </vt:lpstr>
      <vt:lpstr>Students' Matching Birthdays    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1313</cp:revision>
  <cp:lastPrinted>2013-05-10T04:55:40Z</cp:lastPrinted>
  <dcterms:created xsi:type="dcterms:W3CDTF">2011-05-02T03:18:38Z</dcterms:created>
  <dcterms:modified xsi:type="dcterms:W3CDTF">2013-05-13T00:52:28Z</dcterms:modified>
</cp:coreProperties>
</file>