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embeddings/oleObject4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2" r:id="rId3"/>
    <p:sldId id="301" r:id="rId4"/>
    <p:sldId id="263" r:id="rId5"/>
    <p:sldId id="311" r:id="rId6"/>
    <p:sldId id="302" r:id="rId7"/>
    <p:sldId id="303" r:id="rId8"/>
    <p:sldId id="264" r:id="rId9"/>
    <p:sldId id="265" r:id="rId10"/>
    <p:sldId id="262" r:id="rId11"/>
    <p:sldId id="331" r:id="rId12"/>
    <p:sldId id="332" r:id="rId13"/>
    <p:sldId id="333" r:id="rId14"/>
    <p:sldId id="260" r:id="rId15"/>
    <p:sldId id="266" r:id="rId16"/>
    <p:sldId id="309" r:id="rId17"/>
    <p:sldId id="267" r:id="rId18"/>
    <p:sldId id="341" r:id="rId19"/>
    <p:sldId id="310" r:id="rId20"/>
    <p:sldId id="278" r:id="rId21"/>
    <p:sldId id="274" r:id="rId22"/>
    <p:sldId id="279" r:id="rId23"/>
    <p:sldId id="275" r:id="rId24"/>
    <p:sldId id="342" r:id="rId25"/>
    <p:sldId id="305" r:id="rId26"/>
    <p:sldId id="334" r:id="rId27"/>
    <p:sldId id="335" r:id="rId28"/>
    <p:sldId id="337" r:id="rId29"/>
    <p:sldId id="338" r:id="rId30"/>
    <p:sldId id="340" r:id="rId3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10000"/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-112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6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4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11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12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13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15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16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17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19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5C908-CA2B-5747-86E2-0A39237D8D1E}" type="slidenum">
              <a:rPr lang="en-US"/>
              <a:pPr/>
              <a:t>20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B0678-55C9-C948-8124-120B82D4B5A2}" type="slidenum">
              <a:rPr lang="en-US"/>
              <a:pPr/>
              <a:t>21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F729D-E329-F74F-8DA8-D6FD25FEB76D}" type="slidenum">
              <a:rPr lang="en-US"/>
              <a:pPr/>
              <a:t>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59A5E-A65D-7740-8817-0B7BDDBB9230}" type="slidenum">
              <a:rPr lang="en-US"/>
              <a:pPr/>
              <a:t>22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23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24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CA077-3936-0945-AB10-5C377A4D0291}" type="slidenum">
              <a:rPr lang="en-US"/>
              <a:pPr/>
              <a:t>25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EAD20-F3E7-7E4D-8801-E38BDD123AFD}" type="slidenum">
              <a:rPr lang="en-US"/>
              <a:pPr/>
              <a:t>5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A72B8-B5CE-784E-86D3-B1F140D93B19}" type="slidenum">
              <a:rPr lang="en-US"/>
              <a:pPr/>
              <a:t>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28353-C9E0-5443-972D-9027A97ED414}" type="slidenum">
              <a:rPr lang="en-US"/>
              <a:pPr/>
              <a:t>7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377C-4CFB-F343-804E-A810EF37DB48}" type="slidenum">
              <a:rPr lang="en-US"/>
              <a:pPr/>
              <a:t>8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21A7E-130C-9A45-B7EC-5EF5D5977F64}" type="slidenum">
              <a:rPr lang="en-US"/>
              <a:pPr/>
              <a:t>9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0669C-4320-BD40-8B76-C560DA51AE20}" type="slidenum">
              <a:rPr lang="en-US"/>
              <a:pPr/>
              <a:t>10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</a:t>
            </a:r>
            <a:r>
              <a:rPr lang="en-US" dirty="0" smtClean="0"/>
              <a:t>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16,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</a:t>
            </a:r>
            <a:r>
              <a:rPr lang="en-US" dirty="0" smtClean="0"/>
              <a:t>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16,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14W</a:t>
            </a:r>
            <a:r>
              <a:rPr lang="en-US" dirty="0" smtClean="0"/>
              <a:t>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8" r:id="rId3"/>
    <p:sldLayoutId id="2147483699" r:id="rId4"/>
    <p:sldLayoutId id="214748370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pPr eaLnBrk="1" hangingPunct="1"/>
            <a:r>
              <a:rPr lang="en-US" sz="6600" dirty="0" smtClean="0"/>
              <a:t>Gambler’s Ruin</a:t>
            </a:r>
            <a:endParaRPr lang="en-US" sz="66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F27F5B8B-217C-0D4F-99AD-868E856C8FC1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Parameters</a:t>
            </a:r>
            <a:endParaRPr lang="en-US" sz="4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>
                <a:solidFill>
                  <a:srgbClr val="008000"/>
                </a:solidFill>
              </a:rPr>
              <a:t>p</a:t>
            </a:r>
            <a:r>
              <a:rPr lang="en-US" sz="4800" i="1" dirty="0"/>
              <a:t> </a:t>
            </a:r>
            <a:r>
              <a:rPr lang="en-US" sz="4800" dirty="0"/>
              <a:t>::= </a:t>
            </a: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win</a:t>
            </a:r>
            <a:r>
              <a:rPr lang="en-US" sz="4800" dirty="0" smtClean="0"/>
              <a:t> </a:t>
            </a:r>
            <a:r>
              <a:rPr lang="en-US" sz="4800" dirty="0">
                <a:solidFill>
                  <a:srgbClr val="0000FF"/>
                </a:solidFill>
              </a:rPr>
              <a:t>$1</a:t>
            </a:r>
            <a:r>
              <a:rPr lang="en-US" sz="4800" dirty="0"/>
              <a:t> </a:t>
            </a:r>
            <a:r>
              <a:rPr lang="en-US" sz="4800" dirty="0" smtClean="0"/>
              <a:t>bet]</a:t>
            </a:r>
            <a:endParaRPr lang="en-US" sz="4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 err="1">
                <a:solidFill>
                  <a:srgbClr val="0000FF"/>
                </a:solidFill>
              </a:rPr>
              <a:t>n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/>
              <a:t>::= i</a:t>
            </a:r>
            <a:r>
              <a:rPr lang="en-US" sz="4800" b="1" dirty="0">
                <a:solidFill>
                  <a:srgbClr val="0000FF"/>
                </a:solidFill>
              </a:rPr>
              <a:t>n</a:t>
            </a:r>
            <a:r>
              <a:rPr lang="en-US" sz="4800" dirty="0"/>
              <a:t>itial capital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 ::= gambler’s </a:t>
            </a:r>
            <a:r>
              <a:rPr lang="en-US" sz="4800" b="1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arget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What </a:t>
            </a:r>
            <a:r>
              <a:rPr lang="en-US" sz="4800" dirty="0"/>
              <a:t>is </a:t>
            </a:r>
            <a:r>
              <a:rPr lang="en-US" sz="4800" dirty="0" err="1" smtClean="0"/>
              <a:t>Pr[reach</a:t>
            </a:r>
            <a:r>
              <a:rPr lang="en-US" sz="4800" dirty="0" smtClean="0"/>
              <a:t> target]?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C4461F72-8397-A54C-8A8A-56C7DBF0D442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1" y="1219200"/>
            <a:ext cx="7543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In fair game </a:t>
            </a:r>
          </a:p>
          <a:p>
            <a:r>
              <a:rPr lang="en-US" sz="6000" dirty="0"/>
              <a:t> </a:t>
            </a:r>
            <a:r>
              <a:rPr lang="en-US" sz="6000" dirty="0" smtClean="0"/>
              <a:t>   (that is, </a:t>
            </a:r>
            <a:r>
              <a:rPr lang="en-US" sz="6000" dirty="0" smtClean="0">
                <a:solidFill>
                  <a:srgbClr val="008000"/>
                </a:solidFill>
              </a:rPr>
              <a:t>p = 1/2</a:t>
            </a:r>
            <a:r>
              <a:rPr lang="en-US" sz="6000" dirty="0" smtClean="0"/>
              <a:t>):</a:t>
            </a:r>
            <a:endParaRPr lang="en-US" sz="6000" dirty="0"/>
          </a:p>
        </p:txBody>
      </p:sp>
      <p:graphicFrame>
        <p:nvGraphicFramePr>
          <p:cNvPr id="2324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88941"/>
              </p:ext>
            </p:extLst>
          </p:nvPr>
        </p:nvGraphicFramePr>
        <p:xfrm>
          <a:off x="2209800" y="2667000"/>
          <a:ext cx="4619002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0" name="Equation" r:id="rId4" imgW="838200" imgH="469900" progId="Equation.DSMT4">
                  <p:embed/>
                </p:oleObj>
              </mc:Choice>
              <mc:Fallback>
                <p:oleObj name="Equation" r:id="rId4" imgW="8382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67000"/>
                        <a:ext cx="4619002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C4461F72-8397-A54C-8A8A-56C7DBF0D442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1601" y="1143000"/>
            <a:ext cx="8201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unfair game (</a:t>
            </a:r>
            <a:r>
              <a:rPr lang="en-US" sz="6000" dirty="0" smtClean="0">
                <a:solidFill>
                  <a:srgbClr val="0000FF"/>
                </a:solidFill>
              </a:rPr>
              <a:t>p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1/2</a:t>
            </a:r>
            <a:r>
              <a:rPr lang="en-US" sz="6000" dirty="0" smtClean="0"/>
              <a:t>):</a:t>
            </a:r>
            <a:endParaRPr lang="en-US" sz="6000" dirty="0"/>
          </a:p>
        </p:txBody>
      </p:sp>
      <p:graphicFrame>
        <p:nvGraphicFramePr>
          <p:cNvPr id="232450" name="Object 2"/>
          <p:cNvGraphicFramePr>
            <a:graphicFrameLocks noChangeAspect="1"/>
          </p:cNvGraphicFramePr>
          <p:nvPr/>
        </p:nvGraphicFramePr>
        <p:xfrm>
          <a:off x="1676400" y="2178050"/>
          <a:ext cx="5786116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8" name="Equation" r:id="rId4" imgW="1092200" imgH="609600" progId="Equation.DSMT4">
                  <p:embed/>
                </p:oleObj>
              </mc:Choice>
              <mc:Fallback>
                <p:oleObj name="Equation" r:id="rId4" imgW="1092200" imgH="60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78050"/>
                        <a:ext cx="5786116" cy="323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Curved Connector 7"/>
          <p:cNvCxnSpPr/>
          <p:nvPr/>
        </p:nvCxnSpPr>
        <p:spPr bwMode="auto">
          <a:xfrm rot="16200000" flipV="1">
            <a:off x="6858000" y="3124200"/>
            <a:ext cx="1066800" cy="1066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781800" y="4191000"/>
            <a:ext cx="2063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</a:rPr>
              <a:t>intended</a:t>
            </a:r>
          </a:p>
          <a:p>
            <a:r>
              <a:rPr lang="en-US" sz="3600" dirty="0" smtClean="0">
                <a:solidFill>
                  <a:srgbClr val="660066"/>
                </a:solidFill>
              </a:rPr>
              <a:t>profit</a:t>
            </a:r>
            <a:endParaRPr lang="en-US" sz="36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4A69EEA4-35FB-7045-A76F-2B5F28C09DC4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Profit $</a:t>
            </a:r>
            <a:r>
              <a:rPr lang="en-US" dirty="0">
                <a:solidFill>
                  <a:srgbClr val="0000FF"/>
                </a:solidFill>
              </a:rPr>
              <a:t>100</a:t>
            </a:r>
            <a:r>
              <a:rPr lang="en-US" dirty="0"/>
              <a:t> in US Roulette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381000" y="4267200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800" dirty="0" err="1" smtClean="0"/>
              <a:t>Pr[Profit</a:t>
            </a:r>
            <a:r>
              <a:rPr lang="en-US" sz="4800" dirty="0" smtClean="0"/>
              <a:t> </a:t>
            </a:r>
            <a:r>
              <a:rPr lang="en-US" sz="4800" dirty="0"/>
              <a:t>$</a:t>
            </a:r>
            <a:r>
              <a:rPr lang="en-US" sz="4800" dirty="0" smtClean="0">
                <a:solidFill>
                  <a:srgbClr val="0000FF"/>
                </a:solidFill>
              </a:rPr>
              <a:t>100</a:t>
            </a:r>
            <a:r>
              <a:rPr lang="en-US" sz="4800" dirty="0">
                <a:solidFill>
                  <a:srgbClr val="0000FF"/>
                </a:solidFill>
              </a:rPr>
              <a:t>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800" dirty="0" smtClean="0"/>
              <a:t> </a:t>
            </a:r>
            <a:r>
              <a:rPr lang="en-US" sz="4800" dirty="0"/>
              <a:t>(</a:t>
            </a:r>
            <a:r>
              <a:rPr lang="en-US" sz="4800" dirty="0" smtClean="0">
                <a:solidFill>
                  <a:srgbClr val="FF00FF"/>
                </a:solidFill>
              </a:rPr>
              <a:t>9/</a:t>
            </a:r>
            <a:r>
              <a:rPr lang="en-US" sz="4800" dirty="0">
                <a:solidFill>
                  <a:srgbClr val="FF00FF"/>
                </a:solidFill>
              </a:rPr>
              <a:t>10</a:t>
            </a:r>
            <a:r>
              <a:rPr lang="en-US" sz="4800" dirty="0"/>
              <a:t>)</a:t>
            </a:r>
            <a:r>
              <a:rPr lang="en-US" sz="4800" baseline="30000" dirty="0">
                <a:solidFill>
                  <a:srgbClr val="0000FF"/>
                </a:solidFill>
              </a:rPr>
              <a:t>10</a:t>
            </a:r>
            <a:r>
              <a:rPr lang="en-US" sz="4800" baseline="30000" dirty="0">
                <a:solidFill>
                  <a:schemeClr val="accent2"/>
                </a:solidFill>
              </a:rPr>
              <a:t>0</a:t>
            </a:r>
            <a:endParaRPr lang="en-US" sz="4800" dirty="0"/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4953000" y="5257800"/>
            <a:ext cx="35599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>
                <a:solidFill>
                  <a:srgbClr val="CC0000"/>
                </a:solidFill>
              </a:rPr>
              <a:t> 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743200" y="1143000"/>
          <a:ext cx="3048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7" name="Equation" r:id="rId4" imgW="914400" imgH="914400" progId="Equation.DSMT4">
                  <p:embed/>
                </p:oleObj>
              </mc:Choice>
              <mc:Fallback>
                <p:oleObj name="Equation" r:id="rId4" imgW="91440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143000"/>
                        <a:ext cx="3048000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B826CD8C-0477-834C-B53A-FCC4FCE3844A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2" name="Rectangle 3"/>
          <p:cNvSpPr>
            <a:spLocks noChangeArrowheads="1"/>
          </p:cNvSpPr>
          <p:nvPr/>
        </p:nvSpPr>
        <p:spPr bwMode="auto">
          <a:xfrm>
            <a:off x="990600" y="3657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win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 useBgFill="1">
        <p:nvSpPr>
          <p:cNvPr id="32793" name="Rectangle 3"/>
          <p:cNvSpPr>
            <a:spLocks noChangeArrowheads="1"/>
          </p:cNvSpPr>
          <p:nvPr/>
        </p:nvSpPr>
        <p:spPr bwMode="auto">
          <a:xfrm>
            <a:off x="457200" y="4343400"/>
            <a:ext cx="86868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      +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lose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AFF3B048-DFE0-4C46-9EA8-032933489598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/>
              <a:t> ::= Pr{hit target | start at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}</a:t>
            </a:r>
            <a:endParaRPr lang="en-US" b="1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 useBgFill="1">
        <p:nvSpPr>
          <p:cNvPr id="32794" name="Rectangle 3"/>
          <p:cNvSpPr>
            <a:spLocks noChangeArrowheads="1"/>
          </p:cNvSpPr>
          <p:nvPr/>
        </p:nvSpPr>
        <p:spPr bwMode="auto">
          <a:xfrm>
            <a:off x="1066800" y="36576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   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      </a:t>
            </a:r>
            <a:r>
              <a:rPr lang="en-US" sz="1400" dirty="0"/>
              <a:t> </a:t>
            </a:r>
            <a:r>
              <a:rPr lang="en-US" sz="3600" dirty="0"/>
              <a:t> •   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endParaRPr lang="en-US" sz="3600" b="1" dirty="0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sp useBgFill="1">
        <p:nvSpPr>
          <p:cNvPr id="32795" name="Rectangle 3"/>
          <p:cNvSpPr>
            <a:spLocks noChangeArrowheads="1"/>
          </p:cNvSpPr>
          <p:nvPr/>
        </p:nvSpPr>
        <p:spPr bwMode="auto">
          <a:xfrm>
            <a:off x="1066800" y="43434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		</a:t>
            </a:r>
            <a:r>
              <a:rPr lang="en-US" sz="3600" dirty="0"/>
              <a:t>      +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      </a:t>
            </a:r>
            <a:r>
              <a:rPr lang="en-US" sz="1200" dirty="0"/>
              <a:t> </a:t>
            </a:r>
            <a:r>
              <a:rPr lang="en-US" sz="3600" dirty="0"/>
              <a:t>     •     </a:t>
            </a:r>
            <a:r>
              <a:rPr lang="en-US" sz="3600" dirty="0" err="1">
                <a:solidFill>
                  <a:srgbClr val="CC0000"/>
                </a:solidFill>
              </a:rPr>
              <a:t>q</a:t>
            </a:r>
            <a:endParaRPr lang="en-US" sz="36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/>
      <p:bldP spid="32793" grpId="0" animBg="1"/>
      <p:bldP spid="32794" grpId="0" animBg="1"/>
      <p:bldP spid="327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990600" y="2895600"/>
            <a:ext cx="716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 err="1">
                <a:solidFill>
                  <a:schemeClr val="accent2"/>
                </a:solidFill>
              </a:rPr>
              <a:t>w</a:t>
            </a:r>
            <a:r>
              <a:rPr lang="en-US" sz="4400" baseline="-25000" dirty="0" err="1">
                <a:solidFill>
                  <a:schemeClr val="accent2"/>
                </a:solidFill>
              </a:rPr>
              <a:t>n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+ 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r>
              <a:rPr lang="en-US" sz="4400" dirty="0"/>
              <a:t>, so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= (1/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</a:t>
            </a:r>
            <a:r>
              <a:rPr lang="en-US" sz="4400" dirty="0"/>
              <a:t> - (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/>
              <a:t>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endParaRPr lang="en-US" sz="44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AFF3B048-DFE0-4C46-9EA8-032933489598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990600" y="4724400"/>
            <a:ext cx="723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b="1" dirty="0" smtClean="0"/>
              <a:t>we </a:t>
            </a:r>
            <a:r>
              <a:rPr lang="en-US" sz="4000" b="1" dirty="0"/>
              <a:t>have a linear recurrence!</a:t>
            </a:r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5" grpId="0" build="allAtOnce"/>
      <p:bldP spid="194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1CB8D558-C5D6-7E41-8E71-BB0C744D2D8B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n+1</a:t>
            </a:r>
            <a:r>
              <a:rPr lang="en-US">
                <a:solidFill>
                  <a:schemeClr val="accent2"/>
                </a:solidFill>
              </a:rPr>
              <a:t> = (1/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- (</a:t>
            </a:r>
            <a:r>
              <a:rPr lang="en-US">
                <a:solidFill>
                  <a:srgbClr val="CC0000"/>
                </a:solidFill>
              </a:rPr>
              <a:t>q</a:t>
            </a:r>
            <a:r>
              <a:rPr lang="en-US">
                <a:solidFill>
                  <a:schemeClr val="accent2"/>
                </a:solidFill>
              </a:rPr>
              <a:t>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n-1</a:t>
            </a:r>
            <a:endParaRPr lang="en-US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 = 0</a:t>
            </a:r>
            <a:r>
              <a:rPr lang="en-US"/>
              <a:t>        (Gambler is broke)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 = 1</a:t>
            </a:r>
            <a:r>
              <a:rPr lang="en-US"/>
              <a:t>        (Gambler is 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41910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Solve using generating functions, with one twist: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5800" y="5562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We know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T</a:t>
            </a:r>
            <a:r>
              <a:rPr lang="en-US" sz="3600"/>
              <a:t> instead of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1</a:t>
            </a:r>
            <a:r>
              <a:rPr lang="en-US" sz="3600"/>
              <a:t>!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  <p:bldP spid="204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on 1</a:t>
            </a:r>
            <a:r>
              <a:rPr lang="en-US" baseline="30000" dirty="0" smtClean="0"/>
              <a:t>st</a:t>
            </a:r>
            <a:r>
              <a:rPr lang="en-US" dirty="0" smtClean="0"/>
              <a:t> bet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::= </a:t>
            </a:r>
            <a:r>
              <a:rPr lang="en-US" sz="4800" dirty="0" err="1" smtClean="0"/>
              <a:t>Pr</a:t>
            </a:r>
            <a:r>
              <a:rPr lang="en-US" sz="4800" dirty="0" smtClean="0"/>
              <a:t>[win starting with </a:t>
            </a:r>
            <a:r>
              <a:rPr lang="en-US" sz="4800" dirty="0" smtClean="0">
                <a:solidFill>
                  <a:srgbClr val="0000FF"/>
                </a:solidFill>
              </a:rPr>
              <a:t>$n</a:t>
            </a:r>
            <a:r>
              <a:rPr lang="en-US" sz="4800" dirty="0" smtClean="0"/>
              <a:t>]</a:t>
            </a:r>
          </a:p>
          <a:p>
            <a:pPr marL="0" indent="0"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>
                <a:solidFill>
                  <a:srgbClr val="0000FF"/>
                </a:solidFill>
              </a:rPr>
              <a:t>| </a:t>
            </a:r>
            <a:r>
              <a:rPr lang="en-US" sz="4800" dirty="0" smtClean="0"/>
              <a:t>win 1</a:t>
            </a:r>
            <a:r>
              <a:rPr lang="en-US" sz="4800" baseline="30000" dirty="0" smtClean="0"/>
              <a:t>st</a:t>
            </a:r>
            <a:r>
              <a:rPr lang="en-US" sz="4800" dirty="0" smtClean="0"/>
              <a:t> bet] = </a:t>
            </a:r>
            <a:r>
              <a:rPr lang="en-US" sz="4800" dirty="0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smtClean="0">
                <a:solidFill>
                  <a:srgbClr val="0000FF"/>
                </a:solidFill>
              </a:rPr>
              <a:t>n+1</a:t>
            </a:r>
          </a:p>
          <a:p>
            <a:pPr marL="0" indent="0">
              <a:buNone/>
            </a:pPr>
            <a:r>
              <a:rPr lang="en-US" sz="4800" dirty="0" err="1"/>
              <a:t>Pr</a:t>
            </a:r>
            <a:r>
              <a:rPr lang="en-US" sz="4800" dirty="0"/>
              <a:t>[</a:t>
            </a:r>
            <a:r>
              <a:rPr lang="en-US" sz="4800" dirty="0" err="1">
                <a:solidFill>
                  <a:srgbClr val="0000FF"/>
                </a:solidFill>
              </a:rPr>
              <a:t>w</a:t>
            </a:r>
            <a:r>
              <a:rPr lang="en-US" sz="4800" baseline="-25000" dirty="0" err="1">
                <a:solidFill>
                  <a:srgbClr val="0000FF"/>
                </a:solidFill>
              </a:rPr>
              <a:t>n</a:t>
            </a:r>
            <a:r>
              <a:rPr lang="en-US" sz="4800" dirty="0">
                <a:solidFill>
                  <a:srgbClr val="0000FF"/>
                </a:solidFill>
              </a:rPr>
              <a:t>| </a:t>
            </a:r>
            <a:r>
              <a:rPr lang="en-US" sz="4800" dirty="0" smtClean="0"/>
              <a:t>lose </a:t>
            </a:r>
            <a:r>
              <a:rPr lang="en-US" sz="4800" dirty="0"/>
              <a:t>1</a:t>
            </a:r>
            <a:r>
              <a:rPr lang="en-US" sz="4800" baseline="30000" dirty="0"/>
              <a:t>st</a:t>
            </a:r>
            <a:r>
              <a:rPr lang="en-US" sz="4800" dirty="0"/>
              <a:t> bet] = </a:t>
            </a:r>
            <a:r>
              <a:rPr lang="en-US" sz="4800" dirty="0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smtClean="0">
                <a:solidFill>
                  <a:srgbClr val="0000FF"/>
                </a:solidFill>
              </a:rPr>
              <a:t>n-1</a:t>
            </a:r>
          </a:p>
          <a:p>
            <a:pPr marL="0" indent="0" algn="ctr"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= </a:t>
            </a:r>
            <a:r>
              <a:rPr lang="en-US" sz="6000" dirty="0">
                <a:solidFill>
                  <a:srgbClr val="0000FF"/>
                </a:solidFill>
              </a:rPr>
              <a:t>w</a:t>
            </a:r>
            <a:r>
              <a:rPr lang="en-US" sz="6000" baseline="-25000" dirty="0">
                <a:solidFill>
                  <a:srgbClr val="0000FF"/>
                </a:solidFill>
              </a:rPr>
              <a:t>n+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>
                <a:solidFill>
                  <a:srgbClr val="0000FF"/>
                </a:solidFill>
              </a:rPr>
              <a:t>∙p + w</a:t>
            </a:r>
            <a:r>
              <a:rPr lang="en-US" sz="6000" baseline="-25000" dirty="0" smtClean="0">
                <a:solidFill>
                  <a:srgbClr val="0000FF"/>
                </a:solidFill>
              </a:rPr>
              <a:t>n-1</a:t>
            </a:r>
            <a:r>
              <a:rPr lang="en-US" sz="6000" dirty="0" smtClean="0">
                <a:solidFill>
                  <a:srgbClr val="0000FF"/>
                </a:solidFill>
              </a:rPr>
              <a:t>∙q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E877D3CB-F960-BD47-98A7-06971C504846}" type="slidenum">
              <a:rPr lang="en-US" smtClean="0"/>
              <a:pPr>
                <a:defRPr/>
              </a:pPr>
              <a:t>18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5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1CB8D558-C5D6-7E41-8E71-BB0C744D2D8B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Linear </a:t>
            </a:r>
            <a:r>
              <a:rPr lang="en-US" dirty="0"/>
              <a:t>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763000" cy="2590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>
                <a:solidFill>
                  <a:srgbClr val="0000FF"/>
                </a:solidFill>
              </a:rPr>
              <a:t>w</a:t>
            </a:r>
            <a:r>
              <a:rPr lang="en-US" sz="5400" baseline="-25000" dirty="0">
                <a:solidFill>
                  <a:srgbClr val="0000FF"/>
                </a:solidFill>
              </a:rPr>
              <a:t>n+1</a:t>
            </a:r>
            <a:r>
              <a:rPr lang="en-US" sz="5400" dirty="0">
                <a:solidFill>
                  <a:srgbClr val="0000FF"/>
                </a:solidFill>
              </a:rPr>
              <a:t> = (1/p)</a:t>
            </a:r>
            <a:r>
              <a:rPr lang="en-US" sz="5400" dirty="0" err="1">
                <a:solidFill>
                  <a:srgbClr val="0000FF"/>
                </a:solidFill>
              </a:rPr>
              <a:t>w</a:t>
            </a:r>
            <a:r>
              <a:rPr lang="en-US" sz="5400" baseline="-25000" dirty="0" err="1">
                <a:solidFill>
                  <a:srgbClr val="0000FF"/>
                </a:solidFill>
              </a:rPr>
              <a:t>n</a:t>
            </a:r>
            <a:r>
              <a:rPr lang="en-US" sz="5400" dirty="0">
                <a:solidFill>
                  <a:srgbClr val="0000FF"/>
                </a:solidFill>
              </a:rPr>
              <a:t> - (q/p)w</a:t>
            </a:r>
            <a:r>
              <a:rPr lang="en-US" sz="5400" baseline="-25000" dirty="0">
                <a:solidFill>
                  <a:srgbClr val="0000FF"/>
                </a:solidFill>
              </a:rPr>
              <a:t>n-1</a:t>
            </a:r>
            <a:endParaRPr lang="en-US" sz="54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w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= 0        </a:t>
            </a:r>
            <a:r>
              <a:rPr lang="en-US" sz="4400" dirty="0"/>
              <a:t>(Gambler is broke)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</a:t>
            </a:r>
            <a:r>
              <a:rPr lang="en-US" sz="4400" dirty="0" err="1" smtClean="0">
                <a:solidFill>
                  <a:srgbClr val="0000FF"/>
                </a:solidFill>
              </a:rPr>
              <a:t>w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T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= 1 </a:t>
            </a:r>
            <a:r>
              <a:rPr lang="en-US" sz="4400" dirty="0"/>
              <a:t>       (</a:t>
            </a:r>
            <a:r>
              <a:rPr lang="en-US" sz="4400" dirty="0" smtClean="0"/>
              <a:t>Gambler </a:t>
            </a:r>
            <a:r>
              <a:rPr lang="en-US" sz="4400" dirty="0"/>
              <a:t>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41910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5400" dirty="0"/>
              <a:t>Solve </a:t>
            </a:r>
            <a:r>
              <a:rPr lang="en-US" sz="5400" dirty="0" smtClean="0"/>
              <a:t>as usual and get:</a:t>
            </a:r>
            <a:endParaRPr lang="en-US" sz="54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1300" y="6627205"/>
            <a:ext cx="35814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E877D3CB-F960-BD47-98A7-06971C504846}" type="slidenum">
              <a:rPr lang="en-US" smtClean="0"/>
              <a:pPr>
                <a:defRPr/>
              </a:pPr>
              <a:t>2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3438" y="1905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276600"/>
            <a:ext cx="5715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(let’s go </a:t>
            </a:r>
            <a:r>
              <a:rPr lang="en-US" dirty="0"/>
              <a:t>to </a:t>
            </a:r>
            <a:r>
              <a:rPr lang="en-US" dirty="0" smtClean="0"/>
              <a:t>Vegas)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F71DCE68-83CD-E84B-A3DE-B86BB2400F98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304800" y="41910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But </a:t>
            </a:r>
            <a:r>
              <a:rPr lang="en-US" sz="3600" dirty="0" err="1">
                <a:solidFill>
                  <a:srgbClr val="0000FF"/>
                </a:solidFill>
              </a:rPr>
              <a:t>w</a:t>
            </a:r>
            <a:r>
              <a:rPr lang="en-US" sz="3600" baseline="-25000" dirty="0" err="1">
                <a:solidFill>
                  <a:srgbClr val="0000FF"/>
                </a:solidFill>
              </a:rPr>
              <a:t>T</a:t>
            </a:r>
            <a:r>
              <a:rPr lang="en-US" sz="3600" dirty="0">
                <a:solidFill>
                  <a:srgbClr val="0000FF"/>
                </a:solidFill>
              </a:rPr>
              <a:t> = 1</a:t>
            </a:r>
            <a:r>
              <a:rPr lang="en-US" sz="3600" dirty="0"/>
              <a:t>, so can solve for </a:t>
            </a:r>
            <a:r>
              <a:rPr lang="en-US" sz="3600" dirty="0" smtClean="0">
                <a:solidFill>
                  <a:srgbClr val="0000FF"/>
                </a:solidFill>
              </a:rPr>
              <a:t>w</a:t>
            </a:r>
            <a:r>
              <a:rPr lang="en-US" sz="3600" baseline="-25000" dirty="0" smtClean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.   Then</a:t>
            </a:r>
            <a:endParaRPr lang="en-US" sz="3600" dirty="0"/>
          </a:p>
        </p:txBody>
      </p:sp>
      <p:sp>
        <p:nvSpPr>
          <p:cNvPr id="60427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533400" y="3352800"/>
            <a:ext cx="5105400" cy="68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for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≠ 1.</a:t>
            </a:r>
            <a:endParaRPr lang="en-US" sz="4400" dirty="0"/>
          </a:p>
        </p:txBody>
      </p:sp>
      <p:sp>
        <p:nvSpPr>
          <p:cNvPr id="32817" name="AutoShape 49"/>
          <p:cNvSpPr>
            <a:spLocks noChangeArrowheads="1"/>
          </p:cNvSpPr>
          <p:nvPr/>
        </p:nvSpPr>
        <p:spPr bwMode="auto">
          <a:xfrm>
            <a:off x="6248400" y="1066800"/>
            <a:ext cx="2590800" cy="1295400"/>
          </a:xfrm>
          <a:prstGeom prst="wedgeRectCallout">
            <a:avLst>
              <a:gd name="adj1" fmla="val -78370"/>
              <a:gd name="adj2" fmla="val 41546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/>
              <a:t>Twist: we don</a:t>
            </a:r>
            <a:r>
              <a:rPr lang="en-US" sz="2800">
                <a:latin typeface="Arial" pitchFamily="-111" charset="0"/>
              </a:rPr>
              <a:t>’</a:t>
            </a:r>
            <a:r>
              <a:rPr lang="en-US" sz="2800"/>
              <a:t>t know </a:t>
            </a:r>
            <a:r>
              <a:rPr lang="en-US" sz="2800">
                <a:solidFill>
                  <a:schemeClr val="accent2"/>
                </a:solidFill>
              </a:rPr>
              <a:t>w</a:t>
            </a:r>
            <a:r>
              <a:rPr lang="en-US" sz="2800" baseline="-25000">
                <a:solidFill>
                  <a:schemeClr val="accent2"/>
                </a:solidFill>
              </a:rPr>
              <a:t>1</a:t>
            </a:r>
            <a:endParaRPr lang="en-US" sz="2800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676400" y="1371601"/>
          <a:ext cx="3962400" cy="1809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0" name="Equation" r:id="rId4" imgW="1028700" imgH="469900" progId="Equation.DSMT4">
                  <p:embed/>
                </p:oleObj>
              </mc:Choice>
              <mc:Fallback>
                <p:oleObj name="Equation" r:id="rId4" imgW="10287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1"/>
                        <a:ext cx="3962400" cy="18099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005138" y="4724400"/>
          <a:ext cx="31321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1" name="Equation" r:id="rId6" imgW="812800" imgH="469900" progId="Equation.DSMT4">
                  <p:embed/>
                </p:oleObj>
              </mc:Choice>
              <mc:Fallback>
                <p:oleObj name="Equation" r:id="rId6" imgW="8128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724400"/>
                        <a:ext cx="3132137" cy="1809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FF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1" grpId="0"/>
      <p:bldP spid="60427" grpId="0" build="p"/>
      <p:bldP spid="328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DAF848F9-8936-D246-AA1C-2FD33CAFBEED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Winning when Biased Against</a:t>
            </a:r>
          </a:p>
        </p:txBody>
      </p:sp>
      <p:sp>
        <p:nvSpPr>
          <p:cNvPr id="62470" name="Rectangle 19"/>
          <p:cNvSpPr>
            <a:spLocks noChangeArrowheads="1"/>
          </p:cNvSpPr>
          <p:nvPr/>
        </p:nvSpPr>
        <p:spPr bwMode="auto">
          <a:xfrm>
            <a:off x="304800" y="51054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Suppose </a:t>
            </a:r>
            <a:r>
              <a:rPr lang="en-US" sz="4400" dirty="0" err="1">
                <a:solidFill>
                  <a:srgbClr val="008000"/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&lt;</a:t>
            </a:r>
            <a:r>
              <a:rPr lang="en-US" sz="4400" dirty="0">
                <a:latin typeface="Euclid Symbol" charset="2"/>
                <a:cs typeface="Euclid Symbol" charset="2"/>
              </a:rPr>
              <a:t> </a:t>
            </a:r>
            <a:r>
              <a:rPr lang="en-US" sz="4400" dirty="0" err="1" smtClean="0">
                <a:solidFill>
                  <a:srgbClr val="CC0000"/>
                </a:solidFill>
                <a:latin typeface="Comic Sans MS"/>
                <a:cs typeface="Comic Sans MS"/>
              </a:rPr>
              <a:t>q</a:t>
            </a:r>
            <a:r>
              <a:rPr lang="en-US" sz="4400" dirty="0" smtClean="0">
                <a:latin typeface="Euclid Symbol" charset="2"/>
                <a:cs typeface="Euclid Symbol" charset="2"/>
              </a:rPr>
              <a:t>,</a:t>
            </a:r>
            <a:r>
              <a:rPr lang="en-US" sz="4400" dirty="0" smtClean="0"/>
              <a:t> so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b="1" dirty="0">
                <a:latin typeface="Euclid Symbol" charset="2"/>
                <a:cs typeface="Euclid Symbol" charset="2"/>
              </a:rPr>
              <a:t>&gt;</a:t>
            </a:r>
            <a:r>
              <a:rPr lang="en-US" altLang="ja-JP" sz="4400" dirty="0"/>
              <a:t> 1</a:t>
            </a:r>
            <a:r>
              <a:rPr lang="en-US" altLang="ja-JP" sz="4400" dirty="0" smtClean="0"/>
              <a:t>.</a:t>
            </a:r>
            <a:endParaRPr lang="en-US" sz="4400" dirty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133600" y="1238250"/>
          <a:ext cx="31321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2" name="Equation" r:id="rId4" imgW="812800" imgH="469900" progId="Equation.DSMT4">
                  <p:embed/>
                </p:oleObj>
              </mc:Choice>
              <mc:Fallback>
                <p:oleObj name="Equation" r:id="rId4" imgW="8128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38250"/>
                        <a:ext cx="3132137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5638800" y="1219200"/>
          <a:ext cx="141922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3" name="Equation" r:id="rId6" imgW="368300" imgH="469900" progId="Equation.DSMT4">
                  <p:embed/>
                </p:oleObj>
              </mc:Choice>
              <mc:Fallback>
                <p:oleObj name="Equation" r:id="rId6" imgW="3683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19200"/>
                        <a:ext cx="1419225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5638799" y="2895600"/>
          <a:ext cx="2043779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4" name="Equation" r:id="rId8" imgW="571500" imgH="596900" progId="Equation.DSMT4">
                  <p:embed/>
                </p:oleObj>
              </mc:Choice>
              <mc:Fallback>
                <p:oleObj name="Equation" r:id="rId8" imgW="5715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799" y="2895600"/>
                        <a:ext cx="2043779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53051" y="2590800"/>
            <a:ext cx="239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intended profit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781800" y="2971800"/>
            <a:ext cx="1066800" cy="533400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/>
      <p:bldP spid="19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E64F7034-A11A-0644-94AE-9DEDC6AA55D3}" type="slidenum">
              <a:rPr lang="en-US" smtClean="0"/>
              <a:pPr/>
              <a:t>22</a:t>
            </a:fld>
            <a:endParaRPr lang="en-US" dirty="0"/>
          </a:p>
          <a:p>
            <a:endParaRPr lang="en-US" dirty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Winning when Biased Against</a:t>
            </a:r>
          </a:p>
        </p:txBody>
      </p:sp>
      <p:sp>
        <p:nvSpPr>
          <p:cNvPr id="64521" name="Rectangle 25"/>
          <p:cNvSpPr>
            <a:spLocks noChangeArrowheads="1"/>
          </p:cNvSpPr>
          <p:nvPr/>
        </p:nvSpPr>
        <p:spPr bwMode="auto">
          <a:xfrm>
            <a:off x="609600" y="1524000"/>
            <a:ext cx="8153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6000" dirty="0" err="1">
                <a:solidFill>
                  <a:srgbClr val="0000FF"/>
                </a:solidFill>
              </a:rPr>
              <a:t>w</a:t>
            </a:r>
            <a:r>
              <a:rPr lang="en-US" sz="6000" baseline="-25000" dirty="0" err="1">
                <a:solidFill>
                  <a:srgbClr val="0000FF"/>
                </a:solidFill>
              </a:rPr>
              <a:t>n</a:t>
            </a:r>
            <a:r>
              <a:rPr lang="en-US" sz="6000" dirty="0"/>
              <a:t> </a:t>
            </a:r>
            <a:r>
              <a:rPr lang="en-US" sz="6000" b="1" dirty="0"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/>
              <a:t> </a:t>
            </a:r>
            <a:r>
              <a:rPr lang="en-US" sz="6000" dirty="0"/>
              <a:t>(</a:t>
            </a:r>
            <a:r>
              <a:rPr lang="en-US" sz="6000" dirty="0">
                <a:solidFill>
                  <a:srgbClr val="0000FF"/>
                </a:solidFill>
              </a:rPr>
              <a:t>1/</a:t>
            </a:r>
            <a:r>
              <a:rPr lang="en-US" sz="6000" dirty="0">
                <a:solidFill>
                  <a:srgbClr val="FF00FF"/>
                </a:solidFill>
              </a:rPr>
              <a:t>r</a:t>
            </a:r>
            <a:r>
              <a:rPr lang="en-US" sz="6000" dirty="0">
                <a:solidFill>
                  <a:srgbClr val="000000"/>
                </a:solidFill>
              </a:rPr>
              <a:t>)</a:t>
            </a:r>
            <a:r>
              <a:rPr lang="en-US" sz="6000" baseline="30000" dirty="0">
                <a:solidFill>
                  <a:srgbClr val="008000"/>
                </a:solidFill>
              </a:rPr>
              <a:t>intended profit</a:t>
            </a:r>
            <a:r>
              <a:rPr lang="en-US" sz="6000" dirty="0"/>
              <a:t> </a:t>
            </a:r>
            <a:r>
              <a:rPr lang="en-US" sz="4400" dirty="0"/>
              <a:t>          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304800" y="2819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0000FF"/>
                </a:solidFill>
              </a:rPr>
              <a:t>w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dirty="0"/>
              <a:t>bound does not depend on</a:t>
            </a:r>
            <a:r>
              <a:rPr lang="en-US" sz="4400" b="1" dirty="0"/>
              <a:t> </a:t>
            </a:r>
            <a:r>
              <a:rPr lang="en-US" sz="4400" dirty="0">
                <a:solidFill>
                  <a:srgbClr val="0000FF"/>
                </a:solidFill>
              </a:rPr>
              <a:t>n</a:t>
            </a:r>
            <a:r>
              <a:rPr lang="en-US" sz="4400" dirty="0"/>
              <a:t>!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381000" y="37338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>
                <a:solidFill>
                  <a:srgbClr val="0000FF"/>
                </a:solidFill>
              </a:rPr>
              <a:t>/</a:t>
            </a:r>
            <a:r>
              <a:rPr lang="en-US" sz="4400" dirty="0" smtClean="0">
                <a:solidFill>
                  <a:srgbClr val="FF00FF"/>
                </a:solidFill>
              </a:rPr>
              <a:t>r</a:t>
            </a:r>
            <a:r>
              <a:rPr lang="en-US" sz="4400" dirty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/>
              <a:t>1, </a:t>
            </a:r>
            <a:r>
              <a:rPr lang="en-US" sz="4400" dirty="0" smtClean="0"/>
              <a:t>so </a:t>
            </a:r>
            <a:r>
              <a:rPr lang="en-US" sz="4400" dirty="0" err="1" smtClean="0">
                <a:solidFill>
                  <a:srgbClr val="0000FF"/>
                </a:solidFill>
              </a:rPr>
              <a:t>w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/>
              <a:t>is exponentially </a:t>
            </a:r>
            <a:endParaRPr lang="en-US" sz="4400" dirty="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decreasing </a:t>
            </a:r>
            <a:r>
              <a:rPr lang="en-US" sz="4400" dirty="0"/>
              <a:t>in intended profit!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/>
      <p:bldP spid="338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4A69EEA4-35FB-7045-A76F-2B5F28C09DC4}" type="slidenum">
              <a:rPr lang="en-US" smtClean="0"/>
              <a:pPr/>
              <a:t>23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Profit </a:t>
            </a:r>
            <a:r>
              <a:rPr lang="en-US" dirty="0">
                <a:solidFill>
                  <a:srgbClr val="0000FF"/>
                </a:solidFill>
              </a:rPr>
              <a:t>$100</a:t>
            </a:r>
            <a:r>
              <a:rPr lang="en-US" dirty="0"/>
              <a:t> 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319493" y="1699098"/>
            <a:ext cx="267383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208603" y="1699098"/>
            <a:ext cx="275496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762000" y="2971800"/>
            <a:ext cx="762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 err="1" smtClean="0"/>
              <a:t>Pr</a:t>
            </a:r>
            <a:r>
              <a:rPr lang="en-US" sz="4400" dirty="0" smtClean="0"/>
              <a:t>[Profit </a:t>
            </a:r>
            <a:r>
              <a:rPr lang="en-US" sz="4400" dirty="0">
                <a:solidFill>
                  <a:srgbClr val="0000FF"/>
                </a:solidFill>
              </a:rPr>
              <a:t>$</a:t>
            </a:r>
            <a:r>
              <a:rPr lang="en-US" sz="4400" dirty="0" smtClean="0">
                <a:solidFill>
                  <a:srgbClr val="0000FF"/>
                </a:solidFill>
              </a:rPr>
              <a:t>100</a:t>
            </a:r>
            <a:r>
              <a:rPr lang="en-US" sz="4400" dirty="0" smtClean="0"/>
              <a:t>] 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 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FF00FF"/>
                </a:solidFill>
              </a:rPr>
              <a:t>9/10</a:t>
            </a:r>
            <a:r>
              <a:rPr lang="en-US" sz="4400" dirty="0"/>
              <a:t>)</a:t>
            </a:r>
            <a:r>
              <a:rPr lang="en-US" sz="4400" baseline="30000" dirty="0">
                <a:solidFill>
                  <a:srgbClr val="0000FF"/>
                </a:solidFill>
              </a:rPr>
              <a:t>100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056430" y="3999081"/>
            <a:ext cx="3249370" cy="79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>
                <a:solidFill>
                  <a:srgbClr val="CC0000"/>
                </a:solidFill>
              </a:rPr>
              <a:t> </a:t>
            </a:r>
            <a:r>
              <a:rPr lang="en-US" sz="4400" dirty="0">
                <a:solidFill>
                  <a:srgbClr val="CC0000"/>
                </a:solidFill>
              </a:rPr>
              <a:t>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4A69EEA4-35FB-7045-A76F-2B5F28C09DC4}" type="slidenum">
              <a:rPr lang="en-US" smtClean="0"/>
              <a:pPr/>
              <a:t>24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Profit </a:t>
            </a:r>
            <a:r>
              <a:rPr lang="en-US" dirty="0" smtClean="0">
                <a:solidFill>
                  <a:srgbClr val="0000FF"/>
                </a:solidFill>
              </a:rPr>
              <a:t>$200</a:t>
            </a:r>
            <a:r>
              <a:rPr lang="en-US" dirty="0" smtClean="0"/>
              <a:t> </a:t>
            </a:r>
            <a:r>
              <a:rPr lang="en-US" dirty="0"/>
              <a:t>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319493" y="1699098"/>
            <a:ext cx="267383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208603" y="1699098"/>
            <a:ext cx="275496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762000" y="297180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 err="1" smtClean="0"/>
              <a:t>Pr</a:t>
            </a:r>
            <a:r>
              <a:rPr lang="en-US" sz="4400" dirty="0" smtClean="0"/>
              <a:t>[Profit </a:t>
            </a:r>
            <a:r>
              <a:rPr lang="en-US" sz="4400" dirty="0" smtClean="0">
                <a:solidFill>
                  <a:srgbClr val="0000FF"/>
                </a:solidFill>
              </a:rPr>
              <a:t>$</a:t>
            </a:r>
            <a:r>
              <a:rPr lang="en-US" sz="4400" dirty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00</a:t>
            </a:r>
            <a:r>
              <a:rPr lang="en-US" sz="4400" dirty="0" smtClean="0"/>
              <a:t>] 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 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FF00FF"/>
                </a:solidFill>
              </a:rPr>
              <a:t>9/10</a:t>
            </a:r>
            <a:r>
              <a:rPr lang="en-US" sz="4400" dirty="0" smtClean="0"/>
              <a:t>)</a:t>
            </a:r>
            <a:r>
              <a:rPr lang="en-US" sz="4400" baseline="30000" dirty="0">
                <a:solidFill>
                  <a:srgbClr val="0000FF"/>
                </a:solidFill>
              </a:rPr>
              <a:t>2</a:t>
            </a:r>
            <a:r>
              <a:rPr lang="en-US" sz="4400" baseline="30000" dirty="0" smtClean="0">
                <a:solidFill>
                  <a:srgbClr val="0000FF"/>
                </a:solidFill>
              </a:rPr>
              <a:t>00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056430" y="3962400"/>
            <a:ext cx="408757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E10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E10000"/>
                </a:solidFill>
              </a:rPr>
              <a:t>1</a:t>
            </a:r>
            <a:r>
              <a:rPr lang="en-US" sz="4400" dirty="0">
                <a:solidFill>
                  <a:srgbClr val="E10000"/>
                </a:solidFill>
              </a:rPr>
              <a:t>/</a:t>
            </a:r>
            <a:r>
              <a:rPr lang="en-US" sz="4400" dirty="0" smtClean="0">
                <a:solidFill>
                  <a:srgbClr val="E10000"/>
                </a:solidFill>
              </a:rPr>
              <a:t>37,</a:t>
            </a:r>
            <a:r>
              <a:rPr lang="en-US" sz="4400" dirty="0" smtClean="0">
                <a:solidFill>
                  <a:srgbClr val="CC0000"/>
                </a:solidFill>
              </a:rPr>
              <a:t>648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endParaRPr lang="en-US" sz="4400" baseline="30000" dirty="0">
              <a:solidFill>
                <a:srgbClr val="0000FF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0" y="4800600"/>
            <a:ext cx="4811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1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>
                <a:solidFill>
                  <a:srgbClr val="CC0000"/>
                </a:solidFill>
              </a:rPr>
              <a:t>1/</a:t>
            </a:r>
            <a:r>
              <a:rPr lang="en-US" sz="4800" dirty="0" smtClean="0">
                <a:solidFill>
                  <a:srgbClr val="CC0000"/>
                </a:solidFill>
              </a:rPr>
              <a:t>70,000,000</a:t>
            </a:r>
            <a:endParaRPr lang="en-US" sz="48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164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0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577593A4-8B7D-AB44-BAA0-E529A5D995E7}" type="slidenum">
              <a:rPr lang="en-US" smtClean="0"/>
              <a:pPr/>
              <a:t>25</a:t>
            </a:fld>
            <a:endParaRPr lang="en-US" dirty="0"/>
          </a:p>
          <a:p>
            <a:endParaRPr lang="en-US" dirty="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About the Fair Case?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124200"/>
            <a:ext cx="7772400" cy="83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4400" dirty="0"/>
              <a:t>Uh oh, dividing by 0.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4800600" y="16764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(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= </a:t>
            </a:r>
            <a:r>
              <a:rPr lang="en-US" altLang="ja-JP" sz="4400" dirty="0" smtClean="0"/>
              <a:t>1)</a:t>
            </a:r>
            <a:endParaRPr lang="en-US" sz="4400" dirty="0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685800" y="396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Use </a:t>
            </a:r>
            <a:r>
              <a:rPr lang="en-US" sz="4400" dirty="0" err="1"/>
              <a:t>l’H</a:t>
            </a:r>
            <a:r>
              <a:rPr lang="en-US" altLang="ja-JP" sz="4400" dirty="0" err="1"/>
              <a:t>ôpital’s</a:t>
            </a:r>
            <a:r>
              <a:rPr lang="en-US" altLang="ja-JP" sz="4400" dirty="0"/>
              <a:t> Rule</a:t>
            </a:r>
            <a:endParaRPr lang="en-US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4800600"/>
            <a:ext cx="5715000" cy="1295400"/>
            <a:chOff x="1447800" y="4800600"/>
            <a:chExt cx="5715000" cy="1295400"/>
          </a:xfrm>
        </p:grpSpPr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1447800" y="5103812"/>
              <a:ext cx="5715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/>
                <a:t>lim</a:t>
              </a:r>
              <a:r>
                <a:rPr lang="en-US" sz="3600" baseline="-25000" dirty="0" smtClean="0">
                  <a:solidFill>
                    <a:srgbClr val="FF00FF"/>
                  </a:solidFill>
                </a:rPr>
                <a:t>r</a:t>
              </a:r>
              <a:r>
                <a:rPr lang="en-US" sz="3600" baseline="-25000" dirty="0" smtClean="0">
                  <a:sym typeface="Symbol" pitchFamily="-111" charset="2"/>
                </a:rPr>
                <a:t>→</a:t>
              </a:r>
              <a:r>
                <a:rPr lang="en-US" sz="3600" baseline="-25000" dirty="0" smtClean="0"/>
                <a:t>1</a:t>
              </a:r>
              <a:r>
                <a:rPr lang="en-US" sz="3600" dirty="0" smtClean="0"/>
                <a:t>                 </a:t>
              </a:r>
              <a:r>
                <a:rPr lang="en-US" sz="3600" dirty="0"/>
                <a:t>=          =</a:t>
              </a:r>
              <a:r>
                <a:rPr lang="en-US" sz="3600" dirty="0" smtClean="0"/>
                <a:t> </a:t>
              </a:r>
              <a:endParaRPr lang="en-US" sz="3600" dirty="0"/>
            </a:p>
          </p:txBody>
        </p:sp>
        <p:sp>
          <p:nvSpPr>
            <p:cNvPr id="98315" name="Rectangle 11"/>
            <p:cNvSpPr>
              <a:spLocks noChangeArrowheads="1"/>
            </p:cNvSpPr>
            <p:nvPr/>
          </p:nvSpPr>
          <p:spPr bwMode="auto">
            <a:xfrm>
              <a:off x="2743200" y="4813300"/>
              <a:ext cx="2286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n</a:t>
              </a:r>
              <a:r>
                <a:rPr lang="en-US" sz="3600" dirty="0"/>
                <a:t>-1)/dr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2747963" y="5454650"/>
              <a:ext cx="233362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T</a:t>
              </a:r>
              <a:r>
                <a:rPr lang="en-US" sz="3600" dirty="0"/>
                <a:t>-1)/dr</a:t>
              </a:r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 flipV="1">
              <a:off x="2895600" y="5461000"/>
              <a:ext cx="2057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5486400" y="4800600"/>
              <a:ext cx="10668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n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n-1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5491163" y="5441950"/>
              <a:ext cx="11858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T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T-1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 flipV="1">
              <a:off x="5643563" y="5441950"/>
              <a:ext cx="9144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602096"/>
              </p:ext>
            </p:extLst>
          </p:nvPr>
        </p:nvGraphicFramePr>
        <p:xfrm>
          <a:off x="1143000" y="1066800"/>
          <a:ext cx="3200400" cy="1849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8" name="Equation" r:id="rId4" imgW="812800" imgH="469900" progId="Equation.DSMT4">
                  <p:embed/>
                </p:oleObj>
              </mc:Choice>
              <mc:Fallback>
                <p:oleObj name="Equation" r:id="rId4" imgW="8128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3200400" cy="1849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7086600" y="4419600"/>
          <a:ext cx="698500" cy="184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9" name="Equation" r:id="rId6" imgW="177800" imgH="469900" progId="Equation.DSMT4">
                  <p:embed/>
                </p:oleObj>
              </mc:Choice>
              <mc:Fallback>
                <p:oleObj name="Equation" r:id="rId6" imgW="1778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698500" cy="1846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6934200" y="4648200"/>
            <a:ext cx="1066800" cy="17526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build="p"/>
      <p:bldP spid="70663" grpId="0"/>
      <p:bldP spid="98313" grpId="0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E877D3CB-F960-BD47-98A7-06971C504846}" type="slidenum">
              <a:rPr lang="en-US" smtClean="0"/>
              <a:pPr>
                <a:defRPr/>
              </a:pPr>
              <a:t>26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0158"/>
              </p:ext>
            </p:extLst>
          </p:nvPr>
        </p:nvGraphicFramePr>
        <p:xfrm>
          <a:off x="522288" y="2362200"/>
          <a:ext cx="8097837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3" imgW="2006600" imgH="292100" progId="Equation.DSMT4">
                  <p:embed/>
                </p:oleObj>
              </mc:Choice>
              <mc:Fallback>
                <p:oleObj name="Equation" r:id="rId3" imgW="2006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22288" y="2362200"/>
                        <a:ext cx="8097837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461746"/>
              </p:ext>
            </p:extLst>
          </p:nvPr>
        </p:nvGraphicFramePr>
        <p:xfrm>
          <a:off x="544513" y="3352800"/>
          <a:ext cx="80533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5" imgW="2057400" imgH="292100" progId="Equation.DSMT4">
                  <p:embed/>
                </p:oleObj>
              </mc:Choice>
              <mc:Fallback>
                <p:oleObj name="Equation" r:id="rId5" imgW="2057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44513" y="3352800"/>
                        <a:ext cx="8053387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982757"/>
              </p:ext>
            </p:extLst>
          </p:nvPr>
        </p:nvGraphicFramePr>
        <p:xfrm>
          <a:off x="304800" y="1371600"/>
          <a:ext cx="839856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7" imgW="2146300" imgH="292100" progId="Equation.DSMT4">
                  <p:embed/>
                </p:oleObj>
              </mc:Choice>
              <mc:Fallback>
                <p:oleObj name="Equation" r:id="rId7" imgW="2146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1371600"/>
                        <a:ext cx="8398565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1143000" y="3048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ＭＳ Ｐゴシック" pitchFamily="-111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9pPr>
          </a:lstStyle>
          <a:p>
            <a:r>
              <a:rPr lang="en-US" dirty="0" smtClean="0"/>
              <a:t>Expected number of bets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9721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E877D3CB-F960-BD47-98A7-06971C504846}" type="slidenum">
              <a:rPr lang="en-US" smtClean="0"/>
              <a:pPr>
                <a:defRPr/>
              </a:pPr>
              <a:t>27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749873"/>
              </p:ext>
            </p:extLst>
          </p:nvPr>
        </p:nvGraphicFramePr>
        <p:xfrm>
          <a:off x="228600" y="1524000"/>
          <a:ext cx="869442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5" name="Equation" r:id="rId3" imgW="3035300" imgH="558800" progId="Equation.DSMT4">
                  <p:embed/>
                </p:oleObj>
              </mc:Choice>
              <mc:Fallback>
                <p:oleObj name="Equation" r:id="rId3" imgW="30353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524000"/>
                        <a:ext cx="869442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196318"/>
              </p:ext>
            </p:extLst>
          </p:nvPr>
        </p:nvGraphicFramePr>
        <p:xfrm>
          <a:off x="781419" y="3048000"/>
          <a:ext cx="7829181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6" name="Equation" r:id="rId5" imgW="1803400" imgH="330200" progId="Equation.DSMT4">
                  <p:embed/>
                </p:oleObj>
              </mc:Choice>
              <mc:Fallback>
                <p:oleObj name="Equation" r:id="rId5" imgW="18034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1419" y="3048000"/>
                        <a:ext cx="7829181" cy="1433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Total Expectation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2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Linear recurrence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E877D3CB-F960-BD47-98A7-06971C504846}" type="slidenum">
              <a:rPr lang="en-US" smtClean="0"/>
              <a:pPr>
                <a:defRPr/>
              </a:pPr>
              <a:t>28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232004"/>
              </p:ext>
            </p:extLst>
          </p:nvPr>
        </p:nvGraphicFramePr>
        <p:xfrm>
          <a:off x="609600" y="2209800"/>
          <a:ext cx="790194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8" name="Equation" r:id="rId3" imgW="1549400" imgH="508000" progId="Equation.DSMT4">
                  <p:embed/>
                </p:oleObj>
              </mc:Choice>
              <mc:Fallback>
                <p:oleObj name="Equation" r:id="rId3" imgW="1549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209800"/>
                        <a:ext cx="7901940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number of bets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E877D3CB-F960-BD47-98A7-06971C504846}" type="slidenum">
              <a:rPr lang="en-US" smtClean="0"/>
              <a:pPr>
                <a:defRPr/>
              </a:pPr>
              <a:t>29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447800"/>
            <a:ext cx="9067800" cy="480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Solve linear recurrence as usual. </a:t>
            </a:r>
          </a:p>
          <a:p>
            <a:pPr>
              <a:spcAft>
                <a:spcPts val="1200"/>
              </a:spcAft>
            </a:pPr>
            <a:r>
              <a:rPr lang="en-US" sz="4400" dirty="0" smtClean="0"/>
              <a:t>Elegant result in the </a:t>
            </a:r>
            <a:r>
              <a:rPr lang="en-US" sz="4400" dirty="0" smtClean="0">
                <a:solidFill>
                  <a:srgbClr val="008000"/>
                </a:solidFill>
              </a:rPr>
              <a:t>fair case</a:t>
            </a:r>
            <a:r>
              <a:rPr lang="en-US" sz="4400" dirty="0" smtClean="0"/>
              <a:t>:</a:t>
            </a:r>
          </a:p>
          <a:p>
            <a:pPr>
              <a:spcAft>
                <a:spcPts val="2400"/>
              </a:spcAft>
            </a:pPr>
            <a:r>
              <a:rPr lang="en-US" sz="6000" dirty="0" smtClean="0">
                <a:solidFill>
                  <a:srgbClr val="0000FF"/>
                </a:solidFill>
              </a:rPr>
              <a:t>  e</a:t>
            </a:r>
            <a:r>
              <a:rPr lang="en-US" sz="6000" baseline="-25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= n(T-n)</a:t>
            </a:r>
          </a:p>
          <a:p>
            <a:r>
              <a:rPr lang="en-US" sz="6000" dirty="0" smtClean="0">
                <a:solidFill>
                  <a:srgbClr val="0000FF"/>
                </a:solidFill>
              </a:rPr>
              <a:t>      = (initial stake)</a:t>
            </a:r>
          </a:p>
          <a:p>
            <a:r>
              <a:rPr lang="en-US" sz="6000" dirty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          ∙(intended profit)</a:t>
            </a:r>
            <a:endParaRPr lang="en-US" sz="6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5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FBA9CD94-4669-0B46-B053-A48B6134F8AC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981200"/>
            <a:ext cx="8915400" cy="2895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Place </a:t>
            </a:r>
            <a:r>
              <a:rPr lang="en-US" sz="4800" dirty="0">
                <a:solidFill>
                  <a:srgbClr val="0000FF"/>
                </a:solidFill>
              </a:rPr>
              <a:t>$1</a:t>
            </a:r>
            <a:r>
              <a:rPr lang="en-US" sz="4800" dirty="0"/>
              <a:t> bets </a:t>
            </a:r>
            <a:r>
              <a:rPr lang="en-US" sz="4800" dirty="0" smtClean="0"/>
              <a:t>until </a:t>
            </a:r>
            <a:r>
              <a:rPr lang="en-US" sz="4800" dirty="0"/>
              <a:t>going broke or </a:t>
            </a:r>
            <a:r>
              <a:rPr lang="en-US" sz="4800" dirty="0" smtClean="0"/>
              <a:t>reaching target</a:t>
            </a:r>
          </a:p>
          <a:p>
            <a:pPr eaLnBrk="1" hangingPunct="1"/>
            <a:r>
              <a:rPr lang="en-US" sz="4800" dirty="0"/>
              <a:t>What is </a:t>
            </a:r>
            <a:r>
              <a:rPr lang="en-US" sz="4800" dirty="0" err="1" smtClean="0"/>
              <a:t>Pr[reach</a:t>
            </a:r>
            <a:r>
              <a:rPr lang="en-US" sz="4800" dirty="0" smtClean="0"/>
              <a:t> target]?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1624"/>
            <a:ext cx="7772400" cy="1222375"/>
          </a:xfrm>
        </p:spPr>
        <p:txBody>
          <a:bodyPr/>
          <a:lstStyle/>
          <a:p>
            <a:r>
              <a:rPr lang="en-US" dirty="0" smtClean="0"/>
              <a:t>Expected number of </a:t>
            </a:r>
            <a:r>
              <a:rPr lang="en-US" dirty="0" smtClean="0">
                <a:solidFill>
                  <a:srgbClr val="008000"/>
                </a:solidFill>
              </a:rPr>
              <a:t>fair</a:t>
            </a:r>
            <a:r>
              <a:rPr lang="en-US" dirty="0" smtClean="0"/>
              <a:t> bets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E877D3CB-F960-BD47-98A7-06971C504846}" type="slidenum">
              <a:rPr lang="en-US" smtClean="0"/>
              <a:pPr>
                <a:defRPr/>
              </a:pPr>
              <a:t>30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For example</a:t>
            </a:r>
            <a:r>
              <a:rPr lang="en-US" sz="4800" dirty="0" smtClean="0">
                <a:solidFill>
                  <a:srgbClr val="0000FF"/>
                </a:solidFill>
              </a:rPr>
              <a:t>, </a:t>
            </a:r>
            <a:r>
              <a:rPr lang="en-US" sz="4800" dirty="0" smtClean="0"/>
              <a:t>starting with</a:t>
            </a:r>
            <a:r>
              <a:rPr lang="en-US" sz="4800" dirty="0" smtClean="0">
                <a:solidFill>
                  <a:srgbClr val="0000FF"/>
                </a:solidFill>
              </a:rPr>
              <a:t> $1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aiming to reach $1000,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expect to make</a:t>
            </a:r>
            <a:r>
              <a:rPr lang="en-US" sz="4800" dirty="0" smtClean="0">
                <a:solidFill>
                  <a:srgbClr val="0000FF"/>
                </a:solidFill>
              </a:rPr>
              <a:t> 999 bets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(and most likely go broke)</a:t>
            </a:r>
          </a:p>
          <a:p>
            <a:endParaRPr lang="en-US" sz="4800" dirty="0" smtClean="0">
              <a:solidFill>
                <a:srgbClr val="000000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Problem: There must be an intuitive proof.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5638800"/>
            <a:ext cx="2734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660066"/>
                </a:solidFill>
              </a:rPr>
              <a:t>Find one.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5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C4461F72-8397-A54C-8A8A-56C7DBF0D442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1600200" y="1371600"/>
            <a:ext cx="3175" cy="5197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>
            <a:off x="914400" y="5635625"/>
            <a:ext cx="7315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2" name="Freeform 6"/>
          <p:cNvSpPr>
            <a:spLocks/>
          </p:cNvSpPr>
          <p:nvPr/>
        </p:nvSpPr>
        <p:spPr bwMode="auto">
          <a:xfrm>
            <a:off x="1600200" y="2105025"/>
            <a:ext cx="6335713" cy="2771775"/>
          </a:xfrm>
          <a:custGeom>
            <a:avLst/>
            <a:gdLst>
              <a:gd name="T0" fmla="*/ 0 w 1872"/>
              <a:gd name="T1" fmla="*/ 2771775 h 864"/>
              <a:gd name="T2" fmla="*/ 649817 w 1872"/>
              <a:gd name="T3" fmla="*/ 1693863 h 864"/>
              <a:gd name="T4" fmla="*/ 1137179 w 1872"/>
              <a:gd name="T5" fmla="*/ 2463800 h 864"/>
              <a:gd name="T6" fmla="*/ 1624542 w 1872"/>
              <a:gd name="T7" fmla="*/ 1693863 h 864"/>
              <a:gd name="T8" fmla="*/ 2111904 w 1872"/>
              <a:gd name="T9" fmla="*/ 923925 h 864"/>
              <a:gd name="T10" fmla="*/ 2761721 w 1872"/>
              <a:gd name="T11" fmla="*/ 1847850 h 864"/>
              <a:gd name="T12" fmla="*/ 3411538 w 1872"/>
              <a:gd name="T13" fmla="*/ 923925 h 864"/>
              <a:gd name="T14" fmla="*/ 4061354 w 1872"/>
              <a:gd name="T15" fmla="*/ 0 h 864"/>
              <a:gd name="T16" fmla="*/ 4711171 w 1872"/>
              <a:gd name="T17" fmla="*/ 923925 h 864"/>
              <a:gd name="T18" fmla="*/ 5198534 w 1872"/>
              <a:gd name="T19" fmla="*/ 0 h 864"/>
              <a:gd name="T20" fmla="*/ 5848350 w 1872"/>
              <a:gd name="T21" fmla="*/ 923925 h 864"/>
              <a:gd name="T22" fmla="*/ 6335713 w 1872"/>
              <a:gd name="T23" fmla="*/ 1539875 h 8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72"/>
              <a:gd name="T37" fmla="*/ 0 h 864"/>
              <a:gd name="T38" fmla="*/ 1872 w 1872"/>
              <a:gd name="T39" fmla="*/ 864 h 8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72" h="864">
                <a:moveTo>
                  <a:pt x="0" y="864"/>
                </a:moveTo>
                <a:lnTo>
                  <a:pt x="192" y="528"/>
                </a:lnTo>
                <a:lnTo>
                  <a:pt x="336" y="768"/>
                </a:lnTo>
                <a:lnTo>
                  <a:pt x="480" y="528"/>
                </a:lnTo>
                <a:lnTo>
                  <a:pt x="624" y="288"/>
                </a:lnTo>
                <a:lnTo>
                  <a:pt x="816" y="576"/>
                </a:lnTo>
                <a:lnTo>
                  <a:pt x="1008" y="288"/>
                </a:lnTo>
                <a:lnTo>
                  <a:pt x="1200" y="0"/>
                </a:lnTo>
                <a:lnTo>
                  <a:pt x="1392" y="288"/>
                </a:lnTo>
                <a:lnTo>
                  <a:pt x="1536" y="0"/>
                </a:lnTo>
                <a:lnTo>
                  <a:pt x="1728" y="288"/>
                </a:lnTo>
                <a:lnTo>
                  <a:pt x="1872" y="480"/>
                </a:lnTo>
              </a:path>
            </a:pathLst>
          </a:custGeom>
          <a:noFill/>
          <a:ln w="38100">
            <a:solidFill>
              <a:srgbClr val="0000FF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1812925" y="5783263"/>
            <a:ext cx="5883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 dirty="0"/>
              <a:t># of bets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609600" y="2819400"/>
            <a:ext cx="121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 dirty="0" smtClean="0">
                <a:solidFill>
                  <a:srgbClr val="008000"/>
                </a:solidFill>
              </a:rPr>
              <a:t>$</a:t>
            </a:r>
          </a:p>
          <a:p>
            <a:pPr algn="ctr" eaLnBrk="1" hangingPunct="1"/>
            <a:r>
              <a:rPr lang="en-US" sz="3200" dirty="0" smtClean="0">
                <a:solidFill>
                  <a:srgbClr val="008000"/>
                </a:solidFill>
              </a:rPr>
              <a:t>$</a:t>
            </a:r>
            <a:endParaRPr lang="en-US" sz="3200" dirty="0">
              <a:solidFill>
                <a:srgbClr val="008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66800" y="4464050"/>
            <a:ext cx="3886200" cy="717550"/>
            <a:chOff x="1066800" y="4464050"/>
            <a:chExt cx="3886200" cy="717550"/>
          </a:xfrm>
        </p:grpSpPr>
        <p:sp>
          <p:nvSpPr>
            <p:cNvPr id="52235" name="Text Box 9"/>
            <p:cNvSpPr txBox="1">
              <a:spLocks noChangeArrowheads="1"/>
            </p:cNvSpPr>
            <p:nvPr/>
          </p:nvSpPr>
          <p:spPr bwMode="auto">
            <a:xfrm>
              <a:off x="1066800" y="4464050"/>
              <a:ext cx="5334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4000" dirty="0">
                  <a:solidFill>
                    <a:srgbClr val="0000FF"/>
                  </a:solidFill>
                </a:rPr>
                <a:t>n</a:t>
              </a:r>
            </a:p>
          </p:txBody>
        </p:sp>
        <p:sp>
          <p:nvSpPr>
            <p:cNvPr id="52238" name="Text Box 13"/>
            <p:cNvSpPr txBox="1">
              <a:spLocks noChangeArrowheads="1"/>
            </p:cNvSpPr>
            <p:nvPr/>
          </p:nvSpPr>
          <p:spPr bwMode="auto">
            <a:xfrm>
              <a:off x="1630363" y="4540250"/>
              <a:ext cx="3322637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/>
                <a:t>"initial capital"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90600" y="1295400"/>
            <a:ext cx="7696200" cy="784225"/>
            <a:chOff x="990600" y="1295400"/>
            <a:chExt cx="7696200" cy="784225"/>
          </a:xfrm>
        </p:grpSpPr>
        <p:sp>
          <p:nvSpPr>
            <p:cNvPr id="52236" name="Text Box 11"/>
            <p:cNvSpPr txBox="1">
              <a:spLocks noChangeArrowheads="1"/>
            </p:cNvSpPr>
            <p:nvPr/>
          </p:nvSpPr>
          <p:spPr bwMode="auto">
            <a:xfrm>
              <a:off x="990600" y="1295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52237" name="Line 12"/>
            <p:cNvSpPr>
              <a:spLocks noChangeShapeType="1"/>
            </p:cNvSpPr>
            <p:nvPr/>
          </p:nvSpPr>
          <p:spPr bwMode="auto">
            <a:xfrm>
              <a:off x="1600200" y="1524000"/>
              <a:ext cx="70866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2239" name="Text Box 14"/>
            <p:cNvSpPr txBox="1">
              <a:spLocks noChangeArrowheads="1"/>
            </p:cNvSpPr>
            <p:nvPr/>
          </p:nvSpPr>
          <p:spPr bwMode="auto">
            <a:xfrm>
              <a:off x="1722438" y="1438275"/>
              <a:ext cx="19351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/>
                <a:t>”target"</a:t>
              </a:r>
            </a:p>
          </p:txBody>
        </p:sp>
      </p:grp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1F859011-7C7E-724A-9635-B330832E05C4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Dow Jones Trend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105400"/>
            <a:ext cx="7696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4400" dirty="0" smtClean="0"/>
              <a:t>random </a:t>
            </a:r>
            <a:r>
              <a:rPr lang="en-US" sz="4400" dirty="0"/>
              <a:t>steps with “up” </a:t>
            </a:r>
            <a:r>
              <a:rPr lang="en-US" sz="4400" dirty="0" smtClean="0"/>
              <a:t>bias?</a:t>
            </a:r>
            <a:endParaRPr lang="en-US" sz="4400" dirty="0"/>
          </a:p>
        </p:txBody>
      </p:sp>
      <p:pic>
        <p:nvPicPr>
          <p:cNvPr id="19463" name="Picture 6" descr="fin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54138"/>
            <a:ext cx="8001000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1A58DCCE-006C-2247-9099-C179D2709666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we’re playing a fair game: </a:t>
            </a:r>
          </a:p>
          <a:p>
            <a:pPr eaLnBrk="1" hangingPunct="1"/>
            <a:r>
              <a:rPr lang="en-US" dirty="0" err="1" smtClean="0"/>
              <a:t>Pr[win</a:t>
            </a:r>
            <a:r>
              <a:rPr lang="en-US" dirty="0" smtClean="0"/>
              <a:t> bet] 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 1/2.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What is </a:t>
            </a:r>
            <a:r>
              <a:rPr lang="en-US" dirty="0" err="1" smtClean="0">
                <a:solidFill>
                  <a:srgbClr val="000000"/>
                </a:solidFill>
              </a:rPr>
              <a:t>Pr[reach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0000FF"/>
                </a:solidFill>
              </a:rPr>
              <a:t>200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if we start with </a:t>
            </a:r>
            <a:r>
              <a:rPr lang="en-US" dirty="0">
                <a:solidFill>
                  <a:srgbClr val="0000FF"/>
                </a:solidFill>
              </a:rPr>
              <a:t>$100</a:t>
            </a:r>
            <a:r>
              <a:rPr lang="en-US" dirty="0"/>
              <a:t>?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85800" y="44958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about </a:t>
            </a:r>
            <a:r>
              <a:rPr lang="en-US" sz="3600" dirty="0" err="1" smtClean="0"/>
              <a:t>Pr[reach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rgbClr val="0000FF"/>
                </a:solidFill>
              </a:rPr>
              <a:t>$</a:t>
            </a:r>
            <a:r>
              <a:rPr lang="en-US" sz="3600" dirty="0" smtClean="0">
                <a:solidFill>
                  <a:srgbClr val="0000FF"/>
                </a:solidFill>
              </a:rPr>
              <a:t>600</a:t>
            </a:r>
            <a:r>
              <a:rPr lang="en-US" sz="3600" dirty="0"/>
              <a:t>]</a:t>
            </a:r>
            <a:r>
              <a:rPr lang="en-US" sz="3600" dirty="0" smtClean="0"/>
              <a:t> </a:t>
            </a:r>
            <a:r>
              <a:rPr lang="en-US" sz="3600" dirty="0"/>
              <a:t>if we start with </a:t>
            </a:r>
            <a:r>
              <a:rPr lang="en-US" sz="3600" dirty="0">
                <a:solidFill>
                  <a:srgbClr val="0000FF"/>
                </a:solidFill>
              </a:rPr>
              <a:t>$500</a:t>
            </a:r>
            <a:r>
              <a:rPr lang="en-US" sz="3600" dirty="0"/>
              <a:t>?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038600" y="3733800"/>
            <a:ext cx="990600" cy="6699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1/2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038600" y="5715000"/>
            <a:ext cx="1066800" cy="6699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5/6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  <p:bldP spid="90116" grpId="0"/>
      <p:bldP spid="90117" grpId="0" animBg="1"/>
      <p:bldP spid="901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1B818657-C012-2D4E-9D91-E82567AD91A2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For fair game in general</a:t>
            </a:r>
            <a:endParaRPr lang="en-US" sz="5400" dirty="0"/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381000" y="47244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What about an unfair game?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396730"/>
              </p:ext>
            </p:extLst>
          </p:nvPr>
        </p:nvGraphicFramePr>
        <p:xfrm>
          <a:off x="1447800" y="2208260"/>
          <a:ext cx="6324600" cy="236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0" name="Equation" r:id="rId4" imgW="1257300" imgH="469900" progId="Equation.DSMT4">
                  <p:embed/>
                </p:oleObj>
              </mc:Choice>
              <mc:Fallback>
                <p:oleObj name="Equation" r:id="rId4" imgW="1257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2208260"/>
                        <a:ext cx="6324600" cy="236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0" descr="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52578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8B4C27B2-6C40-2848-B9DB-97D985B60433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Slightly Unfair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57200" y="55626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win bet] </a:t>
            </a:r>
            <a:r>
              <a:rPr lang="en-US" sz="3600" dirty="0"/>
              <a:t>= 18/38 = 9/19 </a:t>
            </a:r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>
                <a:solidFill>
                  <a:srgbClr val="CC0000"/>
                </a:solidFill>
              </a:rPr>
              <a:t> 1/2</a:t>
            </a:r>
            <a:endParaRPr lang="en-US" dirty="0"/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4724400" y="1781175"/>
            <a:ext cx="3886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/>
              <a:t>Betting </a:t>
            </a:r>
            <a:r>
              <a:rPr lang="en-US" sz="3600" b="1"/>
              <a:t>black</a:t>
            </a:r>
            <a:r>
              <a:rPr lang="en-US" sz="3600"/>
              <a:t> in US roulette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DDEDA1A4-F92A-C247-BD53-F6346675D8E3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 Roulette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24000"/>
            <a:ext cx="84582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What is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Pr[reach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$500</a:t>
            </a:r>
            <a:r>
              <a:rPr lang="en-US" dirty="0"/>
              <a:t>+</a:t>
            </a:r>
            <a:r>
              <a:rPr lang="en-US" dirty="0" smtClean="0">
                <a:solidFill>
                  <a:srgbClr val="008000"/>
                </a:solidFill>
              </a:rPr>
              <a:t>100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starting with $</a:t>
            </a:r>
            <a:r>
              <a:rPr lang="en-US" dirty="0">
                <a:solidFill>
                  <a:srgbClr val="0000FF"/>
                </a:solidFill>
              </a:rPr>
              <a:t>500</a:t>
            </a:r>
            <a:r>
              <a:rPr lang="en-US" dirty="0" smtClean="0"/>
              <a:t>?        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5/6</a:t>
            </a:r>
            <a:r>
              <a:rPr lang="en-US" dirty="0" smtClean="0"/>
              <a:t> when </a:t>
            </a:r>
            <a:r>
              <a:rPr lang="en-US" dirty="0"/>
              <a:t>fair)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81000" y="3505200"/>
            <a:ext cx="838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Pr[reach</a:t>
            </a:r>
            <a:r>
              <a:rPr lang="en-US" sz="3600" dirty="0" smtClean="0">
                <a:solidFill>
                  <a:srgbClr val="0000FF"/>
                </a:solidFill>
              </a:rPr>
              <a:t> $1,000,</a:t>
            </a:r>
            <a:r>
              <a:rPr lang="en-US" sz="3600" dirty="0" smtClean="0">
                <a:solidFill>
                  <a:srgbClr val="008000"/>
                </a:solidFill>
              </a:rPr>
              <a:t>100</a:t>
            </a:r>
            <a:r>
              <a:rPr lang="en-US" sz="3600" dirty="0"/>
              <a:t>]</a:t>
            </a:r>
            <a:r>
              <a:rPr lang="en-US" sz="3600" dirty="0" smtClean="0"/>
              <a:t> </a:t>
            </a:r>
            <a:r>
              <a:rPr lang="en-US" sz="3600" dirty="0"/>
              <a:t>starting</a:t>
            </a:r>
            <a:r>
              <a:rPr lang="en-US" sz="3600" dirty="0" smtClean="0"/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with $</a:t>
            </a:r>
            <a:r>
              <a:rPr lang="en-US" sz="3600" dirty="0" smtClean="0">
                <a:solidFill>
                  <a:srgbClr val="0000FF"/>
                </a:solidFill>
              </a:rPr>
              <a:t>1,000,000</a:t>
            </a:r>
            <a:r>
              <a:rPr lang="en-US" sz="3600" dirty="0" smtClean="0"/>
              <a:t>?    (</a:t>
            </a:r>
            <a:r>
              <a:rPr lang="en-US" sz="3600" dirty="0" smtClean="0">
                <a:solidFill>
                  <a:srgbClr val="0000FF"/>
                </a:solidFill>
              </a:rPr>
              <a:t>≈ 1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/>
              <a:t>when </a:t>
            </a:r>
            <a:r>
              <a:rPr lang="en-US" sz="3600" dirty="0"/>
              <a:t>fair)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027746" y="2743200"/>
            <a:ext cx="29920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>
                <a:solidFill>
                  <a:srgbClr val="CC0000"/>
                </a:solidFill>
              </a:rPr>
              <a:t> 1 / 37,000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40572" y="4876800"/>
            <a:ext cx="83986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 smtClean="0">
                <a:solidFill>
                  <a:srgbClr val="CC0000"/>
                </a:solidFill>
              </a:rPr>
              <a:t> </a:t>
            </a:r>
            <a:r>
              <a:rPr lang="en-US" sz="3600" dirty="0">
                <a:solidFill>
                  <a:srgbClr val="CC0000"/>
                </a:solidFill>
              </a:rPr>
              <a:t>1 / </a:t>
            </a:r>
            <a:r>
              <a:rPr lang="en-US" sz="3600" dirty="0" smtClean="0">
                <a:solidFill>
                  <a:srgbClr val="CC0000"/>
                </a:solidFill>
              </a:rPr>
              <a:t>37,000</a:t>
            </a:r>
            <a:endParaRPr lang="en-US" sz="4400" dirty="0" smtClean="0">
              <a:solidFill>
                <a:srgbClr val="CC0000"/>
              </a:solidFill>
            </a:endParaRPr>
          </a:p>
          <a:p>
            <a:pPr algn="ctr"/>
            <a:r>
              <a:rPr lang="en-US" sz="4400" dirty="0" smtClean="0"/>
              <a:t>no matter how many </a:t>
            </a:r>
            <a:r>
              <a:rPr lang="en-US" sz="4400" dirty="0" smtClean="0">
                <a:solidFill>
                  <a:srgbClr val="0000FF"/>
                </a:solidFill>
              </a:rPr>
              <a:t>$</a:t>
            </a:r>
            <a:r>
              <a:rPr lang="en-US" sz="4400" dirty="0" smtClean="0"/>
              <a:t> at start</a:t>
            </a:r>
            <a:r>
              <a:rPr lang="en-US" sz="4400" dirty="0" smtClean="0">
                <a:solidFill>
                  <a:srgbClr val="000000"/>
                </a:solidFill>
              </a:rPr>
              <a:t>!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</TotalTime>
  <Words>1253</Words>
  <Application>Microsoft Macintosh PowerPoint</Application>
  <PresentationFormat>On-screen Show (4:3)</PresentationFormat>
  <Paragraphs>247</Paragraphs>
  <Slides>30</Slides>
  <Notes>23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Blank Presentation</vt:lpstr>
      <vt:lpstr>Equation</vt:lpstr>
      <vt:lpstr>Gambler’s Ruin</vt:lpstr>
      <vt:lpstr>(let’s go to Vegas)</vt:lpstr>
      <vt:lpstr>PowerPoint Presentation</vt:lpstr>
      <vt:lpstr>Gambler’s Ruin</vt:lpstr>
      <vt:lpstr>Dow Jones Trend</vt:lpstr>
      <vt:lpstr>Gambling: Fair Case</vt:lpstr>
      <vt:lpstr>Gambling: Fair Case</vt:lpstr>
      <vt:lpstr>Gambling: Slightly Unfair</vt:lpstr>
      <vt:lpstr>US Roulette</vt:lpstr>
      <vt:lpstr>Gambler’s Ruin</vt:lpstr>
      <vt:lpstr>Gambler’s Ruin</vt:lpstr>
      <vt:lpstr>Gambler’s Ruin</vt:lpstr>
      <vt:lpstr>Profit $100 in US Roulette</vt:lpstr>
      <vt:lpstr>Gambler’s Ruin</vt:lpstr>
      <vt:lpstr>General Approach</vt:lpstr>
      <vt:lpstr>General Approach</vt:lpstr>
      <vt:lpstr>Linear Recurrence</vt:lpstr>
      <vt:lpstr>Condition on 1st bet</vt:lpstr>
      <vt:lpstr>A Linear Recurrence</vt:lpstr>
      <vt:lpstr>Linear Recurrence</vt:lpstr>
      <vt:lpstr>Winning when Biased Against</vt:lpstr>
      <vt:lpstr>Winning when Biased Against</vt:lpstr>
      <vt:lpstr>Profit $100 in US Roulette</vt:lpstr>
      <vt:lpstr>Profit $200 in US Roulette</vt:lpstr>
      <vt:lpstr>What About the Fair Case?</vt:lpstr>
      <vt:lpstr>PowerPoint Presentation</vt:lpstr>
      <vt:lpstr>Apply Total Expectation</vt:lpstr>
      <vt:lpstr>Linear recurrence</vt:lpstr>
      <vt:lpstr>Expected number of bets</vt:lpstr>
      <vt:lpstr>Expected number of fair bets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302</cp:revision>
  <cp:lastPrinted>2012-05-01T21:43:37Z</cp:lastPrinted>
  <dcterms:created xsi:type="dcterms:W3CDTF">2011-05-09T16:25:32Z</dcterms:created>
  <dcterms:modified xsi:type="dcterms:W3CDTF">2012-05-01T21:43:39Z</dcterms:modified>
</cp:coreProperties>
</file>