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2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3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embeddings/oleObject9.bin" ContentType="application/vnd.openxmlformats-officedocument.oleObject"/>
  <Override PartName="/ppt/notesSlides/notesSlide12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15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notesSlides/notesSlide16.xml" ContentType="application/vnd.openxmlformats-officedocument.presentationml.notesSlide+xml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notesSlides/notesSlide21.xml" ContentType="application/vnd.openxmlformats-officedocument.presentationml.notesSlide+xml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notesSlides/notesSlide22.xml" ContentType="application/vnd.openxmlformats-officedocument.presentationml.notesSlide+xml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embeddings/oleObject25.bin" ContentType="application/vnd.openxmlformats-officedocument.oleObject"/>
  <Override PartName="/ppt/notesSlides/notesSlide25.xml" ContentType="application/vnd.openxmlformats-officedocument.presentationml.notesSlide+xml"/>
  <Override PartName="/ppt/embeddings/oleObject26.bin" ContentType="application/vnd.openxmlformats-officedocument.oleObject"/>
  <Override PartName="/ppt/notesSlides/notesSlide26.xml" ContentType="application/vnd.openxmlformats-officedocument.presentationml.notesSlide+xml"/>
  <Override PartName="/ppt/embeddings/oleObject27.bin" ContentType="application/vnd.openxmlformats-officedocument.oleObject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34"/>
  </p:notesMasterIdLst>
  <p:handoutMasterIdLst>
    <p:handoutMasterId r:id="rId35"/>
  </p:handoutMasterIdLst>
  <p:sldIdLst>
    <p:sldId id="306" r:id="rId2"/>
    <p:sldId id="341" r:id="rId3"/>
    <p:sldId id="315" r:id="rId4"/>
    <p:sldId id="343" r:id="rId5"/>
    <p:sldId id="258" r:id="rId6"/>
    <p:sldId id="317" r:id="rId7"/>
    <p:sldId id="316" r:id="rId8"/>
    <p:sldId id="312" r:id="rId9"/>
    <p:sldId id="322" r:id="rId10"/>
    <p:sldId id="313" r:id="rId11"/>
    <p:sldId id="318" r:id="rId12"/>
    <p:sldId id="259" r:id="rId13"/>
    <p:sldId id="260" r:id="rId14"/>
    <p:sldId id="309" r:id="rId15"/>
    <p:sldId id="321" r:id="rId16"/>
    <p:sldId id="261" r:id="rId17"/>
    <p:sldId id="347" r:id="rId18"/>
    <p:sldId id="264" r:id="rId19"/>
    <p:sldId id="286" r:id="rId20"/>
    <p:sldId id="288" r:id="rId21"/>
    <p:sldId id="319" r:id="rId22"/>
    <p:sldId id="320" r:id="rId23"/>
    <p:sldId id="308" r:id="rId24"/>
    <p:sldId id="346" r:id="rId25"/>
    <p:sldId id="345" r:id="rId26"/>
    <p:sldId id="298" r:id="rId27"/>
    <p:sldId id="342" r:id="rId28"/>
    <p:sldId id="289" r:id="rId29"/>
    <p:sldId id="302" r:id="rId30"/>
    <p:sldId id="266" r:id="rId31"/>
    <p:sldId id="339" r:id="rId32"/>
    <p:sldId id="344" r:id="rId33"/>
  </p:sldIdLst>
  <p:sldSz cx="9144000" cy="6858000" type="screen4x3"/>
  <p:notesSz cx="7315200" cy="9601200"/>
  <p:custDataLst>
    <p:tags r:id="rId37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CB21DD"/>
    <a:srgbClr val="0D05A7"/>
    <a:srgbClr val="077F15"/>
    <a:srgbClr val="FF5050"/>
    <a:srgbClr val="F78E03"/>
    <a:srgbClr val="09AF1D"/>
    <a:srgbClr val="CC0000"/>
    <a:srgbClr val="137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 snapVertSplitter="1" vertBarState="minimized">
    <p:restoredLeft sz="11287" autoAdjust="0"/>
    <p:restoredTop sz="94625" autoAdjust="0"/>
  </p:normalViewPr>
  <p:slideViewPr>
    <p:cSldViewPr snapToGrid="0">
      <p:cViewPr>
        <p:scale>
          <a:sx n="110" d="100"/>
          <a:sy n="110" d="100"/>
        </p:scale>
        <p:origin x="-1920" y="-80"/>
      </p:cViewPr>
      <p:guideLst>
        <p:guide orient="horz" pos="2452"/>
        <p:guide pos="48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1362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gs" Target="tags/tag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image" Target="../media/image11.wmf"/><Relationship Id="rId3" Type="http://schemas.openxmlformats.org/officeDocument/2006/relationships/image" Target="../media/image1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image" Target="../media/image1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0B3A475F-54D9-4A60-89F9-7A55FABE33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89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B7ED332F-0EC5-441C-BA8F-1AEBCDB3F5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528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D118C5-8825-41B9-98A0-EFB7E381521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441565-A9B3-401A-B566-E8DD2D9EF781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8C3FFD-F10D-4F3B-9F18-59B67A9B3B2D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7A3CA2-916B-43B8-98CE-E1396D1AE4F9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D68F84-63DF-41A5-B164-68108F49AA4E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FFE3F3-AF62-46B7-9D2A-50E11FFE1D71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FD86CA-7308-4060-BA80-6687A7ACAB22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FD86CA-7308-4060-BA80-6687A7ACAB22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5363C2-3A80-4355-B6A5-052F8B41EBE2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443B33-EB85-4A38-BCF8-55D52547317C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F09EF7-8FD4-487F-B1F0-2E54B2078867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5B577E-1C62-498E-97BE-A2DDA81F0065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C0D827-3B30-41B3-844D-02406EF0DDDE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DFF96C-1126-4FE2-8812-2235E28F31C8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AB1F72-E3CC-4931-BF03-3C0BE4D7A4E3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383728-4ACD-45AA-AE8F-C481528D9881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E283DA-5899-48F3-84C6-6483C00AB4A7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E283DA-5899-48F3-84C6-6483C00AB4A7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7D3159-B9DE-441B-A62B-B74582C5B49E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F44D78-E584-4667-AD79-A0C4664A329D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2190A4-FF02-40A0-8C37-8FAE10CE0E26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0A3D5C-B518-42C7-9197-3F2DF3C7EA01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EB9A3D-6A9B-485C-8D91-7C55EF79B80C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81550E-419E-49DD-AD89-5558CCF6CB3E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7320DE-676A-47D1-8D8A-51937269739F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B5C949-E4B4-4314-97A6-4DF96038B0AB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D5D7C2-5116-46CE-88FC-EB1E5B445F0E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310A67-3775-49DA-8188-C01B54C69B7E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</a:t>
            </a:r>
            <a:r>
              <a:rPr lang="en-US" sz="1200"/>
              <a:t>lec 1W.</a:t>
            </a:r>
            <a:fld id="{1A73EFA4-934B-46B6-8A35-CA4AC71579DF}" type="slidenum">
              <a:rPr lang="en-US" sz="1200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</a:t>
            </a:r>
            <a:r>
              <a:rPr lang="en-US" sz="1200"/>
              <a:t>lec 1W.</a:t>
            </a:r>
            <a:fld id="{65BD5797-7AC6-4A9D-A980-CBB96D20691A}" type="slidenum">
              <a:rPr lang="en-US" sz="1200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</a:t>
            </a:r>
            <a:r>
              <a:rPr lang="en-US" sz="1200"/>
              <a:t>lec 1W.</a:t>
            </a:r>
            <a:fld id="{08477A59-5344-4360-8FA3-B52C23AAE290}" type="slidenum">
              <a:rPr lang="en-US" sz="1200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20574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39100" y="6553200"/>
            <a:ext cx="11049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</a:t>
            </a:r>
            <a:r>
              <a:rPr lang="en-US" sz="1200"/>
              <a:t>lec 1W.</a:t>
            </a:r>
            <a:fld id="{2B986348-2DD7-4EF4-90D6-BCF5E4E7E5EE}" type="slidenum">
              <a:rPr lang="en-US" sz="1200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</a:t>
            </a:r>
            <a:r>
              <a:rPr lang="en-US" sz="1200"/>
              <a:t>lec 1W.</a:t>
            </a:r>
            <a:fld id="{9A106780-21EA-4C13-B4C5-F962BEA7B00B}" type="slidenum">
              <a:rPr lang="en-US" sz="1200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</a:t>
            </a:r>
            <a:r>
              <a:rPr lang="en-US" sz="1200"/>
              <a:t>lec 1W.</a:t>
            </a:r>
            <a:fld id="{B493AAD5-4A00-4B4B-A9DF-870B7BCD7495}" type="slidenum">
              <a:rPr lang="en-US" sz="1200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</a:t>
            </a:r>
            <a:r>
              <a:rPr lang="en-US" sz="1200"/>
              <a:t>lec 1W.</a:t>
            </a:r>
            <a:fld id="{3CFC5EB6-4011-4A22-A63A-21822438C1BE}" type="slidenum">
              <a:rPr lang="en-US" sz="1200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</a:t>
            </a:r>
            <a:r>
              <a:rPr lang="en-US" sz="1200"/>
              <a:t>lec 1W.</a:t>
            </a:r>
            <a:fld id="{53E5AEDF-C5EA-43CE-BC1B-36558256E95B}" type="slidenum">
              <a:rPr lang="en-US" sz="1200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</a:t>
            </a:r>
            <a:r>
              <a:rPr lang="en-US" sz="1200"/>
              <a:t>lec 1W.</a:t>
            </a:r>
            <a:fld id="{1CDF22EC-3157-477E-AA23-4E375917539F}" type="slidenum">
              <a:rPr lang="en-US" sz="1200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</a:t>
            </a:r>
            <a:r>
              <a:rPr lang="en-US" sz="1200"/>
              <a:t>lec 1W.</a:t>
            </a:r>
            <a:fld id="{78C0C621-E49A-4FC7-9AD5-C988A78785E2}" type="slidenum">
              <a:rPr lang="en-US" sz="1200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</a:t>
            </a:r>
            <a:r>
              <a:rPr lang="en-US" sz="1200"/>
              <a:t>lec 1W.</a:t>
            </a:r>
            <a:fld id="{3DFAE7C7-55EF-441D-8561-3E0DC3CC8D3E}" type="slidenum">
              <a:rPr lang="en-US" sz="1200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</a:t>
            </a:r>
            <a:r>
              <a:rPr lang="en-US" sz="1200"/>
              <a:t>lec 1W.</a:t>
            </a:r>
            <a:fld id="{F604A29E-F143-41B8-A984-BDC09A678AE1}" type="slidenum">
              <a:rPr lang="en-US" sz="1200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74102" y="6553200"/>
            <a:ext cx="126989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      </a:t>
            </a:r>
            <a:r>
              <a:rPr lang="en-US" sz="1200" dirty="0" err="1" smtClean="0"/>
              <a:t>lec</a:t>
            </a:r>
            <a:r>
              <a:rPr lang="en-US" sz="1200" dirty="0" smtClean="0"/>
              <a:t> 1W.</a:t>
            </a:r>
            <a:fld id="{4F9C6CFE-90DB-471F-916B-82DD83A1914F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  <p:pic>
        <p:nvPicPr>
          <p:cNvPr id="20485" name="Picture 12" descr="board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3891908" y="6611938"/>
            <a:ext cx="1351414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 smtClean="0">
                <a:latin typeface="Comic Sans MS" pitchFamily="66" charset="0"/>
              </a:rPr>
              <a:t>September</a:t>
            </a:r>
            <a:r>
              <a:rPr lang="en-US" sz="1000" baseline="0" dirty="0" smtClean="0">
                <a:latin typeface="Comic Sans MS" pitchFamily="66" charset="0"/>
              </a:rPr>
              <a:t> 7</a:t>
            </a:r>
            <a:r>
              <a:rPr lang="en-US" sz="1000" dirty="0" smtClean="0">
                <a:latin typeface="Comic Sans MS" pitchFamily="66" charset="0"/>
              </a:rPr>
              <a:t>,  2011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12302" name="Text Box 14"/>
          <p:cNvSpPr txBox="1">
            <a:spLocks noChangeArrowheads="1"/>
          </p:cNvSpPr>
          <p:nvPr userDrawn="1"/>
        </p:nvSpPr>
        <p:spPr bwMode="auto">
          <a:xfrm>
            <a:off x="1061884" y="6552787"/>
            <a:ext cx="1499066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 smtClean="0">
                <a:latin typeface="Comic Sans MS" pitchFamily="66" charset="0"/>
              </a:rPr>
              <a:t>Albert </a:t>
            </a:r>
            <a:r>
              <a:rPr lang="en-US" sz="1000" dirty="0">
                <a:latin typeface="Comic Sans MS" pitchFamily="66" charset="0"/>
              </a:rPr>
              <a:t>R. Meyer, </a:t>
            </a:r>
            <a:r>
              <a:rPr lang="en-US" sz="1000" dirty="0" smtClean="0">
                <a:latin typeface="Comic Sans MS" pitchFamily="66" charset="0"/>
              </a:rPr>
              <a:t>2011 </a:t>
            </a:r>
            <a:endParaRPr lang="en-US" sz="10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76200" y="6506496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6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6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8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17.bin"/><Relationship Id="rId7" Type="http://schemas.openxmlformats.org/officeDocument/2006/relationships/image" Target="../media/image9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4.bin"/><Relationship Id="rId7" Type="http://schemas.openxmlformats.org/officeDocument/2006/relationships/hyperlink" Target="http://courses.csail.mit.edu/6.042" TargetMode="External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10.wmf"/><Relationship Id="rId6" Type="http://schemas.openxmlformats.org/officeDocument/2006/relationships/oleObject" Target="../embeddings/oleObject19.bin"/><Relationship Id="rId7" Type="http://schemas.openxmlformats.org/officeDocument/2006/relationships/image" Target="../media/image11.wmf"/><Relationship Id="rId8" Type="http://schemas.openxmlformats.org/officeDocument/2006/relationships/oleObject" Target="../embeddings/oleObject20.bin"/><Relationship Id="rId9" Type="http://schemas.openxmlformats.org/officeDocument/2006/relationships/image" Target="../media/image12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13.wmf"/><Relationship Id="rId6" Type="http://schemas.openxmlformats.org/officeDocument/2006/relationships/oleObject" Target="../embeddings/oleObject22.bin"/><Relationship Id="rId7" Type="http://schemas.openxmlformats.org/officeDocument/2006/relationships/image" Target="../media/image14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24.bin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15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26.bin"/><Relationship Id="rId5" Type="http://schemas.openxmlformats.org/officeDocument/2006/relationships/image" Target="../media/image15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16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6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6042-webmaster@csail.mit.edu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hyperlink" Target="http://www.piazza.com/mit/fall2011/6042j18062j" TargetMode="External"/><Relationship Id="rId5" Type="http://schemas.openxmlformats.org/officeDocument/2006/relationships/oleObject" Target="../embeddings/oleObject7.bin"/><Relationship Id="rId6" Type="http://schemas.openxmlformats.org/officeDocument/2006/relationships/image" Target="../media/image3.wmf"/><Relationship Id="rId7" Type="http://schemas.openxmlformats.org/officeDocument/2006/relationships/oleObject" Target="../embeddings/oleObject8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927A8356-297C-42F1-B0D2-25D25A26288A}" type="slidenum">
              <a:rPr lang="en-US" sz="1200" smtClean="0"/>
              <a:pPr/>
              <a:t>1</a:t>
            </a:fld>
            <a:endParaRPr lang="en-US" sz="1200" smtClean="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304800"/>
            <a:ext cx="8001000" cy="1219200"/>
          </a:xfrm>
        </p:spPr>
        <p:txBody>
          <a:bodyPr/>
          <a:lstStyle/>
          <a:p>
            <a:pPr algn="ctr" eaLnBrk="1" hangingPunct="1"/>
            <a:r>
              <a:rPr lang="en-US" sz="3200" i="1" dirty="0" smtClean="0"/>
              <a:t>Mathematics for Computer Science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sz="3200" dirty="0" smtClean="0">
                <a:solidFill>
                  <a:srgbClr val="137117"/>
                </a:solidFill>
              </a:rPr>
              <a:t>6.042J/18.062J</a:t>
            </a:r>
            <a:endParaRPr lang="en-US" sz="2800" dirty="0" smtClean="0">
              <a:solidFill>
                <a:srgbClr val="008380"/>
              </a:solidFill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7950" y="1627188"/>
            <a:ext cx="8839200" cy="3521075"/>
          </a:xfrm>
        </p:spPr>
        <p:txBody>
          <a:bodyPr/>
          <a:lstStyle/>
          <a:p>
            <a:pPr eaLnBrk="1" hangingPunct="1">
              <a:defRPr/>
            </a:pPr>
            <a:r>
              <a:rPr lang="en-US" b="1" u="sng" dirty="0" smtClean="0">
                <a:solidFill>
                  <a:srgbClr val="A0106D"/>
                </a:solidFill>
                <a:latin typeface="Courier New" pitchFamily="49" charset="0"/>
                <a:cs typeface="Courier New" pitchFamily="49" charset="0"/>
              </a:rPr>
              <a:t>http://courses.csail.mit.edu/6.042</a:t>
            </a:r>
            <a:endParaRPr lang="en-US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sz="2400" dirty="0" smtClean="0">
              <a:solidFill>
                <a:srgbClr val="0D05A7"/>
              </a:solidFill>
            </a:endParaRPr>
          </a:p>
          <a:p>
            <a:pPr eaLnBrk="1" hangingPunct="1">
              <a:defRPr/>
            </a:pPr>
            <a:r>
              <a:rPr lang="en-US" sz="6000" dirty="0" smtClean="0">
                <a:solidFill>
                  <a:srgbClr val="0D05A7"/>
                </a:solidFill>
              </a:rPr>
              <a:t>WELCOME!</a:t>
            </a:r>
            <a:endParaRPr lang="en-US" sz="6000" b="1" dirty="0" smtClean="0"/>
          </a:p>
          <a:p>
            <a:pPr eaLnBrk="1" hangingPunct="1">
              <a:defRPr/>
            </a:pPr>
            <a:r>
              <a:rPr lang="en-US" sz="6000" b="1" dirty="0" smtClean="0"/>
              <a:t>Prof. Albert R Meyer</a:t>
            </a:r>
          </a:p>
          <a:p>
            <a:pPr eaLnBrk="1" hangingPunct="1">
              <a:defRPr/>
            </a:pPr>
            <a:endParaRPr lang="en-US" b="1" u="sng" dirty="0" smtClean="0">
              <a:solidFill>
                <a:srgbClr val="A0106D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6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Equation" r:id="rId6" imgW="914400" imgH="215640" progId="Equation.3">
                  <p:embed/>
                </p:oleObj>
              </mc:Choice>
              <mc:Fallback>
                <p:oleObj name="Equation" r:id="rId6" imgW="91440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00640BF1-4053-4C17-8310-27B8253C9775}" type="slidenum">
              <a:rPr lang="en-US" sz="1200" smtClean="0"/>
              <a:pPr/>
              <a:t>10</a:t>
            </a:fld>
            <a:endParaRPr lang="en-US" sz="1200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Active Lectures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5" y="1625600"/>
            <a:ext cx="8915400" cy="34607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600" dirty="0" smtClean="0"/>
              <a:t>Say “hello” to your neighbors  </a:t>
            </a:r>
            <a:r>
              <a:rPr lang="en-US" sz="8800" b="1" dirty="0" smtClean="0">
                <a:latin typeface="Euclid" pitchFamily="18" charset="0"/>
              </a:rPr>
              <a:t>–</a:t>
            </a:r>
            <a:r>
              <a:rPr lang="en-US" sz="6600" dirty="0" smtClean="0"/>
              <a:t>you’ll be working with them</a:t>
            </a:r>
            <a:endParaRPr lang="en-US" sz="5400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F945E144-46F5-4BFE-BFF5-52D2B17983BE}" type="slidenum">
              <a:rPr lang="en-US" sz="1200" smtClean="0"/>
              <a:pPr/>
              <a:t>11</a:t>
            </a:fld>
            <a:endParaRPr lang="en-US" sz="1200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Active Lectures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7750" y="1520825"/>
            <a:ext cx="7024688" cy="3708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600" smtClean="0">
                <a:solidFill>
                  <a:srgbClr val="0D05A7"/>
                </a:solidFill>
              </a:rPr>
              <a:t>Quickie question:</a:t>
            </a:r>
          </a:p>
          <a:p>
            <a:pPr eaLnBrk="1" hangingPunct="1">
              <a:buFontTx/>
              <a:buNone/>
            </a:pPr>
            <a:r>
              <a:rPr lang="en-US" sz="6600" smtClean="0"/>
              <a:t>Where was your neighbor born?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85125" y="6553200"/>
            <a:ext cx="1158875" cy="307975"/>
          </a:xfrm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2CE4F879-8951-4E2E-A4AF-301D9F13C57E}" type="slidenum">
              <a:rPr lang="en-US" sz="1200" smtClean="0"/>
              <a:pPr/>
              <a:t>12</a:t>
            </a:fld>
            <a:endParaRPr lang="en-US" sz="1200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1419225" y="290513"/>
            <a:ext cx="6324600" cy="1281112"/>
          </a:xfrm>
        </p:spPr>
        <p:txBody>
          <a:bodyPr/>
          <a:lstStyle/>
          <a:p>
            <a:pPr algn="ctr" eaLnBrk="1" hangingPunct="1"/>
            <a:r>
              <a:rPr lang="en-US" sz="4000" smtClean="0"/>
              <a:t>Getting started: </a:t>
            </a:r>
            <a:br>
              <a:rPr lang="en-US" sz="4000" smtClean="0"/>
            </a:br>
            <a:r>
              <a:rPr lang="en-US" sz="4000" smtClean="0"/>
              <a:t>Pythagorean theorem </a:t>
            </a:r>
          </a:p>
        </p:txBody>
      </p:sp>
      <p:sp>
        <p:nvSpPr>
          <p:cNvPr id="8231" name="Text Box 39"/>
          <p:cNvSpPr txBox="1">
            <a:spLocks noChangeArrowheads="1"/>
          </p:cNvSpPr>
          <p:nvPr/>
        </p:nvSpPr>
        <p:spPr bwMode="auto">
          <a:xfrm>
            <a:off x="2393950" y="4962525"/>
            <a:ext cx="3568700" cy="13652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4000">
                <a:solidFill>
                  <a:srgbClr val="137117"/>
                </a:solidFill>
                <a:latin typeface="Comic Sans MS" pitchFamily="66" charset="0"/>
              </a:rPr>
              <a:t>Familiar?</a:t>
            </a:r>
          </a:p>
          <a:p>
            <a:r>
              <a:rPr lang="en-US" sz="4000">
                <a:latin typeface="Comic Sans MS" pitchFamily="66" charset="0"/>
              </a:rPr>
              <a:t>Obvious?</a:t>
            </a:r>
            <a:endParaRPr lang="en-US" sz="4000">
              <a:solidFill>
                <a:schemeClr val="hlink"/>
              </a:solidFill>
              <a:latin typeface="Comic Sans MS" pitchFamily="66" charset="0"/>
            </a:endParaRPr>
          </a:p>
        </p:txBody>
      </p:sp>
      <p:grpSp>
        <p:nvGrpSpPr>
          <p:cNvPr id="27653" name="Group 52"/>
          <p:cNvGrpSpPr>
            <a:grpSpLocks/>
          </p:cNvGrpSpPr>
          <p:nvPr/>
        </p:nvGrpSpPr>
        <p:grpSpPr bwMode="auto">
          <a:xfrm>
            <a:off x="3429000" y="1552575"/>
            <a:ext cx="1719263" cy="2500313"/>
            <a:chOff x="2160" y="960"/>
            <a:chExt cx="1083" cy="1575"/>
          </a:xfrm>
        </p:grpSpPr>
        <p:grpSp>
          <p:nvGrpSpPr>
            <p:cNvPr id="27657" name="Group 45"/>
            <p:cNvGrpSpPr>
              <a:grpSpLocks/>
            </p:cNvGrpSpPr>
            <p:nvPr/>
          </p:nvGrpSpPr>
          <p:grpSpPr bwMode="auto">
            <a:xfrm>
              <a:off x="2160" y="960"/>
              <a:ext cx="1083" cy="1575"/>
              <a:chOff x="3330" y="1104"/>
              <a:chExt cx="918" cy="1504"/>
            </a:xfrm>
          </p:grpSpPr>
          <p:grpSp>
            <p:nvGrpSpPr>
              <p:cNvPr id="27661" name="Group 43"/>
              <p:cNvGrpSpPr>
                <a:grpSpLocks/>
              </p:cNvGrpSpPr>
              <p:nvPr/>
            </p:nvGrpSpPr>
            <p:grpSpPr bwMode="auto">
              <a:xfrm>
                <a:off x="3330" y="1104"/>
                <a:ext cx="918" cy="1248"/>
                <a:chOff x="2322" y="1152"/>
                <a:chExt cx="918" cy="1248"/>
              </a:xfrm>
            </p:grpSpPr>
            <p:sp>
              <p:nvSpPr>
                <p:cNvPr id="27663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945" y="1536"/>
                  <a:ext cx="212" cy="3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latin typeface="Comic Sans MS" pitchFamily="66" charset="0"/>
                    </a:rPr>
                    <a:t>c</a:t>
                  </a:r>
                </a:p>
              </p:txBody>
            </p:sp>
            <p:sp>
              <p:nvSpPr>
                <p:cNvPr id="27664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2322" y="1632"/>
                  <a:ext cx="229" cy="3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latin typeface="Comic Sans MS" pitchFamily="66" charset="0"/>
                    </a:rPr>
                    <a:t>b</a:t>
                  </a:r>
                </a:p>
              </p:txBody>
            </p:sp>
            <p:sp>
              <p:nvSpPr>
                <p:cNvPr id="27665" name="AutoShape 41"/>
                <p:cNvSpPr>
                  <a:spLocks noChangeArrowheads="1"/>
                </p:cNvSpPr>
                <p:nvPr/>
              </p:nvSpPr>
              <p:spPr bwMode="auto">
                <a:xfrm>
                  <a:off x="2520" y="1152"/>
                  <a:ext cx="720" cy="1248"/>
                </a:xfrm>
                <a:prstGeom prst="rtTriangle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</p:grpSp>
          <p:sp>
            <p:nvSpPr>
              <p:cNvPr id="27662" name="Text Box 44"/>
              <p:cNvSpPr txBox="1">
                <a:spLocks noChangeArrowheads="1"/>
              </p:cNvSpPr>
              <p:nvPr/>
            </p:nvSpPr>
            <p:spPr bwMode="auto">
              <a:xfrm>
                <a:off x="3756" y="2256"/>
                <a:ext cx="211" cy="3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mic Sans MS" pitchFamily="66" charset="0"/>
                  </a:rPr>
                  <a:t>a</a:t>
                </a:r>
              </a:p>
            </p:txBody>
          </p:sp>
        </p:grpSp>
        <p:grpSp>
          <p:nvGrpSpPr>
            <p:cNvPr id="27658" name="Group 46"/>
            <p:cNvGrpSpPr>
              <a:grpSpLocks/>
            </p:cNvGrpSpPr>
            <p:nvPr/>
          </p:nvGrpSpPr>
          <p:grpSpPr bwMode="auto">
            <a:xfrm>
              <a:off x="2397" y="2167"/>
              <a:ext cx="113" cy="100"/>
              <a:chOff x="2544" y="2304"/>
              <a:chExt cx="96" cy="96"/>
            </a:xfrm>
          </p:grpSpPr>
          <p:sp>
            <p:nvSpPr>
              <p:cNvPr id="27659" name="Line 34"/>
              <p:cNvSpPr>
                <a:spLocks noChangeShapeType="1"/>
              </p:cNvSpPr>
              <p:nvPr/>
            </p:nvSpPr>
            <p:spPr bwMode="auto">
              <a:xfrm>
                <a:off x="2544" y="2304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0" name="Line 35"/>
              <p:cNvSpPr>
                <a:spLocks noChangeShapeType="1"/>
              </p:cNvSpPr>
              <p:nvPr/>
            </p:nvSpPr>
            <p:spPr bwMode="auto">
              <a:xfrm>
                <a:off x="2640" y="2304"/>
                <a:ext cx="0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8241" name="Text Box 49"/>
          <p:cNvSpPr txBox="1">
            <a:spLocks noChangeArrowheads="1"/>
          </p:cNvSpPr>
          <p:nvPr/>
        </p:nvSpPr>
        <p:spPr bwMode="auto">
          <a:xfrm>
            <a:off x="5364163" y="5021263"/>
            <a:ext cx="1162050" cy="7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137117"/>
                </a:solidFill>
                <a:latin typeface="Comic Sans MS" pitchFamily="66" charset="0"/>
              </a:rPr>
              <a:t>Yes!</a:t>
            </a:r>
          </a:p>
        </p:txBody>
      </p:sp>
      <p:sp>
        <p:nvSpPr>
          <p:cNvPr id="8242" name="Text Box 50"/>
          <p:cNvSpPr txBox="1">
            <a:spLocks noChangeArrowheads="1"/>
          </p:cNvSpPr>
          <p:nvPr/>
        </p:nvSpPr>
        <p:spPr bwMode="auto">
          <a:xfrm>
            <a:off x="5413375" y="5624513"/>
            <a:ext cx="960438" cy="7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hlink"/>
                </a:solidFill>
                <a:latin typeface="Comic Sans MS" pitchFamily="66" charset="0"/>
              </a:rPr>
              <a:t>No</a:t>
            </a:r>
            <a:r>
              <a:rPr lang="en-US">
                <a:solidFill>
                  <a:schemeClr val="hlink"/>
                </a:solidFill>
                <a:latin typeface="Comic Sans MS" pitchFamily="66" charset="0"/>
              </a:rPr>
              <a:t>!</a:t>
            </a:r>
            <a:endParaRPr lang="en-US" sz="2400">
              <a:latin typeface="Comic Sans MS" pitchFamily="66" charset="0"/>
            </a:endParaRP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2565399" y="3862146"/>
          <a:ext cx="3568701" cy="1027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48" name="Equation" r:id="rId4" imgW="838200" imgH="241300" progId="Equation.DSMT4">
                  <p:embed/>
                </p:oleObj>
              </mc:Choice>
              <mc:Fallback>
                <p:oleObj name="Equation" r:id="rId4" imgW="838200" imgH="2413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399" y="3862146"/>
                        <a:ext cx="3568701" cy="10273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1" grpId="0"/>
      <p:bldP spid="82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959725" y="6553200"/>
            <a:ext cx="1184275" cy="307975"/>
          </a:xfrm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0FB437FB-7EA6-4D8E-804F-52D528A3F410}" type="slidenum">
              <a:rPr lang="en-US" sz="1200" smtClean="0"/>
              <a:pPr/>
              <a:t>13</a:t>
            </a:fld>
            <a:endParaRPr lang="en-US" sz="1200" smtClean="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5003800" cy="1219200"/>
          </a:xfrm>
        </p:spPr>
        <p:txBody>
          <a:bodyPr/>
          <a:lstStyle/>
          <a:p>
            <a:pPr eaLnBrk="1" hangingPunct="1"/>
            <a:r>
              <a:rPr lang="en-US" smtClean="0"/>
              <a:t>A Cool Proof</a:t>
            </a:r>
          </a:p>
        </p:txBody>
      </p:sp>
      <p:sp>
        <p:nvSpPr>
          <p:cNvPr id="6150" name="Text Box 129"/>
          <p:cNvSpPr txBox="1">
            <a:spLocks noChangeArrowheads="1"/>
          </p:cNvSpPr>
          <p:nvPr/>
        </p:nvSpPr>
        <p:spPr bwMode="auto">
          <a:xfrm>
            <a:off x="1535113" y="2409825"/>
            <a:ext cx="3683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c</a:t>
            </a:r>
          </a:p>
        </p:txBody>
      </p:sp>
      <p:sp>
        <p:nvSpPr>
          <p:cNvPr id="6151" name="Text Box 130"/>
          <p:cNvSpPr txBox="1">
            <a:spLocks noChangeArrowheads="1"/>
          </p:cNvSpPr>
          <p:nvPr/>
        </p:nvSpPr>
        <p:spPr bwMode="auto">
          <a:xfrm>
            <a:off x="457200" y="2438400"/>
            <a:ext cx="387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</a:p>
        </p:txBody>
      </p:sp>
      <p:sp>
        <p:nvSpPr>
          <p:cNvPr id="6152" name="Text Box 132"/>
          <p:cNvSpPr txBox="1">
            <a:spLocks noChangeArrowheads="1"/>
          </p:cNvSpPr>
          <p:nvPr/>
        </p:nvSpPr>
        <p:spPr bwMode="auto">
          <a:xfrm>
            <a:off x="1238250" y="3568700"/>
            <a:ext cx="384175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6153" name="AutoShape 131"/>
          <p:cNvSpPr>
            <a:spLocks noChangeArrowheads="1"/>
          </p:cNvSpPr>
          <p:nvPr/>
        </p:nvSpPr>
        <p:spPr bwMode="auto">
          <a:xfrm>
            <a:off x="914400" y="1600200"/>
            <a:ext cx="1096963" cy="2057400"/>
          </a:xfrm>
          <a:prstGeom prst="rtTriangl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6154" name="Group 182"/>
          <p:cNvGrpSpPr>
            <a:grpSpLocks/>
          </p:cNvGrpSpPr>
          <p:nvPr/>
        </p:nvGrpSpPr>
        <p:grpSpPr bwMode="auto">
          <a:xfrm>
            <a:off x="906463" y="3460750"/>
            <a:ext cx="193675" cy="190500"/>
            <a:chOff x="576" y="2170"/>
            <a:chExt cx="122" cy="120"/>
          </a:xfrm>
        </p:grpSpPr>
        <p:sp>
          <p:nvSpPr>
            <p:cNvPr id="6164" name="Line 134"/>
            <p:cNvSpPr>
              <a:spLocks noChangeShapeType="1"/>
            </p:cNvSpPr>
            <p:nvPr/>
          </p:nvSpPr>
          <p:spPr bwMode="auto">
            <a:xfrm flipV="1">
              <a:off x="576" y="2170"/>
              <a:ext cx="1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5" name="Line 135"/>
            <p:cNvSpPr>
              <a:spLocks noChangeShapeType="1"/>
            </p:cNvSpPr>
            <p:nvPr/>
          </p:nvSpPr>
          <p:spPr bwMode="auto">
            <a:xfrm>
              <a:off x="695" y="2175"/>
              <a:ext cx="0" cy="1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5" name="AutoShape 149"/>
          <p:cNvSpPr>
            <a:spLocks noChangeArrowheads="1"/>
          </p:cNvSpPr>
          <p:nvPr/>
        </p:nvSpPr>
        <p:spPr bwMode="auto">
          <a:xfrm>
            <a:off x="5181600" y="1600200"/>
            <a:ext cx="1096963" cy="2057400"/>
          </a:xfrm>
          <a:prstGeom prst="rtTriangl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156" name="AutoShape 150"/>
          <p:cNvSpPr>
            <a:spLocks noChangeArrowheads="1"/>
          </p:cNvSpPr>
          <p:nvPr/>
        </p:nvSpPr>
        <p:spPr bwMode="auto">
          <a:xfrm>
            <a:off x="2286000" y="1600200"/>
            <a:ext cx="1096963" cy="2057400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157" name="AutoShape 152"/>
          <p:cNvSpPr>
            <a:spLocks noChangeArrowheads="1"/>
          </p:cNvSpPr>
          <p:nvPr/>
        </p:nvSpPr>
        <p:spPr bwMode="auto">
          <a:xfrm>
            <a:off x="3717925" y="1600200"/>
            <a:ext cx="1096963" cy="2057400"/>
          </a:xfrm>
          <a:prstGeom prst="rtTriangle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9376" name="Text Box 160"/>
          <p:cNvSpPr txBox="1">
            <a:spLocks noChangeArrowheads="1"/>
          </p:cNvSpPr>
          <p:nvPr/>
        </p:nvSpPr>
        <p:spPr bwMode="auto">
          <a:xfrm>
            <a:off x="585788" y="3957638"/>
            <a:ext cx="7872412" cy="2308324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4800" dirty="0">
                <a:latin typeface="Comic Sans MS" pitchFamily="66" charset="0"/>
              </a:rPr>
              <a:t>Rearrange into: </a:t>
            </a:r>
          </a:p>
          <a:p>
            <a:pPr algn="l"/>
            <a:r>
              <a:rPr lang="en-US" sz="4800" dirty="0">
                <a:latin typeface="Comic Sans MS" pitchFamily="66" charset="0"/>
              </a:rPr>
              <a:t>(</a:t>
            </a:r>
            <a:r>
              <a:rPr lang="en-US" sz="4800" dirty="0" err="1">
                <a:latin typeface="Comic Sans MS" pitchFamily="66" charset="0"/>
              </a:rPr>
              <a:t>i</a:t>
            </a:r>
            <a:r>
              <a:rPr lang="en-US" sz="4800" dirty="0">
                <a:latin typeface="Comic Sans MS" pitchFamily="66" charset="0"/>
              </a:rPr>
              <a:t>)  a </a:t>
            </a:r>
            <a:r>
              <a:rPr lang="en-US" sz="4800" b="1" dirty="0" err="1" smtClean="0">
                <a:latin typeface="Comic Sans MS" pitchFamily="66" charset="0"/>
              </a:rPr>
              <a:t>c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 × </a:t>
            </a:r>
            <a:r>
              <a:rPr lang="en-US" sz="4800" b="1" dirty="0" err="1" smtClean="0">
                <a:latin typeface="Comic Sans MS" pitchFamily="66" charset="0"/>
                <a:sym typeface="Symbol" pitchFamily="18" charset="2"/>
              </a:rPr>
              <a:t>c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>
                <a:latin typeface="Comic Sans MS" pitchFamily="66" charset="0"/>
              </a:rPr>
              <a:t>square, and then</a:t>
            </a:r>
          </a:p>
          <a:p>
            <a:pPr algn="l"/>
            <a:r>
              <a:rPr lang="en-US" sz="4800" dirty="0">
                <a:latin typeface="Comic Sans MS" pitchFamily="66" charset="0"/>
              </a:rPr>
              <a:t>(ii) an </a:t>
            </a:r>
            <a:r>
              <a:rPr lang="en-US" sz="4800" b="1" dirty="0" err="1" smtClean="0">
                <a:latin typeface="Comic Sans MS" pitchFamily="66" charset="0"/>
              </a:rPr>
              <a:t>a</a:t>
            </a:r>
            <a:r>
              <a:rPr lang="en-US" sz="4800" dirty="0" err="1" smtClean="0">
                <a:latin typeface="Comic Sans MS" pitchFamily="66" charset="0"/>
                <a:sym typeface="Symbol" pitchFamily="18" charset="2"/>
              </a:rPr>
              <a:t>×</a:t>
            </a:r>
            <a:r>
              <a:rPr lang="en-US" sz="4800" b="1" dirty="0" err="1" smtClean="0">
                <a:latin typeface="Comic Sans MS" pitchFamily="66" charset="0"/>
                <a:sym typeface="Symbol" pitchFamily="18" charset="2"/>
              </a:rPr>
              <a:t>a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&amp; </a:t>
            </a:r>
            <a:r>
              <a:rPr lang="en-US" sz="4800" dirty="0" smtClean="0">
                <a:latin typeface="Comic Sans MS" pitchFamily="66" charset="0"/>
              </a:rPr>
              <a:t>a </a:t>
            </a:r>
            <a:r>
              <a:rPr lang="en-US" sz="4800" b="1" dirty="0" err="1" smtClean="0">
                <a:latin typeface="Comic Sans MS" pitchFamily="66" charset="0"/>
              </a:rPr>
              <a:t>b</a:t>
            </a:r>
            <a:r>
              <a:rPr lang="en-US" sz="4800" dirty="0" err="1" smtClean="0">
                <a:latin typeface="Comic Sans MS" pitchFamily="66" charset="0"/>
                <a:sym typeface="Symbol" pitchFamily="18" charset="2"/>
              </a:rPr>
              <a:t>×</a:t>
            </a:r>
            <a:r>
              <a:rPr lang="en-US" sz="4800" b="1" dirty="0" err="1" smtClean="0">
                <a:latin typeface="Comic Sans MS" pitchFamily="66" charset="0"/>
                <a:sym typeface="Symbol" pitchFamily="18" charset="2"/>
              </a:rPr>
              <a:t>b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square</a:t>
            </a:r>
          </a:p>
        </p:txBody>
      </p:sp>
      <p:graphicFrame>
        <p:nvGraphicFramePr>
          <p:cNvPr id="6146" name="Object 2048"/>
          <p:cNvGraphicFramePr>
            <a:graphicFrameLocks noChangeAspect="1"/>
          </p:cNvGraphicFramePr>
          <p:nvPr/>
        </p:nvGraphicFramePr>
        <p:xfrm>
          <a:off x="304800" y="28575"/>
          <a:ext cx="3048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name="Equation" r:id="rId4" imgW="304560" imgH="139680" progId="Equation.DSMT4">
                  <p:embed/>
                </p:oleObj>
              </mc:Choice>
              <mc:Fallback>
                <p:oleObj name="Equation" r:id="rId4" imgW="304560" imgH="139680" progId="Equation.DSMT4">
                  <p:embed/>
                  <p:pic>
                    <p:nvPicPr>
                      <p:cNvPr id="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575"/>
                        <a:ext cx="3048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2049"/>
          <p:cNvGraphicFramePr>
            <a:graphicFrameLocks noChangeAspect="1"/>
          </p:cNvGraphicFramePr>
          <p:nvPr/>
        </p:nvGraphicFramePr>
        <p:xfrm>
          <a:off x="304800" y="28575"/>
          <a:ext cx="3048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name="Equation" r:id="rId6" imgW="304560" imgH="139680" progId="Equation.DSMT4">
                  <p:embed/>
                </p:oleObj>
              </mc:Choice>
              <mc:Fallback>
                <p:oleObj name="Equation" r:id="rId6" imgW="304560" imgH="139680" progId="Equation.DSMT4">
                  <p:embed/>
                  <p:pic>
                    <p:nvPicPr>
                      <p:cNvPr id="0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575"/>
                        <a:ext cx="3048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59" name="Group 188"/>
          <p:cNvGrpSpPr>
            <a:grpSpLocks/>
          </p:cNvGrpSpPr>
          <p:nvPr/>
        </p:nvGrpSpPr>
        <p:grpSpPr bwMode="auto">
          <a:xfrm>
            <a:off x="6705600" y="2667000"/>
            <a:ext cx="960438" cy="960438"/>
            <a:chOff x="4224" y="1680"/>
            <a:chExt cx="605" cy="605"/>
          </a:xfrm>
        </p:grpSpPr>
        <p:sp>
          <p:nvSpPr>
            <p:cNvPr id="6160" name="Rectangle 159"/>
            <p:cNvSpPr>
              <a:spLocks noChangeArrowheads="1"/>
            </p:cNvSpPr>
            <p:nvPr/>
          </p:nvSpPr>
          <p:spPr bwMode="auto">
            <a:xfrm>
              <a:off x="4224" y="1680"/>
              <a:ext cx="605" cy="60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grpSp>
          <p:nvGrpSpPr>
            <p:cNvPr id="6161" name="Group 183"/>
            <p:cNvGrpSpPr>
              <a:grpSpLocks/>
            </p:cNvGrpSpPr>
            <p:nvPr/>
          </p:nvGrpSpPr>
          <p:grpSpPr bwMode="auto">
            <a:xfrm>
              <a:off x="4225" y="2164"/>
              <a:ext cx="122" cy="120"/>
              <a:chOff x="576" y="2170"/>
              <a:chExt cx="122" cy="120"/>
            </a:xfrm>
          </p:grpSpPr>
          <p:sp>
            <p:nvSpPr>
              <p:cNvPr id="6162" name="Line 184"/>
              <p:cNvSpPr>
                <a:spLocks noChangeShapeType="1"/>
              </p:cNvSpPr>
              <p:nvPr/>
            </p:nvSpPr>
            <p:spPr bwMode="auto">
              <a:xfrm flipV="1">
                <a:off x="576" y="2170"/>
                <a:ext cx="12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3" name="Line 185"/>
              <p:cNvSpPr>
                <a:spLocks noChangeShapeType="1"/>
              </p:cNvSpPr>
              <p:nvPr/>
            </p:nvSpPr>
            <p:spPr bwMode="auto">
              <a:xfrm>
                <a:off x="695" y="2175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7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2397B697-5C1D-45EC-849F-1E2C7D9F00A5}" type="slidenum">
              <a:rPr lang="en-US" sz="1200" smtClean="0"/>
              <a:pPr/>
              <a:t>14</a:t>
            </a:fld>
            <a:endParaRPr lang="en-US" sz="1200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Cool Proof</a:t>
            </a:r>
          </a:p>
        </p:txBody>
      </p:sp>
      <p:sp>
        <p:nvSpPr>
          <p:cNvPr id="28676" name="AutoShape 7"/>
          <p:cNvSpPr>
            <a:spLocks noChangeArrowheads="1"/>
          </p:cNvSpPr>
          <p:nvPr/>
        </p:nvSpPr>
        <p:spPr bwMode="auto">
          <a:xfrm rot="1768937">
            <a:off x="5443538" y="1833563"/>
            <a:ext cx="1720850" cy="3005137"/>
          </a:xfrm>
          <a:prstGeom prst="rtTriangl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28677" name="AutoShape 9"/>
          <p:cNvSpPr>
            <a:spLocks noChangeArrowheads="1"/>
          </p:cNvSpPr>
          <p:nvPr/>
        </p:nvSpPr>
        <p:spPr bwMode="auto">
          <a:xfrm rot="-3596887">
            <a:off x="3671888" y="149225"/>
            <a:ext cx="1733550" cy="2984500"/>
          </a:xfrm>
          <a:prstGeom prst="rtTriangl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28678" name="AutoShape 10"/>
          <p:cNvSpPr>
            <a:spLocks noChangeArrowheads="1"/>
          </p:cNvSpPr>
          <p:nvPr/>
        </p:nvSpPr>
        <p:spPr bwMode="auto">
          <a:xfrm rot="-9022836">
            <a:off x="1993900" y="1911350"/>
            <a:ext cx="1720850" cy="3005138"/>
          </a:xfrm>
          <a:prstGeom prst="rtTriangle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28679" name="AutoShape 8"/>
          <p:cNvSpPr>
            <a:spLocks noChangeArrowheads="1"/>
          </p:cNvSpPr>
          <p:nvPr/>
        </p:nvSpPr>
        <p:spPr bwMode="auto">
          <a:xfrm rot="7183246">
            <a:off x="3752850" y="3616325"/>
            <a:ext cx="1733550" cy="2984500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28680" name="Text Box 11"/>
          <p:cNvSpPr txBox="1">
            <a:spLocks noChangeArrowheads="1"/>
          </p:cNvSpPr>
          <p:nvPr/>
        </p:nvSpPr>
        <p:spPr bwMode="auto">
          <a:xfrm>
            <a:off x="4149725" y="4645025"/>
            <a:ext cx="342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c</a:t>
            </a:r>
          </a:p>
        </p:txBody>
      </p:sp>
      <p:sp>
        <p:nvSpPr>
          <p:cNvPr id="28681" name="Text Box 12"/>
          <p:cNvSpPr txBox="1">
            <a:spLocks noChangeArrowheads="1"/>
          </p:cNvSpPr>
          <p:nvPr/>
        </p:nvSpPr>
        <p:spPr bwMode="auto">
          <a:xfrm>
            <a:off x="5902325" y="3086100"/>
            <a:ext cx="342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c</a:t>
            </a:r>
          </a:p>
        </p:txBody>
      </p:sp>
      <p:sp>
        <p:nvSpPr>
          <p:cNvPr id="28682" name="Text Box 13"/>
          <p:cNvSpPr txBox="1">
            <a:spLocks noChangeArrowheads="1"/>
          </p:cNvSpPr>
          <p:nvPr/>
        </p:nvSpPr>
        <p:spPr bwMode="auto">
          <a:xfrm>
            <a:off x="2801938" y="2970213"/>
            <a:ext cx="342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c</a:t>
            </a:r>
          </a:p>
        </p:txBody>
      </p:sp>
      <p:sp>
        <p:nvSpPr>
          <p:cNvPr id="28683" name="Text Box 14"/>
          <p:cNvSpPr txBox="1">
            <a:spLocks noChangeArrowheads="1"/>
          </p:cNvSpPr>
          <p:nvPr/>
        </p:nvSpPr>
        <p:spPr bwMode="auto">
          <a:xfrm>
            <a:off x="3338513" y="4124325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a</a:t>
            </a:r>
          </a:p>
        </p:txBody>
      </p:sp>
      <p:sp>
        <p:nvSpPr>
          <p:cNvPr id="28684" name="Text Box 15"/>
          <p:cNvSpPr txBox="1">
            <a:spLocks noChangeArrowheads="1"/>
          </p:cNvSpPr>
          <p:nvPr/>
        </p:nvSpPr>
        <p:spPr bwMode="auto">
          <a:xfrm>
            <a:off x="4495800" y="4211638"/>
            <a:ext cx="5842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b</a:t>
            </a:r>
          </a:p>
        </p:txBody>
      </p:sp>
      <p:sp>
        <p:nvSpPr>
          <p:cNvPr id="28685" name="Text Box 16"/>
          <p:cNvSpPr txBox="1">
            <a:spLocks noChangeArrowheads="1"/>
          </p:cNvSpPr>
          <p:nvPr/>
        </p:nvSpPr>
        <p:spPr bwMode="auto">
          <a:xfrm>
            <a:off x="4356100" y="1554163"/>
            <a:ext cx="3444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c</a:t>
            </a:r>
          </a:p>
        </p:txBody>
      </p:sp>
      <p:sp>
        <p:nvSpPr>
          <p:cNvPr id="28686" name="Rectangle 17"/>
          <p:cNvSpPr>
            <a:spLocks noChangeArrowheads="1"/>
          </p:cNvSpPr>
          <p:nvPr/>
        </p:nvSpPr>
        <p:spPr bwMode="auto">
          <a:xfrm rot="1800000">
            <a:off x="3981450" y="2759075"/>
            <a:ext cx="1198563" cy="12065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28687" name="Text Box 21"/>
          <p:cNvSpPr txBox="1">
            <a:spLocks noChangeArrowheads="1"/>
          </p:cNvSpPr>
          <p:nvPr/>
        </p:nvSpPr>
        <p:spPr bwMode="auto">
          <a:xfrm rot="-3562255">
            <a:off x="3471069" y="2677319"/>
            <a:ext cx="727075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b</a:t>
            </a:r>
            <a:r>
              <a:rPr lang="en-US" sz="2400" b="1">
                <a:latin typeface="Comic Sans MS" pitchFamily="66" charset="0"/>
                <a:cs typeface="Times New Roman" pitchFamily="18" charset="0"/>
              </a:rPr>
              <a:t>-</a:t>
            </a:r>
            <a:r>
              <a:rPr lang="en-US" sz="2400" b="1">
                <a:latin typeface="Comic Sans MS" pitchFamily="66" charset="0"/>
              </a:rPr>
              <a:t>a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65CB97D2-D080-404C-B886-E9A46F89541B}" type="slidenum">
              <a:rPr lang="en-US" sz="1200" smtClean="0"/>
              <a:pPr/>
              <a:t>15</a:t>
            </a:fld>
            <a:endParaRPr lang="en-US" sz="1200" smtClean="0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5003800" cy="1219200"/>
          </a:xfrm>
        </p:spPr>
        <p:txBody>
          <a:bodyPr/>
          <a:lstStyle/>
          <a:p>
            <a:pPr eaLnBrk="1" hangingPunct="1"/>
            <a:r>
              <a:rPr lang="en-US" smtClean="0"/>
              <a:t>A Cool Proof</a:t>
            </a:r>
          </a:p>
        </p:txBody>
      </p:sp>
      <p:sp>
        <p:nvSpPr>
          <p:cNvPr id="7174" name="Text Box 4"/>
          <p:cNvSpPr txBox="1">
            <a:spLocks noChangeArrowheads="1"/>
          </p:cNvSpPr>
          <p:nvPr/>
        </p:nvSpPr>
        <p:spPr bwMode="auto">
          <a:xfrm>
            <a:off x="1535113" y="2409825"/>
            <a:ext cx="3683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c</a:t>
            </a:r>
          </a:p>
        </p:txBody>
      </p:sp>
      <p:sp>
        <p:nvSpPr>
          <p:cNvPr id="7175" name="Text Box 5"/>
          <p:cNvSpPr txBox="1">
            <a:spLocks noChangeArrowheads="1"/>
          </p:cNvSpPr>
          <p:nvPr/>
        </p:nvSpPr>
        <p:spPr bwMode="auto">
          <a:xfrm>
            <a:off x="457200" y="2438400"/>
            <a:ext cx="387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</a:p>
        </p:txBody>
      </p:sp>
      <p:sp>
        <p:nvSpPr>
          <p:cNvPr id="7176" name="Text Box 6"/>
          <p:cNvSpPr txBox="1">
            <a:spLocks noChangeArrowheads="1"/>
          </p:cNvSpPr>
          <p:nvPr/>
        </p:nvSpPr>
        <p:spPr bwMode="auto">
          <a:xfrm>
            <a:off x="1238250" y="3568700"/>
            <a:ext cx="384175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7177" name="AutoShape 7"/>
          <p:cNvSpPr>
            <a:spLocks noChangeArrowheads="1"/>
          </p:cNvSpPr>
          <p:nvPr/>
        </p:nvSpPr>
        <p:spPr bwMode="auto">
          <a:xfrm>
            <a:off x="914400" y="1600200"/>
            <a:ext cx="1096963" cy="2057400"/>
          </a:xfrm>
          <a:prstGeom prst="rtTriangl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7178" name="Group 8"/>
          <p:cNvGrpSpPr>
            <a:grpSpLocks/>
          </p:cNvGrpSpPr>
          <p:nvPr/>
        </p:nvGrpSpPr>
        <p:grpSpPr bwMode="auto">
          <a:xfrm>
            <a:off x="906463" y="3460750"/>
            <a:ext cx="193675" cy="190500"/>
            <a:chOff x="576" y="2170"/>
            <a:chExt cx="122" cy="120"/>
          </a:xfrm>
        </p:grpSpPr>
        <p:sp>
          <p:nvSpPr>
            <p:cNvPr id="7190" name="Line 9"/>
            <p:cNvSpPr>
              <a:spLocks noChangeShapeType="1"/>
            </p:cNvSpPr>
            <p:nvPr/>
          </p:nvSpPr>
          <p:spPr bwMode="auto">
            <a:xfrm flipV="1">
              <a:off x="576" y="2170"/>
              <a:ext cx="1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1" name="Line 10"/>
            <p:cNvSpPr>
              <a:spLocks noChangeShapeType="1"/>
            </p:cNvSpPr>
            <p:nvPr/>
          </p:nvSpPr>
          <p:spPr bwMode="auto">
            <a:xfrm>
              <a:off x="695" y="2175"/>
              <a:ext cx="0" cy="1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79" name="AutoShape 11"/>
          <p:cNvSpPr>
            <a:spLocks noChangeArrowheads="1"/>
          </p:cNvSpPr>
          <p:nvPr/>
        </p:nvSpPr>
        <p:spPr bwMode="auto">
          <a:xfrm>
            <a:off x="5181600" y="1600200"/>
            <a:ext cx="1096963" cy="2057400"/>
          </a:xfrm>
          <a:prstGeom prst="rtTriangl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180" name="AutoShape 12"/>
          <p:cNvSpPr>
            <a:spLocks noChangeArrowheads="1"/>
          </p:cNvSpPr>
          <p:nvPr/>
        </p:nvSpPr>
        <p:spPr bwMode="auto">
          <a:xfrm>
            <a:off x="2286000" y="1600200"/>
            <a:ext cx="1096963" cy="2057400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181" name="AutoShape 13"/>
          <p:cNvSpPr>
            <a:spLocks noChangeArrowheads="1"/>
          </p:cNvSpPr>
          <p:nvPr/>
        </p:nvSpPr>
        <p:spPr bwMode="auto">
          <a:xfrm>
            <a:off x="3717925" y="1600200"/>
            <a:ext cx="1096963" cy="2057400"/>
          </a:xfrm>
          <a:prstGeom prst="rtTriangle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graphicFrame>
        <p:nvGraphicFramePr>
          <p:cNvPr id="7170" name="Object 15"/>
          <p:cNvGraphicFramePr>
            <a:graphicFrameLocks noChangeAspect="1"/>
          </p:cNvGraphicFramePr>
          <p:nvPr/>
        </p:nvGraphicFramePr>
        <p:xfrm>
          <a:off x="304800" y="28575"/>
          <a:ext cx="3048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" name="Equation" r:id="rId4" imgW="304560" imgH="139680" progId="Equation.DSMT4">
                  <p:embed/>
                </p:oleObj>
              </mc:Choice>
              <mc:Fallback>
                <p:oleObj name="Equation" r:id="rId4" imgW="304560" imgH="13968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575"/>
                        <a:ext cx="3048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16"/>
          <p:cNvGraphicFramePr>
            <a:graphicFrameLocks noChangeAspect="1"/>
          </p:cNvGraphicFramePr>
          <p:nvPr/>
        </p:nvGraphicFramePr>
        <p:xfrm>
          <a:off x="304800" y="28575"/>
          <a:ext cx="3048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" name="Equation" r:id="rId6" imgW="304560" imgH="139680" progId="Equation.DSMT4">
                  <p:embed/>
                </p:oleObj>
              </mc:Choice>
              <mc:Fallback>
                <p:oleObj name="Equation" r:id="rId6" imgW="304560" imgH="13968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575"/>
                        <a:ext cx="3048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82" name="Group 17"/>
          <p:cNvGrpSpPr>
            <a:grpSpLocks/>
          </p:cNvGrpSpPr>
          <p:nvPr/>
        </p:nvGrpSpPr>
        <p:grpSpPr bwMode="auto">
          <a:xfrm>
            <a:off x="6791325" y="2855913"/>
            <a:ext cx="1836738" cy="1282700"/>
            <a:chOff x="4278" y="1799"/>
            <a:chExt cx="1157" cy="808"/>
          </a:xfrm>
        </p:grpSpPr>
        <p:sp>
          <p:nvSpPr>
            <p:cNvPr id="7188" name="Text Box 18"/>
            <p:cNvSpPr txBox="1">
              <a:spLocks noChangeArrowheads="1"/>
            </p:cNvSpPr>
            <p:nvPr/>
          </p:nvSpPr>
          <p:spPr bwMode="auto">
            <a:xfrm>
              <a:off x="4278" y="2239"/>
              <a:ext cx="571" cy="3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mic Sans MS" pitchFamily="66" charset="0"/>
                </a:rPr>
                <a:t>b-a</a:t>
              </a:r>
            </a:p>
          </p:txBody>
        </p:sp>
        <p:sp>
          <p:nvSpPr>
            <p:cNvPr id="7189" name="Text Box 19"/>
            <p:cNvSpPr txBox="1">
              <a:spLocks noChangeArrowheads="1"/>
            </p:cNvSpPr>
            <p:nvPr/>
          </p:nvSpPr>
          <p:spPr bwMode="auto">
            <a:xfrm>
              <a:off x="4864" y="1799"/>
              <a:ext cx="571" cy="3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mic Sans MS" pitchFamily="66" charset="0"/>
                </a:rPr>
                <a:t>b-a</a:t>
              </a:r>
            </a:p>
          </p:txBody>
        </p:sp>
      </p:grpSp>
      <p:grpSp>
        <p:nvGrpSpPr>
          <p:cNvPr id="7183" name="Group 20"/>
          <p:cNvGrpSpPr>
            <a:grpSpLocks/>
          </p:cNvGrpSpPr>
          <p:nvPr/>
        </p:nvGrpSpPr>
        <p:grpSpPr bwMode="auto">
          <a:xfrm>
            <a:off x="6705600" y="2667000"/>
            <a:ext cx="960438" cy="960438"/>
            <a:chOff x="4224" y="1680"/>
            <a:chExt cx="605" cy="605"/>
          </a:xfrm>
        </p:grpSpPr>
        <p:sp>
          <p:nvSpPr>
            <p:cNvPr id="7184" name="Rectangle 21"/>
            <p:cNvSpPr>
              <a:spLocks noChangeArrowheads="1"/>
            </p:cNvSpPr>
            <p:nvPr/>
          </p:nvSpPr>
          <p:spPr bwMode="auto">
            <a:xfrm>
              <a:off x="4224" y="1680"/>
              <a:ext cx="605" cy="60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grpSp>
          <p:nvGrpSpPr>
            <p:cNvPr id="7185" name="Group 22"/>
            <p:cNvGrpSpPr>
              <a:grpSpLocks/>
            </p:cNvGrpSpPr>
            <p:nvPr/>
          </p:nvGrpSpPr>
          <p:grpSpPr bwMode="auto">
            <a:xfrm>
              <a:off x="4225" y="2164"/>
              <a:ext cx="122" cy="120"/>
              <a:chOff x="576" y="2170"/>
              <a:chExt cx="122" cy="120"/>
            </a:xfrm>
          </p:grpSpPr>
          <p:sp>
            <p:nvSpPr>
              <p:cNvPr id="7186" name="Line 23"/>
              <p:cNvSpPr>
                <a:spLocks noChangeShapeType="1"/>
              </p:cNvSpPr>
              <p:nvPr/>
            </p:nvSpPr>
            <p:spPr bwMode="auto">
              <a:xfrm flipV="1">
                <a:off x="576" y="2170"/>
                <a:ext cx="12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7" name="Line 24"/>
              <p:cNvSpPr>
                <a:spLocks noChangeShapeType="1"/>
              </p:cNvSpPr>
              <p:nvPr/>
            </p:nvSpPr>
            <p:spPr bwMode="auto">
              <a:xfrm>
                <a:off x="695" y="2175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59725" y="6553200"/>
            <a:ext cx="1184275" cy="307975"/>
          </a:xfrm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90D7F182-AFDA-4334-AFA0-35192557D391}" type="slidenum">
              <a:rPr lang="en-US" sz="1200" smtClean="0"/>
              <a:pPr/>
              <a:t>16</a:t>
            </a:fld>
            <a:endParaRPr lang="en-US" sz="1200" smtClean="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Cool Proof</a:t>
            </a:r>
          </a:p>
        </p:txBody>
      </p:sp>
      <p:graphicFrame>
        <p:nvGraphicFramePr>
          <p:cNvPr id="8194" name="Object 134"/>
          <p:cNvGraphicFramePr>
            <a:graphicFrameLocks noChangeAspect="1"/>
          </p:cNvGraphicFramePr>
          <p:nvPr/>
        </p:nvGraphicFramePr>
        <p:xfrm>
          <a:off x="400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2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Object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AutoShape 76"/>
          <p:cNvSpPr>
            <a:spLocks noChangeArrowheads="1"/>
          </p:cNvSpPr>
          <p:nvPr/>
        </p:nvSpPr>
        <p:spPr bwMode="auto">
          <a:xfrm>
            <a:off x="5065713" y="1928813"/>
            <a:ext cx="1519237" cy="2606675"/>
          </a:xfrm>
          <a:prstGeom prst="rtTriangl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199" name="AutoShape 77"/>
          <p:cNvSpPr>
            <a:spLocks noChangeArrowheads="1"/>
          </p:cNvSpPr>
          <p:nvPr/>
        </p:nvSpPr>
        <p:spPr bwMode="auto">
          <a:xfrm rot="10800000">
            <a:off x="5065713" y="1928813"/>
            <a:ext cx="1519237" cy="2606675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00" name="AutoShape 78"/>
          <p:cNvSpPr>
            <a:spLocks noChangeArrowheads="1"/>
          </p:cNvSpPr>
          <p:nvPr/>
        </p:nvSpPr>
        <p:spPr bwMode="auto">
          <a:xfrm rot="-5400000">
            <a:off x="2996407" y="1362869"/>
            <a:ext cx="1503362" cy="2635250"/>
          </a:xfrm>
          <a:prstGeom prst="rtTriangl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01" name="AutoShape 79"/>
          <p:cNvSpPr>
            <a:spLocks noChangeArrowheads="1"/>
          </p:cNvSpPr>
          <p:nvPr/>
        </p:nvSpPr>
        <p:spPr bwMode="auto">
          <a:xfrm rot="5400000">
            <a:off x="2996407" y="1362869"/>
            <a:ext cx="1503362" cy="2635250"/>
          </a:xfrm>
          <a:prstGeom prst="rtTriangle">
            <a:avLst/>
          </a:prstGeom>
          <a:solidFill>
            <a:srgbClr val="DDDDDD">
              <a:alpha val="89803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02" name="Line 89"/>
          <p:cNvSpPr>
            <a:spLocks noChangeShapeType="1"/>
          </p:cNvSpPr>
          <p:nvPr/>
        </p:nvSpPr>
        <p:spPr bwMode="auto">
          <a:xfrm>
            <a:off x="5470525" y="6338888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3" name="Line 90"/>
          <p:cNvSpPr>
            <a:spLocks noChangeShapeType="1"/>
          </p:cNvSpPr>
          <p:nvPr/>
        </p:nvSpPr>
        <p:spPr bwMode="auto">
          <a:xfrm>
            <a:off x="5470525" y="6338888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4" name="Line 103"/>
          <p:cNvSpPr>
            <a:spLocks noChangeShapeType="1"/>
          </p:cNvSpPr>
          <p:nvPr/>
        </p:nvSpPr>
        <p:spPr bwMode="auto">
          <a:xfrm flipV="1">
            <a:off x="4051300" y="4535488"/>
            <a:ext cx="1014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5" name="Line 104"/>
          <p:cNvSpPr>
            <a:spLocks noChangeShapeType="1"/>
          </p:cNvSpPr>
          <p:nvPr/>
        </p:nvSpPr>
        <p:spPr bwMode="auto">
          <a:xfrm flipV="1">
            <a:off x="4051300" y="3432175"/>
            <a:ext cx="0" cy="1103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6" name="Text Box 109"/>
          <p:cNvSpPr txBox="1">
            <a:spLocks noChangeArrowheads="1"/>
          </p:cNvSpPr>
          <p:nvPr/>
        </p:nvSpPr>
        <p:spPr bwMode="auto">
          <a:xfrm>
            <a:off x="6584950" y="2930525"/>
            <a:ext cx="5159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</a:p>
        </p:txBody>
      </p:sp>
      <p:sp>
        <p:nvSpPr>
          <p:cNvPr id="8207" name="Text Box 129"/>
          <p:cNvSpPr txBox="1">
            <a:spLocks noChangeArrowheads="1"/>
          </p:cNvSpPr>
          <p:nvPr/>
        </p:nvSpPr>
        <p:spPr bwMode="auto">
          <a:xfrm>
            <a:off x="1982788" y="2298700"/>
            <a:ext cx="384175" cy="522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8208" name="Text Box 130"/>
          <p:cNvSpPr txBox="1">
            <a:spLocks noChangeArrowheads="1"/>
          </p:cNvSpPr>
          <p:nvPr/>
        </p:nvSpPr>
        <p:spPr bwMode="auto">
          <a:xfrm>
            <a:off x="2995613" y="3300413"/>
            <a:ext cx="384175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8210" name="Rectangle 133"/>
          <p:cNvSpPr>
            <a:spLocks noChangeArrowheads="1"/>
          </p:cNvSpPr>
          <p:nvPr/>
        </p:nvSpPr>
        <p:spPr bwMode="auto">
          <a:xfrm>
            <a:off x="3952875" y="3449638"/>
            <a:ext cx="1093788" cy="10810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11" name="AutoShape 136"/>
          <p:cNvSpPr>
            <a:spLocks noChangeAspect="1" noChangeArrowheads="1" noTextEdit="1"/>
          </p:cNvSpPr>
          <p:nvPr/>
        </p:nvSpPr>
        <p:spPr bwMode="auto">
          <a:xfrm>
            <a:off x="3392488" y="4244975"/>
            <a:ext cx="2620962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2" name="Text Box 142"/>
          <p:cNvSpPr txBox="1">
            <a:spLocks noChangeArrowheads="1"/>
          </p:cNvSpPr>
          <p:nvPr/>
        </p:nvSpPr>
        <p:spPr bwMode="auto">
          <a:xfrm>
            <a:off x="5462588" y="3919538"/>
            <a:ext cx="382587" cy="52228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8213" name="Text Box 143"/>
          <p:cNvSpPr txBox="1">
            <a:spLocks noChangeArrowheads="1"/>
          </p:cNvSpPr>
          <p:nvPr/>
        </p:nvSpPr>
        <p:spPr bwMode="auto">
          <a:xfrm>
            <a:off x="4083050" y="3935413"/>
            <a:ext cx="817563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  <a:r>
              <a:rPr lang="en-US" sz="2800" b="1">
                <a:latin typeface="Comic Sans MS" pitchFamily="66" charset="0"/>
                <a:cs typeface="Times New Roman" pitchFamily="18" charset="0"/>
              </a:rPr>
              <a:t>-</a:t>
            </a:r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181631"/>
              </p:ext>
            </p:extLst>
          </p:nvPr>
        </p:nvGraphicFramePr>
        <p:xfrm>
          <a:off x="3902075" y="3500438"/>
          <a:ext cx="2806700" cy="207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3" name="Equation" r:id="rId6" imgW="635000" imgH="469900" progId="Equation.DSMT4">
                  <p:embed/>
                </p:oleObj>
              </mc:Choice>
              <mc:Fallback>
                <p:oleObj name="Equation" r:id="rId6" imgW="6350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02075" y="3500438"/>
                        <a:ext cx="2806700" cy="2074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59725" y="6553200"/>
            <a:ext cx="1184275" cy="307975"/>
          </a:xfrm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90D7F182-AFDA-4334-AFA0-35192557D391}" type="slidenum">
              <a:rPr lang="en-US" sz="1200" smtClean="0"/>
              <a:pPr/>
              <a:t>17</a:t>
            </a:fld>
            <a:endParaRPr lang="en-US" sz="1200" smtClean="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Cool Proof</a:t>
            </a:r>
          </a:p>
        </p:txBody>
      </p:sp>
      <p:graphicFrame>
        <p:nvGraphicFramePr>
          <p:cNvPr id="8194" name="Object 134"/>
          <p:cNvGraphicFramePr>
            <a:graphicFrameLocks noChangeAspect="1"/>
          </p:cNvGraphicFramePr>
          <p:nvPr/>
        </p:nvGraphicFramePr>
        <p:xfrm>
          <a:off x="400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396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AutoShape 76"/>
          <p:cNvSpPr>
            <a:spLocks noChangeArrowheads="1"/>
          </p:cNvSpPr>
          <p:nvPr/>
        </p:nvSpPr>
        <p:spPr bwMode="auto">
          <a:xfrm>
            <a:off x="5065713" y="1928813"/>
            <a:ext cx="1519237" cy="2606675"/>
          </a:xfrm>
          <a:prstGeom prst="rtTriangl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199" name="AutoShape 77"/>
          <p:cNvSpPr>
            <a:spLocks noChangeArrowheads="1"/>
          </p:cNvSpPr>
          <p:nvPr/>
        </p:nvSpPr>
        <p:spPr bwMode="auto">
          <a:xfrm rot="10800000">
            <a:off x="5065713" y="1928813"/>
            <a:ext cx="1519237" cy="2606675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00" name="AutoShape 78"/>
          <p:cNvSpPr>
            <a:spLocks noChangeArrowheads="1"/>
          </p:cNvSpPr>
          <p:nvPr/>
        </p:nvSpPr>
        <p:spPr bwMode="auto">
          <a:xfrm rot="-5400000">
            <a:off x="2996407" y="1362869"/>
            <a:ext cx="1503362" cy="2635250"/>
          </a:xfrm>
          <a:prstGeom prst="rtTriangl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01" name="AutoShape 79"/>
          <p:cNvSpPr>
            <a:spLocks noChangeArrowheads="1"/>
          </p:cNvSpPr>
          <p:nvPr/>
        </p:nvSpPr>
        <p:spPr bwMode="auto">
          <a:xfrm rot="5400000">
            <a:off x="2996407" y="1362869"/>
            <a:ext cx="1503362" cy="2635250"/>
          </a:xfrm>
          <a:prstGeom prst="rtTriangle">
            <a:avLst/>
          </a:prstGeom>
          <a:solidFill>
            <a:srgbClr val="DDDDDD">
              <a:alpha val="89803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02" name="Line 89"/>
          <p:cNvSpPr>
            <a:spLocks noChangeShapeType="1"/>
          </p:cNvSpPr>
          <p:nvPr/>
        </p:nvSpPr>
        <p:spPr bwMode="auto">
          <a:xfrm>
            <a:off x="5470525" y="6338888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3" name="Line 90"/>
          <p:cNvSpPr>
            <a:spLocks noChangeShapeType="1"/>
          </p:cNvSpPr>
          <p:nvPr/>
        </p:nvSpPr>
        <p:spPr bwMode="auto">
          <a:xfrm>
            <a:off x="5470525" y="6338888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4" name="Line 103"/>
          <p:cNvSpPr>
            <a:spLocks noChangeShapeType="1"/>
          </p:cNvSpPr>
          <p:nvPr/>
        </p:nvSpPr>
        <p:spPr bwMode="auto">
          <a:xfrm flipV="1">
            <a:off x="4051300" y="4535488"/>
            <a:ext cx="1014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5" name="Line 104"/>
          <p:cNvSpPr>
            <a:spLocks noChangeShapeType="1"/>
          </p:cNvSpPr>
          <p:nvPr/>
        </p:nvSpPr>
        <p:spPr bwMode="auto">
          <a:xfrm flipV="1">
            <a:off x="4051300" y="3432175"/>
            <a:ext cx="0" cy="1103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6" name="Text Box 109"/>
          <p:cNvSpPr txBox="1">
            <a:spLocks noChangeArrowheads="1"/>
          </p:cNvSpPr>
          <p:nvPr/>
        </p:nvSpPr>
        <p:spPr bwMode="auto">
          <a:xfrm>
            <a:off x="6584950" y="2930525"/>
            <a:ext cx="5159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</a:p>
        </p:txBody>
      </p:sp>
      <p:sp>
        <p:nvSpPr>
          <p:cNvPr id="8207" name="Text Box 129"/>
          <p:cNvSpPr txBox="1">
            <a:spLocks noChangeArrowheads="1"/>
          </p:cNvSpPr>
          <p:nvPr/>
        </p:nvSpPr>
        <p:spPr bwMode="auto">
          <a:xfrm>
            <a:off x="1982788" y="2298700"/>
            <a:ext cx="384175" cy="522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8208" name="Text Box 130"/>
          <p:cNvSpPr txBox="1">
            <a:spLocks noChangeArrowheads="1"/>
          </p:cNvSpPr>
          <p:nvPr/>
        </p:nvSpPr>
        <p:spPr bwMode="auto">
          <a:xfrm>
            <a:off x="2995613" y="3300413"/>
            <a:ext cx="384175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8209" name="Line 132"/>
          <p:cNvSpPr>
            <a:spLocks noChangeShapeType="1"/>
          </p:cNvSpPr>
          <p:nvPr/>
        </p:nvSpPr>
        <p:spPr bwMode="auto">
          <a:xfrm flipV="1">
            <a:off x="3951288" y="1928813"/>
            <a:ext cx="0" cy="150336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210" name="Rectangle 133"/>
          <p:cNvSpPr>
            <a:spLocks noChangeArrowheads="1"/>
          </p:cNvSpPr>
          <p:nvPr/>
        </p:nvSpPr>
        <p:spPr bwMode="auto">
          <a:xfrm>
            <a:off x="3952875" y="3449638"/>
            <a:ext cx="1093788" cy="10810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11" name="AutoShape 136"/>
          <p:cNvSpPr>
            <a:spLocks noChangeAspect="1" noChangeArrowheads="1" noTextEdit="1"/>
          </p:cNvSpPr>
          <p:nvPr/>
        </p:nvSpPr>
        <p:spPr bwMode="auto">
          <a:xfrm>
            <a:off x="3392488" y="4244975"/>
            <a:ext cx="2620962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2" name="Text Box 142"/>
          <p:cNvSpPr txBox="1">
            <a:spLocks noChangeArrowheads="1"/>
          </p:cNvSpPr>
          <p:nvPr/>
        </p:nvSpPr>
        <p:spPr bwMode="auto">
          <a:xfrm>
            <a:off x="5462588" y="3919538"/>
            <a:ext cx="382587" cy="52228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8213" name="Text Box 143"/>
          <p:cNvSpPr txBox="1">
            <a:spLocks noChangeArrowheads="1"/>
          </p:cNvSpPr>
          <p:nvPr/>
        </p:nvSpPr>
        <p:spPr bwMode="auto">
          <a:xfrm>
            <a:off x="4083050" y="3935413"/>
            <a:ext cx="817563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  <a:r>
              <a:rPr lang="en-US" sz="2800" b="1">
                <a:latin typeface="Comic Sans MS" pitchFamily="66" charset="0"/>
                <a:cs typeface="Times New Roman" pitchFamily="18" charset="0"/>
              </a:rPr>
              <a:t>-</a:t>
            </a:r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458316"/>
              </p:ext>
            </p:extLst>
          </p:nvPr>
        </p:nvGraphicFramePr>
        <p:xfrm>
          <a:off x="3869748" y="3500582"/>
          <a:ext cx="2806700" cy="196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397" name="Equation" r:id="rId6" imgW="635000" imgH="444500" progId="Equation.DSMT4">
                  <p:embed/>
                </p:oleObj>
              </mc:Choice>
              <mc:Fallback>
                <p:oleObj name="Equation" r:id="rId6" imgW="635000" imgH="444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69748" y="3500582"/>
                        <a:ext cx="2806700" cy="196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1818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50ABE7CE-A50A-4B65-8A8D-397E169FFA68}" type="slidenum">
              <a:rPr lang="en-US" sz="1200" smtClean="0"/>
              <a:pPr/>
              <a:t>18</a:t>
            </a:fld>
            <a:endParaRPr lang="en-US" sz="1200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A False Proof:</a:t>
            </a:r>
            <a:br>
              <a:rPr lang="en-US" sz="4000" smtClean="0"/>
            </a:br>
            <a:r>
              <a:rPr lang="en-US" sz="4000" smtClean="0"/>
              <a:t>Getting Rich By Diagram</a:t>
            </a:r>
          </a:p>
        </p:txBody>
      </p:sp>
      <p:sp>
        <p:nvSpPr>
          <p:cNvPr id="15506" name="AutoShape 146"/>
          <p:cNvSpPr>
            <a:spLocks noChangeArrowheads="1"/>
          </p:cNvSpPr>
          <p:nvPr/>
        </p:nvSpPr>
        <p:spPr bwMode="auto">
          <a:xfrm>
            <a:off x="3733800" y="32766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folHlink"/>
              </a:solidFill>
            </a:endParaRPr>
          </a:p>
        </p:txBody>
      </p:sp>
      <p:sp>
        <p:nvSpPr>
          <p:cNvPr id="15517" name="Line 157"/>
          <p:cNvSpPr>
            <a:spLocks noChangeShapeType="1"/>
          </p:cNvSpPr>
          <p:nvPr/>
        </p:nvSpPr>
        <p:spPr bwMode="auto">
          <a:xfrm>
            <a:off x="7696200" y="2667000"/>
            <a:ext cx="2286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5518" name="Line 158"/>
          <p:cNvSpPr>
            <a:spLocks noChangeShapeType="1"/>
          </p:cNvSpPr>
          <p:nvPr/>
        </p:nvSpPr>
        <p:spPr bwMode="auto">
          <a:xfrm flipH="1">
            <a:off x="5638800" y="4724400"/>
            <a:ext cx="2286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210"/>
          <p:cNvGrpSpPr>
            <a:grpSpLocks/>
          </p:cNvGrpSpPr>
          <p:nvPr/>
        </p:nvGrpSpPr>
        <p:grpSpPr bwMode="auto">
          <a:xfrm>
            <a:off x="5638800" y="4876800"/>
            <a:ext cx="2286000" cy="579438"/>
            <a:chOff x="3552" y="3072"/>
            <a:chExt cx="1440" cy="365"/>
          </a:xfrm>
        </p:grpSpPr>
        <p:sp>
          <p:nvSpPr>
            <p:cNvPr id="29741" name="Text Box 142"/>
            <p:cNvSpPr txBox="1">
              <a:spLocks noChangeArrowheads="1"/>
            </p:cNvSpPr>
            <p:nvPr/>
          </p:nvSpPr>
          <p:spPr bwMode="auto">
            <a:xfrm>
              <a:off x="4032" y="3072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11</a:t>
              </a:r>
            </a:p>
          </p:txBody>
        </p:sp>
        <p:grpSp>
          <p:nvGrpSpPr>
            <p:cNvPr id="29742" name="Group 209"/>
            <p:cNvGrpSpPr>
              <a:grpSpLocks/>
            </p:cNvGrpSpPr>
            <p:nvPr/>
          </p:nvGrpSpPr>
          <p:grpSpPr bwMode="auto">
            <a:xfrm>
              <a:off x="3552" y="3216"/>
              <a:ext cx="1440" cy="96"/>
              <a:chOff x="3552" y="3216"/>
              <a:chExt cx="1440" cy="96"/>
            </a:xfrm>
          </p:grpSpPr>
          <p:sp>
            <p:nvSpPr>
              <p:cNvPr id="29743" name="Line 168"/>
              <p:cNvSpPr>
                <a:spLocks noChangeShapeType="1"/>
              </p:cNvSpPr>
              <p:nvPr/>
            </p:nvSpPr>
            <p:spPr bwMode="auto">
              <a:xfrm>
                <a:off x="4416" y="3264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4" name="Line 169"/>
              <p:cNvSpPr>
                <a:spLocks noChangeShapeType="1"/>
              </p:cNvSpPr>
              <p:nvPr/>
            </p:nvSpPr>
            <p:spPr bwMode="auto">
              <a:xfrm flipH="1">
                <a:off x="3552" y="326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5" name="Line 170"/>
              <p:cNvSpPr>
                <a:spLocks noChangeShapeType="1"/>
              </p:cNvSpPr>
              <p:nvPr/>
            </p:nvSpPr>
            <p:spPr bwMode="auto">
              <a:xfrm>
                <a:off x="4992" y="32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6" name="Line 171"/>
              <p:cNvSpPr>
                <a:spLocks noChangeShapeType="1"/>
              </p:cNvSpPr>
              <p:nvPr/>
            </p:nvSpPr>
            <p:spPr bwMode="auto">
              <a:xfrm>
                <a:off x="3552" y="32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9704" name="AutoShape 173"/>
          <p:cNvSpPr>
            <a:spLocks noChangeArrowheads="1"/>
          </p:cNvSpPr>
          <p:nvPr/>
        </p:nvSpPr>
        <p:spPr bwMode="auto">
          <a:xfrm rot="-5400000">
            <a:off x="1181100" y="2705100"/>
            <a:ext cx="2362200" cy="1981200"/>
          </a:xfrm>
          <a:prstGeom prst="rtTriangl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AutoShape 174"/>
          <p:cNvSpPr>
            <a:spLocks noChangeArrowheads="1"/>
          </p:cNvSpPr>
          <p:nvPr/>
        </p:nvSpPr>
        <p:spPr bwMode="auto">
          <a:xfrm rot="5400000">
            <a:off x="1181100" y="2705100"/>
            <a:ext cx="2362200" cy="1981200"/>
          </a:xfrm>
          <a:prstGeom prst="rtTriangl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Text Box 175"/>
          <p:cNvSpPr txBox="1">
            <a:spLocks noChangeArrowheads="1"/>
          </p:cNvSpPr>
          <p:nvPr/>
        </p:nvSpPr>
        <p:spPr bwMode="auto">
          <a:xfrm>
            <a:off x="2057400" y="48006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29707" name="Text Box 176"/>
          <p:cNvSpPr txBox="1">
            <a:spLocks noChangeArrowheads="1"/>
          </p:cNvSpPr>
          <p:nvPr/>
        </p:nvSpPr>
        <p:spPr bwMode="auto">
          <a:xfrm>
            <a:off x="762000" y="32004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15537" name="Line 177"/>
          <p:cNvSpPr>
            <a:spLocks noChangeShapeType="1"/>
          </p:cNvSpPr>
          <p:nvPr/>
        </p:nvSpPr>
        <p:spPr bwMode="auto">
          <a:xfrm flipH="1">
            <a:off x="762000" y="20574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5538" name="Line 178"/>
          <p:cNvSpPr>
            <a:spLocks noChangeShapeType="1"/>
          </p:cNvSpPr>
          <p:nvPr/>
        </p:nvSpPr>
        <p:spPr bwMode="auto">
          <a:xfrm flipV="1">
            <a:off x="3200400" y="48006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0" name="Line 179"/>
          <p:cNvSpPr>
            <a:spLocks noChangeShapeType="1"/>
          </p:cNvSpPr>
          <p:nvPr/>
        </p:nvSpPr>
        <p:spPr bwMode="auto">
          <a:xfrm>
            <a:off x="1371600" y="2667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1" name="Line 180"/>
          <p:cNvSpPr>
            <a:spLocks noChangeShapeType="1"/>
          </p:cNvSpPr>
          <p:nvPr/>
        </p:nvSpPr>
        <p:spPr bwMode="auto">
          <a:xfrm flipV="1">
            <a:off x="1524000" y="2514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2" name="Line 181"/>
          <p:cNvSpPr>
            <a:spLocks noChangeShapeType="1"/>
          </p:cNvSpPr>
          <p:nvPr/>
        </p:nvSpPr>
        <p:spPr bwMode="auto">
          <a:xfrm flipH="1">
            <a:off x="3200400" y="4724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3" name="Line 182"/>
          <p:cNvSpPr>
            <a:spLocks noChangeShapeType="1"/>
          </p:cNvSpPr>
          <p:nvPr/>
        </p:nvSpPr>
        <p:spPr bwMode="auto">
          <a:xfrm>
            <a:off x="3200400" y="4724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220"/>
          <p:cNvGrpSpPr>
            <a:grpSpLocks/>
          </p:cNvGrpSpPr>
          <p:nvPr/>
        </p:nvGrpSpPr>
        <p:grpSpPr bwMode="auto">
          <a:xfrm>
            <a:off x="1143000" y="2514600"/>
            <a:ext cx="2444750" cy="2378075"/>
            <a:chOff x="720" y="1584"/>
            <a:chExt cx="1540" cy="1498"/>
          </a:xfrm>
        </p:grpSpPr>
        <p:sp>
          <p:nvSpPr>
            <p:cNvPr id="29732" name="Text Box 188"/>
            <p:cNvSpPr txBox="1">
              <a:spLocks noChangeArrowheads="1"/>
            </p:cNvSpPr>
            <p:nvPr/>
          </p:nvSpPr>
          <p:spPr bwMode="auto">
            <a:xfrm>
              <a:off x="720" y="2832"/>
              <a:ext cx="1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grpSp>
          <p:nvGrpSpPr>
            <p:cNvPr id="29733" name="Group 219"/>
            <p:cNvGrpSpPr>
              <a:grpSpLocks/>
            </p:cNvGrpSpPr>
            <p:nvPr/>
          </p:nvGrpSpPr>
          <p:grpSpPr bwMode="auto">
            <a:xfrm>
              <a:off x="864" y="1584"/>
              <a:ext cx="1396" cy="1488"/>
              <a:chOff x="864" y="1584"/>
              <a:chExt cx="1396" cy="1488"/>
            </a:xfrm>
          </p:grpSpPr>
          <p:sp>
            <p:nvSpPr>
              <p:cNvPr id="29734" name="Text Box 187"/>
              <p:cNvSpPr txBox="1">
                <a:spLocks noChangeArrowheads="1"/>
              </p:cNvSpPr>
              <p:nvPr/>
            </p:nvSpPr>
            <p:spPr bwMode="auto">
              <a:xfrm>
                <a:off x="864" y="2688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1</a:t>
                </a:r>
              </a:p>
            </p:txBody>
          </p:sp>
          <p:grpSp>
            <p:nvGrpSpPr>
              <p:cNvPr id="29735" name="Group 218"/>
              <p:cNvGrpSpPr>
                <a:grpSpLocks/>
              </p:cNvGrpSpPr>
              <p:nvPr/>
            </p:nvGrpSpPr>
            <p:grpSpPr bwMode="auto">
              <a:xfrm>
                <a:off x="1920" y="1584"/>
                <a:ext cx="340" cy="394"/>
                <a:chOff x="1920" y="1584"/>
                <a:chExt cx="340" cy="394"/>
              </a:xfrm>
            </p:grpSpPr>
            <p:grpSp>
              <p:nvGrpSpPr>
                <p:cNvPr id="29737" name="Group 217"/>
                <p:cNvGrpSpPr>
                  <a:grpSpLocks/>
                </p:cNvGrpSpPr>
                <p:nvPr/>
              </p:nvGrpSpPr>
              <p:grpSpPr bwMode="auto">
                <a:xfrm>
                  <a:off x="1920" y="1584"/>
                  <a:ext cx="340" cy="394"/>
                  <a:chOff x="1920" y="1584"/>
                  <a:chExt cx="340" cy="394"/>
                </a:xfrm>
              </p:grpSpPr>
              <p:sp>
                <p:nvSpPr>
                  <p:cNvPr id="29739" name="Text Box 18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64" y="1584"/>
                    <a:ext cx="19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/>
                      <a:t>1</a:t>
                    </a:r>
                  </a:p>
                </p:txBody>
              </p:sp>
              <p:sp>
                <p:nvSpPr>
                  <p:cNvPr id="29740" name="Text Box 18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20" y="1728"/>
                    <a:ext cx="19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/>
                      <a:t>1</a:t>
                    </a:r>
                  </a:p>
                </p:txBody>
              </p:sp>
            </p:grpSp>
            <p:sp>
              <p:nvSpPr>
                <p:cNvPr id="29738" name="AutoShape 190"/>
                <p:cNvSpPr>
                  <a:spLocks noChangeArrowheads="1"/>
                </p:cNvSpPr>
                <p:nvPr/>
              </p:nvSpPr>
              <p:spPr bwMode="auto">
                <a:xfrm flipH="1">
                  <a:off x="1968" y="1584"/>
                  <a:ext cx="144" cy="192"/>
                </a:xfrm>
                <a:prstGeom prst="rtTriangle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9736" name="AutoShape 191"/>
              <p:cNvSpPr>
                <a:spLocks noChangeArrowheads="1"/>
              </p:cNvSpPr>
              <p:nvPr/>
            </p:nvSpPr>
            <p:spPr bwMode="auto">
              <a:xfrm flipV="1">
                <a:off x="864" y="2880"/>
                <a:ext cx="144" cy="192"/>
              </a:xfrm>
              <a:prstGeom prst="rtTriangl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" name="Group 221"/>
          <p:cNvGrpSpPr>
            <a:grpSpLocks/>
          </p:cNvGrpSpPr>
          <p:nvPr/>
        </p:nvGrpSpPr>
        <p:grpSpPr bwMode="auto">
          <a:xfrm>
            <a:off x="5257800" y="2362200"/>
            <a:ext cx="2667000" cy="2759075"/>
            <a:chOff x="3552" y="1296"/>
            <a:chExt cx="1680" cy="1738"/>
          </a:xfrm>
        </p:grpSpPr>
        <p:grpSp>
          <p:nvGrpSpPr>
            <p:cNvPr id="29726" name="Group 208"/>
            <p:cNvGrpSpPr>
              <a:grpSpLocks/>
            </p:cNvGrpSpPr>
            <p:nvPr/>
          </p:nvGrpSpPr>
          <p:grpSpPr bwMode="auto">
            <a:xfrm>
              <a:off x="3792" y="1296"/>
              <a:ext cx="1440" cy="1680"/>
              <a:chOff x="3552" y="1488"/>
              <a:chExt cx="1440" cy="1680"/>
            </a:xfrm>
          </p:grpSpPr>
          <p:sp>
            <p:nvSpPr>
              <p:cNvPr id="29728" name="AutoShape 140"/>
              <p:cNvSpPr>
                <a:spLocks noChangeArrowheads="1"/>
              </p:cNvSpPr>
              <p:nvPr/>
            </p:nvSpPr>
            <p:spPr bwMode="auto">
              <a:xfrm rot="-5400000">
                <a:off x="3624" y="1608"/>
                <a:ext cx="1488" cy="1248"/>
              </a:xfrm>
              <a:prstGeom prst="rtTriangl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29" name="AutoShape 141"/>
              <p:cNvSpPr>
                <a:spLocks noChangeArrowheads="1"/>
              </p:cNvSpPr>
              <p:nvPr/>
            </p:nvSpPr>
            <p:spPr bwMode="auto">
              <a:xfrm rot="5400000">
                <a:off x="3432" y="1800"/>
                <a:ext cx="1488" cy="1248"/>
              </a:xfrm>
              <a:prstGeom prst="rtTriangl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30" name="AutoShape 162"/>
              <p:cNvSpPr>
                <a:spLocks noChangeArrowheads="1"/>
              </p:cNvSpPr>
              <p:nvPr/>
            </p:nvSpPr>
            <p:spPr bwMode="auto">
              <a:xfrm flipV="1">
                <a:off x="3552" y="2976"/>
                <a:ext cx="144" cy="192"/>
              </a:xfrm>
              <a:prstGeom prst="rtTriangl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31" name="AutoShape 163"/>
              <p:cNvSpPr>
                <a:spLocks noChangeArrowheads="1"/>
              </p:cNvSpPr>
              <p:nvPr/>
            </p:nvSpPr>
            <p:spPr bwMode="auto">
              <a:xfrm flipH="1">
                <a:off x="4848" y="1488"/>
                <a:ext cx="144" cy="192"/>
              </a:xfrm>
              <a:prstGeom prst="rtTriangl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9727" name="Text Box 192"/>
            <p:cNvSpPr txBox="1">
              <a:spLocks noChangeArrowheads="1"/>
            </p:cNvSpPr>
            <p:nvPr/>
          </p:nvSpPr>
          <p:spPr bwMode="auto">
            <a:xfrm>
              <a:off x="3552" y="278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</p:grpSp>
      <p:sp>
        <p:nvSpPr>
          <p:cNvPr id="15553" name="Text Box 193"/>
          <p:cNvSpPr txBox="1">
            <a:spLocks noChangeArrowheads="1"/>
          </p:cNvSpPr>
          <p:nvPr/>
        </p:nvSpPr>
        <p:spPr bwMode="auto">
          <a:xfrm>
            <a:off x="5638800" y="44196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15554" name="Text Box 194"/>
          <p:cNvSpPr txBox="1">
            <a:spLocks noChangeArrowheads="1"/>
          </p:cNvSpPr>
          <p:nvPr/>
        </p:nvSpPr>
        <p:spPr bwMode="auto">
          <a:xfrm>
            <a:off x="7620000" y="25908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15555" name="Text Box 195"/>
          <p:cNvSpPr txBox="1">
            <a:spLocks noChangeArrowheads="1"/>
          </p:cNvSpPr>
          <p:nvPr/>
        </p:nvSpPr>
        <p:spPr bwMode="auto">
          <a:xfrm>
            <a:off x="7848600" y="23622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grpSp>
        <p:nvGrpSpPr>
          <p:cNvPr id="10" name="Group 216"/>
          <p:cNvGrpSpPr>
            <a:grpSpLocks/>
          </p:cNvGrpSpPr>
          <p:nvPr/>
        </p:nvGrpSpPr>
        <p:grpSpPr bwMode="auto">
          <a:xfrm>
            <a:off x="4876800" y="2667000"/>
            <a:ext cx="590550" cy="2057400"/>
            <a:chOff x="3072" y="1680"/>
            <a:chExt cx="372" cy="1296"/>
          </a:xfrm>
        </p:grpSpPr>
        <p:sp>
          <p:nvSpPr>
            <p:cNvPr id="29720" name="Line 204"/>
            <p:cNvSpPr>
              <a:spLocks noChangeShapeType="1"/>
            </p:cNvSpPr>
            <p:nvPr/>
          </p:nvSpPr>
          <p:spPr bwMode="auto">
            <a:xfrm>
              <a:off x="3168" y="168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9721" name="Group 211"/>
            <p:cNvGrpSpPr>
              <a:grpSpLocks/>
            </p:cNvGrpSpPr>
            <p:nvPr/>
          </p:nvGrpSpPr>
          <p:grpSpPr bwMode="auto">
            <a:xfrm>
              <a:off x="3072" y="1680"/>
              <a:ext cx="372" cy="1296"/>
              <a:chOff x="3072" y="1680"/>
              <a:chExt cx="372" cy="1296"/>
            </a:xfrm>
          </p:grpSpPr>
          <p:sp>
            <p:nvSpPr>
              <p:cNvPr id="29722" name="Line 212"/>
              <p:cNvSpPr>
                <a:spLocks noChangeShapeType="1"/>
              </p:cNvSpPr>
              <p:nvPr/>
            </p:nvSpPr>
            <p:spPr bwMode="auto">
              <a:xfrm>
                <a:off x="3168" y="297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3" name="Text Box 213"/>
              <p:cNvSpPr txBox="1">
                <a:spLocks noChangeArrowheads="1"/>
              </p:cNvSpPr>
              <p:nvPr/>
            </p:nvSpPr>
            <p:spPr bwMode="auto">
              <a:xfrm>
                <a:off x="3072" y="1968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10</a:t>
                </a:r>
              </a:p>
            </p:txBody>
          </p:sp>
          <p:sp>
            <p:nvSpPr>
              <p:cNvPr id="29724" name="Line 214"/>
              <p:cNvSpPr>
                <a:spLocks noChangeShapeType="1"/>
              </p:cNvSpPr>
              <p:nvPr/>
            </p:nvSpPr>
            <p:spPr bwMode="auto">
              <a:xfrm>
                <a:off x="3264" y="168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5" name="Line 215"/>
              <p:cNvSpPr>
                <a:spLocks noChangeShapeType="1"/>
              </p:cNvSpPr>
              <p:nvPr/>
            </p:nvSpPr>
            <p:spPr bwMode="auto">
              <a:xfrm flipV="1">
                <a:off x="3264" y="2304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06" grpId="0" animBg="1"/>
      <p:bldP spid="15517" grpId="0" animBg="1"/>
      <p:bldP spid="15518" grpId="0" animBg="1"/>
      <p:bldP spid="15537" grpId="0" animBg="1"/>
      <p:bldP spid="15538" grpId="0" animBg="1"/>
      <p:bldP spid="15553" grpId="0"/>
      <p:bldP spid="15554" grpId="0"/>
      <p:bldP spid="1555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63382AB9-401B-4352-B549-D0659292ECCD}" type="slidenum">
              <a:rPr lang="en-US" sz="1200" smtClean="0"/>
              <a:pPr/>
              <a:t>19</a:t>
            </a:fld>
            <a:endParaRPr lang="en-US" sz="1200" smtClean="0"/>
          </a:p>
        </p:txBody>
      </p:sp>
      <p:sp>
        <p:nvSpPr>
          <p:cNvPr id="30723" name="AutoShape 16"/>
          <p:cNvSpPr>
            <a:spLocks noChangeArrowheads="1"/>
          </p:cNvSpPr>
          <p:nvPr/>
        </p:nvSpPr>
        <p:spPr bwMode="auto">
          <a:xfrm>
            <a:off x="3733800" y="32766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folHlink"/>
              </a:solidFill>
            </a:endParaRPr>
          </a:p>
        </p:txBody>
      </p:sp>
      <p:sp>
        <p:nvSpPr>
          <p:cNvPr id="30724" name="Line 29"/>
          <p:cNvSpPr>
            <a:spLocks noChangeShapeType="1"/>
          </p:cNvSpPr>
          <p:nvPr/>
        </p:nvSpPr>
        <p:spPr bwMode="auto">
          <a:xfrm>
            <a:off x="5040313" y="53340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25" name="Line 30"/>
          <p:cNvSpPr>
            <a:spLocks noChangeShapeType="1"/>
          </p:cNvSpPr>
          <p:nvPr/>
        </p:nvSpPr>
        <p:spPr bwMode="auto">
          <a:xfrm flipH="1">
            <a:off x="5878513" y="5486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26" name="AutoShape 31"/>
          <p:cNvSpPr>
            <a:spLocks noChangeArrowheads="1"/>
          </p:cNvSpPr>
          <p:nvPr/>
        </p:nvSpPr>
        <p:spPr bwMode="auto">
          <a:xfrm flipV="1">
            <a:off x="5421313" y="5715000"/>
            <a:ext cx="228600" cy="304800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7" name="AutoShape 32"/>
          <p:cNvSpPr>
            <a:spLocks noChangeArrowheads="1"/>
          </p:cNvSpPr>
          <p:nvPr/>
        </p:nvSpPr>
        <p:spPr bwMode="auto">
          <a:xfrm flipH="1">
            <a:off x="5421313" y="5715000"/>
            <a:ext cx="228600" cy="304800"/>
          </a:xfrm>
          <a:prstGeom prst="rtTriangle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8" name="Text Box 43"/>
          <p:cNvSpPr txBox="1">
            <a:spLocks noChangeArrowheads="1"/>
          </p:cNvSpPr>
          <p:nvPr/>
        </p:nvSpPr>
        <p:spPr bwMode="auto">
          <a:xfrm>
            <a:off x="5573713" y="5638800"/>
            <a:ext cx="22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30729" name="Text Box 44"/>
          <p:cNvSpPr txBox="1">
            <a:spLocks noChangeArrowheads="1"/>
          </p:cNvSpPr>
          <p:nvPr/>
        </p:nvSpPr>
        <p:spPr bwMode="auto">
          <a:xfrm>
            <a:off x="5345113" y="5943600"/>
            <a:ext cx="22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30730" name="Text Box 56"/>
          <p:cNvSpPr txBox="1">
            <a:spLocks noChangeArrowheads="1"/>
          </p:cNvSpPr>
          <p:nvPr/>
        </p:nvSpPr>
        <p:spPr bwMode="auto">
          <a:xfrm>
            <a:off x="6183313" y="5562600"/>
            <a:ext cx="1374775" cy="584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Proﬁt!</a:t>
            </a:r>
          </a:p>
        </p:txBody>
      </p:sp>
      <p:sp>
        <p:nvSpPr>
          <p:cNvPr id="30731" name="Line 107"/>
          <p:cNvSpPr>
            <a:spLocks noChangeShapeType="1"/>
          </p:cNvSpPr>
          <p:nvPr/>
        </p:nvSpPr>
        <p:spPr bwMode="auto">
          <a:xfrm>
            <a:off x="5638800" y="2667000"/>
            <a:ext cx="198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32" name="Line 108"/>
          <p:cNvSpPr>
            <a:spLocks noChangeShapeType="1"/>
          </p:cNvSpPr>
          <p:nvPr/>
        </p:nvSpPr>
        <p:spPr bwMode="auto">
          <a:xfrm>
            <a:off x="5638800" y="26670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33" name="Line 109"/>
          <p:cNvSpPr>
            <a:spLocks noChangeShapeType="1"/>
          </p:cNvSpPr>
          <p:nvPr/>
        </p:nvSpPr>
        <p:spPr bwMode="auto">
          <a:xfrm>
            <a:off x="5638800" y="4724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34" name="Line 111"/>
          <p:cNvSpPr>
            <a:spLocks noChangeShapeType="1"/>
          </p:cNvSpPr>
          <p:nvPr/>
        </p:nvSpPr>
        <p:spPr bwMode="auto">
          <a:xfrm flipH="1">
            <a:off x="5867400" y="2667000"/>
            <a:ext cx="17526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35" name="Line 112"/>
          <p:cNvSpPr>
            <a:spLocks noChangeShapeType="1"/>
          </p:cNvSpPr>
          <p:nvPr/>
        </p:nvSpPr>
        <p:spPr bwMode="auto">
          <a:xfrm>
            <a:off x="5943600" y="4724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36" name="Line 113"/>
          <p:cNvSpPr>
            <a:spLocks noChangeShapeType="1"/>
          </p:cNvSpPr>
          <p:nvPr/>
        </p:nvSpPr>
        <p:spPr bwMode="auto">
          <a:xfrm flipV="1">
            <a:off x="7924800" y="26670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37" name="Line 114"/>
          <p:cNvSpPr>
            <a:spLocks noChangeShapeType="1"/>
          </p:cNvSpPr>
          <p:nvPr/>
        </p:nvSpPr>
        <p:spPr bwMode="auto">
          <a:xfrm flipH="1">
            <a:off x="7696200" y="2667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38" name="Line 116"/>
          <p:cNvSpPr>
            <a:spLocks noChangeShapeType="1"/>
          </p:cNvSpPr>
          <p:nvPr/>
        </p:nvSpPr>
        <p:spPr bwMode="auto">
          <a:xfrm flipH="1">
            <a:off x="5943600" y="2667000"/>
            <a:ext cx="17526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39" name="Text Box 121"/>
          <p:cNvSpPr txBox="1">
            <a:spLocks noChangeArrowheads="1"/>
          </p:cNvSpPr>
          <p:nvPr/>
        </p:nvSpPr>
        <p:spPr bwMode="auto">
          <a:xfrm>
            <a:off x="4876800" y="31242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30740" name="AutoShape 122"/>
          <p:cNvSpPr>
            <a:spLocks noChangeArrowheads="1"/>
          </p:cNvSpPr>
          <p:nvPr/>
        </p:nvSpPr>
        <p:spPr bwMode="auto">
          <a:xfrm rot="-5400000">
            <a:off x="1181100" y="2705100"/>
            <a:ext cx="2362200" cy="1981200"/>
          </a:xfrm>
          <a:prstGeom prst="rtTriangl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1" name="AutoShape 123"/>
          <p:cNvSpPr>
            <a:spLocks noChangeArrowheads="1"/>
          </p:cNvSpPr>
          <p:nvPr/>
        </p:nvSpPr>
        <p:spPr bwMode="auto">
          <a:xfrm rot="5400000">
            <a:off x="1181100" y="2705100"/>
            <a:ext cx="2362200" cy="1981200"/>
          </a:xfrm>
          <a:prstGeom prst="rtTriangl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2" name="Text Box 124"/>
          <p:cNvSpPr txBox="1">
            <a:spLocks noChangeArrowheads="1"/>
          </p:cNvSpPr>
          <p:nvPr/>
        </p:nvSpPr>
        <p:spPr bwMode="auto">
          <a:xfrm>
            <a:off x="2057400" y="48006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30743" name="Text Box 125"/>
          <p:cNvSpPr txBox="1">
            <a:spLocks noChangeArrowheads="1"/>
          </p:cNvSpPr>
          <p:nvPr/>
        </p:nvSpPr>
        <p:spPr bwMode="auto">
          <a:xfrm>
            <a:off x="762000" y="32004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30744" name="Line 126"/>
          <p:cNvSpPr>
            <a:spLocks noChangeShapeType="1"/>
          </p:cNvSpPr>
          <p:nvPr/>
        </p:nvSpPr>
        <p:spPr bwMode="auto">
          <a:xfrm flipV="1">
            <a:off x="3200400" y="48006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45" name="Line 127"/>
          <p:cNvSpPr>
            <a:spLocks noChangeShapeType="1"/>
          </p:cNvSpPr>
          <p:nvPr/>
        </p:nvSpPr>
        <p:spPr bwMode="auto">
          <a:xfrm>
            <a:off x="1371600" y="2667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46" name="Line 128"/>
          <p:cNvSpPr>
            <a:spLocks noChangeShapeType="1"/>
          </p:cNvSpPr>
          <p:nvPr/>
        </p:nvSpPr>
        <p:spPr bwMode="auto">
          <a:xfrm flipV="1">
            <a:off x="1524000" y="2514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47" name="Line 129"/>
          <p:cNvSpPr>
            <a:spLocks noChangeShapeType="1"/>
          </p:cNvSpPr>
          <p:nvPr/>
        </p:nvSpPr>
        <p:spPr bwMode="auto">
          <a:xfrm flipH="1">
            <a:off x="3200400" y="4724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48" name="Line 130"/>
          <p:cNvSpPr>
            <a:spLocks noChangeShapeType="1"/>
          </p:cNvSpPr>
          <p:nvPr/>
        </p:nvSpPr>
        <p:spPr bwMode="auto">
          <a:xfrm>
            <a:off x="3200400" y="4724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49" name="Text Box 131"/>
          <p:cNvSpPr txBox="1">
            <a:spLocks noChangeArrowheads="1"/>
          </p:cNvSpPr>
          <p:nvPr/>
        </p:nvSpPr>
        <p:spPr bwMode="auto">
          <a:xfrm>
            <a:off x="3276600" y="25146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30750" name="Text Box 132"/>
          <p:cNvSpPr txBox="1">
            <a:spLocks noChangeArrowheads="1"/>
          </p:cNvSpPr>
          <p:nvPr/>
        </p:nvSpPr>
        <p:spPr bwMode="auto">
          <a:xfrm>
            <a:off x="3048000" y="27432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30751" name="Text Box 133"/>
          <p:cNvSpPr txBox="1">
            <a:spLocks noChangeArrowheads="1"/>
          </p:cNvSpPr>
          <p:nvPr/>
        </p:nvSpPr>
        <p:spPr bwMode="auto">
          <a:xfrm>
            <a:off x="1371600" y="42672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30752" name="Text Box 134"/>
          <p:cNvSpPr txBox="1">
            <a:spLocks noChangeArrowheads="1"/>
          </p:cNvSpPr>
          <p:nvPr/>
        </p:nvSpPr>
        <p:spPr bwMode="auto">
          <a:xfrm>
            <a:off x="1143000" y="4495800"/>
            <a:ext cx="2349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30753" name="AutoShape 135"/>
          <p:cNvSpPr>
            <a:spLocks noChangeArrowheads="1"/>
          </p:cNvSpPr>
          <p:nvPr/>
        </p:nvSpPr>
        <p:spPr bwMode="auto">
          <a:xfrm flipH="1">
            <a:off x="3124200" y="2514600"/>
            <a:ext cx="228600" cy="304800"/>
          </a:xfrm>
          <a:prstGeom prst="rtTriangle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54" name="AutoShape 136"/>
          <p:cNvSpPr>
            <a:spLocks noChangeArrowheads="1"/>
          </p:cNvSpPr>
          <p:nvPr/>
        </p:nvSpPr>
        <p:spPr bwMode="auto">
          <a:xfrm flipV="1">
            <a:off x="1371600" y="4572000"/>
            <a:ext cx="228600" cy="304800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55" name="Line 137"/>
          <p:cNvSpPr>
            <a:spLocks noChangeShapeType="1"/>
          </p:cNvSpPr>
          <p:nvPr/>
        </p:nvSpPr>
        <p:spPr bwMode="auto">
          <a:xfrm flipH="1">
            <a:off x="762000" y="20574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56" name="Line 142"/>
          <p:cNvSpPr>
            <a:spLocks noChangeShapeType="1"/>
          </p:cNvSpPr>
          <p:nvPr/>
        </p:nvSpPr>
        <p:spPr bwMode="auto">
          <a:xfrm>
            <a:off x="7010400" y="5181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57" name="Line 143"/>
          <p:cNvSpPr>
            <a:spLocks noChangeShapeType="1"/>
          </p:cNvSpPr>
          <p:nvPr/>
        </p:nvSpPr>
        <p:spPr bwMode="auto">
          <a:xfrm flipH="1">
            <a:off x="56388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58" name="Line 144"/>
          <p:cNvSpPr>
            <a:spLocks noChangeShapeType="1"/>
          </p:cNvSpPr>
          <p:nvPr/>
        </p:nvSpPr>
        <p:spPr bwMode="auto">
          <a:xfrm>
            <a:off x="7924800" y="5105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59" name="Line 145"/>
          <p:cNvSpPr>
            <a:spLocks noChangeShapeType="1"/>
          </p:cNvSpPr>
          <p:nvPr/>
        </p:nvSpPr>
        <p:spPr bwMode="auto">
          <a:xfrm>
            <a:off x="5638800" y="5105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60" name="Text Box 146"/>
          <p:cNvSpPr txBox="1">
            <a:spLocks noChangeArrowheads="1"/>
          </p:cNvSpPr>
          <p:nvPr/>
        </p:nvSpPr>
        <p:spPr bwMode="auto">
          <a:xfrm>
            <a:off x="6400800" y="48768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307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A False Proof:</a:t>
            </a:r>
            <a:br>
              <a:rPr lang="en-US" sz="4000" smtClean="0"/>
            </a:br>
            <a:r>
              <a:rPr lang="en-US" sz="4000" smtClean="0"/>
              <a:t>Getting Rich By Diagram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75023C36-FE4D-4530-8B57-5C3563E819D6}" type="slidenum">
              <a:rPr lang="en-US" sz="1200" smtClean="0"/>
              <a:pPr/>
              <a:t>2</a:t>
            </a:fld>
            <a:endParaRPr lang="en-US" sz="1200" smtClean="0"/>
          </a:p>
        </p:txBody>
      </p:sp>
      <p:graphicFrame>
        <p:nvGraphicFramePr>
          <p:cNvPr id="5123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22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23" name="Equation" r:id="rId6" imgW="914400" imgH="215640" progId="Equation.3">
                  <p:embed/>
                </p:oleObj>
              </mc:Choice>
              <mc:Fallback>
                <p:oleObj name="Equation" r:id="rId6" imgW="91440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4251325" y="245745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127" name="Rectangle 9"/>
          <p:cNvSpPr>
            <a:spLocks noGrp="1" noChangeArrowheads="1"/>
          </p:cNvSpPr>
          <p:nvPr>
            <p:ph type="ctrTitle"/>
          </p:nvPr>
        </p:nvSpPr>
        <p:spPr>
          <a:xfrm>
            <a:off x="1552575" y="277813"/>
            <a:ext cx="6107113" cy="1154112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Course Web site</a:t>
            </a:r>
          </a:p>
        </p:txBody>
      </p:sp>
      <p:sp>
        <p:nvSpPr>
          <p:cNvPr id="5128" name="TextBox 8"/>
          <p:cNvSpPr txBox="1">
            <a:spLocks noChangeArrowheads="1"/>
          </p:cNvSpPr>
          <p:nvPr/>
        </p:nvSpPr>
        <p:spPr bwMode="auto">
          <a:xfrm>
            <a:off x="477838" y="1579561"/>
            <a:ext cx="8188325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u="sng" dirty="0">
                <a:solidFill>
                  <a:srgbClr val="A0106D"/>
                </a:solidFill>
                <a:latin typeface="Courier New" pitchFamily="49" charset="0"/>
                <a:cs typeface="Courier New" pitchFamily="49" charset="0"/>
                <a:hlinkClick r:id="rId7"/>
              </a:rPr>
              <a:t>http://courses.csail.mit.edu/6.042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l"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announcements</a:t>
            </a:r>
            <a:endParaRPr lang="en-US" sz="4400" dirty="0">
              <a:latin typeface="Comic Sans MS" pitchFamily="66" charset="0"/>
            </a:endParaRPr>
          </a:p>
          <a:p>
            <a:pPr algn="l">
              <a:buFont typeface="Arial" pitchFamily="34" charset="0"/>
              <a:buChar char="•"/>
              <a:defRPr/>
            </a:pPr>
            <a:r>
              <a:rPr lang="en-US" sz="4400" dirty="0">
                <a:solidFill>
                  <a:srgbClr val="000000"/>
                </a:solidFill>
                <a:latin typeface="Comic Sans MS" pitchFamily="66" charset="0"/>
              </a:rPr>
              <a:t> class schedule</a:t>
            </a:r>
            <a:endParaRPr lang="en-US" dirty="0"/>
          </a:p>
          <a:p>
            <a:pPr algn="l">
              <a:buFont typeface="Arial" pitchFamily="34" charset="0"/>
              <a:buChar char="•"/>
              <a:defRPr/>
            </a:pP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 notes</a:t>
            </a:r>
            <a:r>
              <a:rPr lang="en-US" sz="4400" dirty="0">
                <a:solidFill>
                  <a:srgbClr val="000000"/>
                </a:solidFill>
                <a:latin typeface="Comic Sans MS" pitchFamily="66" charset="0"/>
              </a:rPr>
              <a:t>, slides,…</a:t>
            </a:r>
          </a:p>
          <a:p>
            <a:pPr algn="l">
              <a:buFont typeface="Arial" pitchFamily="34" charset="0"/>
              <a:buChar char="•"/>
              <a:defRPr/>
            </a:pPr>
            <a:r>
              <a:rPr lang="en-US" sz="44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course organization</a:t>
            </a:r>
          </a:p>
          <a:p>
            <a:pPr algn="l">
              <a:buFont typeface="Arial" pitchFamily="34" charset="0"/>
              <a:buChar char="•"/>
              <a:defRPr/>
            </a:pP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 grading info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530F5DA7-E64F-4D07-8D9B-A445C7617EFD}" type="slidenum">
              <a:rPr lang="en-US" sz="1200" smtClean="0"/>
              <a:pPr/>
              <a:t>20</a:t>
            </a:fld>
            <a:endParaRPr lang="en-US" sz="1200" smtClean="0"/>
          </a:p>
        </p:txBody>
      </p:sp>
      <p:sp>
        <p:nvSpPr>
          <p:cNvPr id="40981" name="Text Box 21"/>
          <p:cNvSpPr txBox="1">
            <a:spLocks noChangeArrowheads="1"/>
          </p:cNvSpPr>
          <p:nvPr/>
        </p:nvSpPr>
        <p:spPr bwMode="auto">
          <a:xfrm>
            <a:off x="669925" y="1371600"/>
            <a:ext cx="7800975" cy="23256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3600">
                <a:solidFill>
                  <a:schemeClr val="hlink"/>
                </a:solidFill>
                <a:latin typeface="Comic Sans MS" pitchFamily="66" charset="0"/>
              </a:rPr>
              <a:t>The bug:</a:t>
            </a:r>
            <a:endParaRPr lang="en-US" sz="4000">
              <a:solidFill>
                <a:schemeClr val="accent2"/>
              </a:solidFill>
              <a:latin typeface="Comic Sans MS" pitchFamily="66" charset="0"/>
            </a:endParaRPr>
          </a:p>
          <a:p>
            <a:pPr algn="l"/>
            <a:r>
              <a:rPr lang="en-US" sz="3600">
                <a:solidFill>
                  <a:schemeClr val="accent2"/>
                </a:solidFill>
                <a:latin typeface="Comic Sans MS" pitchFamily="66" charset="0"/>
              </a:rPr>
              <a:t>           </a:t>
            </a:r>
            <a:r>
              <a:rPr lang="en-US" sz="4400">
                <a:solidFill>
                  <a:schemeClr val="folHlink"/>
                </a:solidFill>
                <a:latin typeface="Comic Sans MS" pitchFamily="66" charset="0"/>
              </a:rPr>
              <a:t>are</a:t>
            </a:r>
            <a:r>
              <a:rPr lang="en-US" sz="44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400">
                <a:solidFill>
                  <a:schemeClr val="folHlink"/>
                </a:solidFill>
                <a:latin typeface="Comic Sans MS" pitchFamily="66" charset="0"/>
              </a:rPr>
              <a:t>not right triangles!</a:t>
            </a:r>
            <a:endParaRPr lang="en-US" sz="3600">
              <a:solidFill>
                <a:schemeClr val="folHlink"/>
              </a:solidFill>
              <a:latin typeface="Comic Sans MS" pitchFamily="66" charset="0"/>
            </a:endParaRPr>
          </a:p>
          <a:p>
            <a:pPr algn="l"/>
            <a:r>
              <a:rPr lang="en-US">
                <a:solidFill>
                  <a:schemeClr val="folHlink"/>
                </a:solidFill>
                <a:latin typeface="Comic Sans MS" pitchFamily="66" charset="0"/>
              </a:rPr>
              <a:t>So the top and bottom line of the “rectangle” is not straight!</a:t>
            </a: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Getting Rich</a:t>
            </a:r>
          </a:p>
        </p:txBody>
      </p:sp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2857500" y="3448050"/>
            <a:ext cx="3276600" cy="2152650"/>
            <a:chOff x="1800" y="2172"/>
            <a:chExt cx="2064" cy="1356"/>
          </a:xfrm>
        </p:grpSpPr>
        <p:sp>
          <p:nvSpPr>
            <p:cNvPr id="31757" name="Line 24"/>
            <p:cNvSpPr>
              <a:spLocks noChangeShapeType="1"/>
            </p:cNvSpPr>
            <p:nvPr/>
          </p:nvSpPr>
          <p:spPr bwMode="auto">
            <a:xfrm>
              <a:off x="1800" y="2472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8" name="Line 25"/>
            <p:cNvSpPr>
              <a:spLocks noChangeShapeType="1"/>
            </p:cNvSpPr>
            <p:nvPr/>
          </p:nvSpPr>
          <p:spPr bwMode="auto">
            <a:xfrm flipV="1">
              <a:off x="3528" y="2427"/>
              <a:ext cx="336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9" name="Text Box 26"/>
            <p:cNvSpPr txBox="1">
              <a:spLocks noChangeArrowheads="1"/>
            </p:cNvSpPr>
            <p:nvPr/>
          </p:nvSpPr>
          <p:spPr bwMode="auto">
            <a:xfrm>
              <a:off x="2376" y="2232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10</a:t>
              </a:r>
            </a:p>
          </p:txBody>
        </p:sp>
        <p:sp>
          <p:nvSpPr>
            <p:cNvPr id="31760" name="Text Box 27"/>
            <p:cNvSpPr txBox="1">
              <a:spLocks noChangeArrowheads="1"/>
            </p:cNvSpPr>
            <p:nvPr/>
          </p:nvSpPr>
          <p:spPr bwMode="auto">
            <a:xfrm>
              <a:off x="3624" y="2172"/>
              <a:ext cx="1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/>
                <a:t>1</a:t>
              </a:r>
            </a:p>
          </p:txBody>
        </p:sp>
        <p:sp>
          <p:nvSpPr>
            <p:cNvPr id="31761" name="Line 50"/>
            <p:cNvSpPr>
              <a:spLocks noChangeShapeType="1"/>
            </p:cNvSpPr>
            <p:nvPr/>
          </p:nvSpPr>
          <p:spPr bwMode="auto">
            <a:xfrm>
              <a:off x="1800" y="2472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2" name="Line 51"/>
            <p:cNvSpPr>
              <a:spLocks noChangeShapeType="1"/>
            </p:cNvSpPr>
            <p:nvPr/>
          </p:nvSpPr>
          <p:spPr bwMode="auto">
            <a:xfrm flipH="1">
              <a:off x="2904" y="2472"/>
              <a:ext cx="576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3" name="Line 52"/>
            <p:cNvSpPr>
              <a:spLocks noChangeShapeType="1"/>
            </p:cNvSpPr>
            <p:nvPr/>
          </p:nvSpPr>
          <p:spPr bwMode="auto">
            <a:xfrm flipH="1">
              <a:off x="2952" y="2472"/>
              <a:ext cx="576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4" name="Line 53"/>
            <p:cNvSpPr>
              <a:spLocks noChangeShapeType="1"/>
            </p:cNvSpPr>
            <p:nvPr/>
          </p:nvSpPr>
          <p:spPr bwMode="auto">
            <a:xfrm>
              <a:off x="3864" y="243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5" name="Line 56"/>
            <p:cNvSpPr>
              <a:spLocks noChangeShapeType="1"/>
            </p:cNvSpPr>
            <p:nvPr/>
          </p:nvSpPr>
          <p:spPr bwMode="auto">
            <a:xfrm>
              <a:off x="1800" y="256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6" name="Line 57"/>
            <p:cNvSpPr>
              <a:spLocks noChangeShapeType="1"/>
            </p:cNvSpPr>
            <p:nvPr/>
          </p:nvSpPr>
          <p:spPr bwMode="auto">
            <a:xfrm flipV="1">
              <a:off x="1896" y="247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7" name="Line 60"/>
            <p:cNvSpPr>
              <a:spLocks noChangeShapeType="1"/>
            </p:cNvSpPr>
            <p:nvPr/>
          </p:nvSpPr>
          <p:spPr bwMode="auto">
            <a:xfrm>
              <a:off x="1800" y="319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8" name="Line 61"/>
            <p:cNvSpPr>
              <a:spLocks noChangeShapeType="1"/>
            </p:cNvSpPr>
            <p:nvPr/>
          </p:nvSpPr>
          <p:spPr bwMode="auto">
            <a:xfrm>
              <a:off x="3864" y="324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750" name="Group 71"/>
          <p:cNvGrpSpPr>
            <a:grpSpLocks/>
          </p:cNvGrpSpPr>
          <p:nvPr/>
        </p:nvGrpSpPr>
        <p:grpSpPr bwMode="auto">
          <a:xfrm>
            <a:off x="1054100" y="1892300"/>
            <a:ext cx="1162050" cy="854075"/>
            <a:chOff x="1728" y="1080"/>
            <a:chExt cx="732" cy="538"/>
          </a:xfrm>
        </p:grpSpPr>
        <p:sp>
          <p:nvSpPr>
            <p:cNvPr id="31751" name="Text Box 65"/>
            <p:cNvSpPr txBox="1">
              <a:spLocks noChangeArrowheads="1"/>
            </p:cNvSpPr>
            <p:nvPr/>
          </p:nvSpPr>
          <p:spPr bwMode="auto">
            <a:xfrm>
              <a:off x="1872" y="108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31752" name="Text Box 66"/>
            <p:cNvSpPr txBox="1">
              <a:spLocks noChangeArrowheads="1"/>
            </p:cNvSpPr>
            <p:nvPr/>
          </p:nvSpPr>
          <p:spPr bwMode="auto">
            <a:xfrm>
              <a:off x="1728" y="124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31753" name="Text Box 67"/>
            <p:cNvSpPr txBox="1">
              <a:spLocks noChangeArrowheads="1"/>
            </p:cNvSpPr>
            <p:nvPr/>
          </p:nvSpPr>
          <p:spPr bwMode="auto">
            <a:xfrm>
              <a:off x="2264" y="122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31754" name="Text Box 68"/>
            <p:cNvSpPr txBox="1">
              <a:spLocks noChangeArrowheads="1"/>
            </p:cNvSpPr>
            <p:nvPr/>
          </p:nvSpPr>
          <p:spPr bwMode="auto">
            <a:xfrm>
              <a:off x="2160" y="136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31755" name="AutoShape 63"/>
            <p:cNvSpPr>
              <a:spLocks noChangeArrowheads="1"/>
            </p:cNvSpPr>
            <p:nvPr/>
          </p:nvSpPr>
          <p:spPr bwMode="auto">
            <a:xfrm flipH="1">
              <a:off x="2160" y="1232"/>
              <a:ext cx="144" cy="192"/>
            </a:xfrm>
            <a:prstGeom prst="rtTriangl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6" name="AutoShape 64"/>
            <p:cNvSpPr>
              <a:spLocks noChangeArrowheads="1"/>
            </p:cNvSpPr>
            <p:nvPr/>
          </p:nvSpPr>
          <p:spPr bwMode="auto">
            <a:xfrm flipV="1">
              <a:off x="1920" y="1280"/>
              <a:ext cx="144" cy="192"/>
            </a:xfrm>
            <a:prstGeom prst="rtTriangl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59725" y="6553200"/>
            <a:ext cx="1184275" cy="307975"/>
          </a:xfrm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12CF27A8-2E27-47D3-89F5-30D5C89B3807}" type="slidenum">
              <a:rPr lang="en-US" sz="1200" smtClean="0"/>
              <a:pPr/>
              <a:t>21</a:t>
            </a:fld>
            <a:endParaRPr lang="en-US" sz="1200" smtClean="0"/>
          </a:p>
        </p:txBody>
      </p:sp>
      <p:sp>
        <p:nvSpPr>
          <p:cNvPr id="92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Another False Proof</a:t>
            </a:r>
          </a:p>
        </p:txBody>
      </p:sp>
      <p:sp>
        <p:nvSpPr>
          <p:cNvPr id="125955" name="Text Box 3"/>
          <p:cNvSpPr txBox="1">
            <a:spLocks noChangeArrowheads="1"/>
          </p:cNvSpPr>
          <p:nvPr/>
        </p:nvSpPr>
        <p:spPr bwMode="auto">
          <a:xfrm>
            <a:off x="639763" y="1409700"/>
            <a:ext cx="7862887" cy="19383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3600" dirty="0">
                <a:latin typeface="Comic Sans MS" pitchFamily="66" charset="0"/>
              </a:rPr>
              <a:t>Theorem:  </a:t>
            </a:r>
            <a:r>
              <a:rPr lang="en-US" sz="4000" dirty="0">
                <a:solidFill>
                  <a:srgbClr val="137117"/>
                </a:solidFill>
                <a:latin typeface="Comic Sans MS" pitchFamily="66" charset="0"/>
              </a:rPr>
              <a:t>Every polynomial,   </a:t>
            </a:r>
            <a:r>
              <a:rPr lang="en-US" sz="4000" dirty="0">
                <a:solidFill>
                  <a:schemeClr val="folHlink"/>
                </a:solidFill>
                <a:latin typeface="Comic Sans MS" pitchFamily="66" charset="0"/>
              </a:rPr>
              <a:t>           </a:t>
            </a:r>
          </a:p>
          <a:p>
            <a:pPr algn="l">
              <a:defRPr/>
            </a:pPr>
            <a:endParaRPr lang="en-US" sz="4000" dirty="0">
              <a:solidFill>
                <a:schemeClr val="folHlink"/>
              </a:solidFill>
              <a:latin typeface="Comic Sans MS" pitchFamily="66" charset="0"/>
            </a:endParaRPr>
          </a:p>
          <a:p>
            <a:pPr algn="l">
              <a:defRPr/>
            </a:pPr>
            <a:r>
              <a:rPr lang="en-US" sz="4000" dirty="0">
                <a:solidFill>
                  <a:schemeClr val="folHlink"/>
                </a:solidFill>
                <a:latin typeface="Comic Sans MS" pitchFamily="66" charset="0"/>
              </a:rPr>
              <a:t>        </a:t>
            </a:r>
            <a:r>
              <a:rPr lang="en-US" sz="4000" dirty="0">
                <a:solidFill>
                  <a:srgbClr val="137117"/>
                </a:solidFill>
                <a:latin typeface="Comic Sans MS" pitchFamily="66" charset="0"/>
              </a:rPr>
              <a:t> has two roots over </a:t>
            </a: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Mathematica1" pitchFamily="2" charset="2"/>
                <a:sym typeface="Euclid Extra"/>
              </a:rPr>
              <a:t></a:t>
            </a:r>
            <a:r>
              <a:rPr lang="en-US" sz="4000" b="1" dirty="0">
                <a:solidFill>
                  <a:srgbClr val="137117"/>
                </a:solidFill>
                <a:latin typeface="Comic Sans MS" pitchFamily="66" charset="0"/>
                <a:sym typeface="Euclid Math Two" pitchFamily="18" charset="2"/>
              </a:rPr>
              <a:t>.</a:t>
            </a:r>
            <a:r>
              <a:rPr lang="en-US" sz="4000" dirty="0">
                <a:solidFill>
                  <a:srgbClr val="137117"/>
                </a:solidFill>
                <a:latin typeface="Comic Sans MS" pitchFamily="66" charset="0"/>
              </a:rPr>
              <a:t> </a:t>
            </a:r>
          </a:p>
        </p:txBody>
      </p:sp>
      <p:graphicFrame>
        <p:nvGraphicFramePr>
          <p:cNvPr id="125957" name="Object 5"/>
          <p:cNvGraphicFramePr>
            <a:graphicFrameLocks noChangeAspect="1"/>
          </p:cNvGraphicFramePr>
          <p:nvPr/>
        </p:nvGraphicFramePr>
        <p:xfrm>
          <a:off x="468313" y="4532313"/>
          <a:ext cx="3549650" cy="1255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0" name="Equation" r:id="rId4" imgW="1257120" imgH="444240" progId="Equation.DSMT4">
                  <p:embed/>
                </p:oleObj>
              </mc:Choice>
              <mc:Fallback>
                <p:oleObj name="Equation" r:id="rId4" imgW="1257120" imgH="4442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532313"/>
                        <a:ext cx="3549650" cy="1255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8" name="Object 6"/>
          <p:cNvGraphicFramePr>
            <a:graphicFrameLocks noChangeAspect="1"/>
          </p:cNvGraphicFramePr>
          <p:nvPr/>
        </p:nvGraphicFramePr>
        <p:xfrm>
          <a:off x="5168900" y="4600575"/>
          <a:ext cx="3535363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1" name="Equation" r:id="rId6" imgW="1269720" imgH="444240" progId="Equation.DSMT4">
                  <p:embed/>
                </p:oleObj>
              </mc:Choice>
              <mc:Fallback>
                <p:oleObj name="Equation" r:id="rId6" imgW="1269720" imgH="4442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8900" y="4600575"/>
                        <a:ext cx="3535363" cy="123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59" name="Text Box 7"/>
          <p:cNvSpPr txBox="1">
            <a:spLocks noChangeArrowheads="1"/>
          </p:cNvSpPr>
          <p:nvPr/>
        </p:nvSpPr>
        <p:spPr bwMode="auto">
          <a:xfrm>
            <a:off x="239713" y="3684588"/>
            <a:ext cx="8047037" cy="6461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mic Sans MS" pitchFamily="66" charset="0"/>
              </a:rPr>
              <a:t>Proof (by calculation). The roots are:</a:t>
            </a:r>
          </a:p>
        </p:txBody>
      </p:sp>
      <p:sp>
        <p:nvSpPr>
          <p:cNvPr id="125960" name="Text Box 8"/>
          <p:cNvSpPr txBox="1">
            <a:spLocks noChangeArrowheads="1"/>
          </p:cNvSpPr>
          <p:nvPr/>
        </p:nvSpPr>
        <p:spPr bwMode="auto">
          <a:xfrm>
            <a:off x="4083050" y="4995863"/>
            <a:ext cx="850900" cy="584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and</a:t>
            </a:r>
          </a:p>
        </p:txBody>
      </p:sp>
      <p:graphicFrame>
        <p:nvGraphicFramePr>
          <p:cNvPr id="125956" name="Object 4"/>
          <p:cNvGraphicFramePr>
            <a:graphicFrameLocks noChangeAspect="1"/>
          </p:cNvGraphicFramePr>
          <p:nvPr/>
        </p:nvGraphicFramePr>
        <p:xfrm>
          <a:off x="3492500" y="2081213"/>
          <a:ext cx="2157413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2" name="Equation" r:id="rId8" imgW="774360" imgH="203040" progId="Equation.DSMT4">
                  <p:embed/>
                </p:oleObj>
              </mc:Choice>
              <mc:Fallback>
                <p:oleObj name="Equation" r:id="rId8" imgW="77436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2081213"/>
                        <a:ext cx="2157413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9" grpId="0"/>
      <p:bldP spid="12596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2738" y="6553200"/>
            <a:ext cx="1211262" cy="307975"/>
          </a:xfrm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E92C81C8-F27D-4AE4-B619-67321854E34B}" type="slidenum">
              <a:rPr lang="en-US" sz="1200" smtClean="0"/>
              <a:pPr/>
              <a:t>22</a:t>
            </a:fld>
            <a:endParaRPr lang="en-US" sz="1200" smtClean="0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Another False proof</a:t>
            </a:r>
          </a:p>
        </p:txBody>
      </p:sp>
      <p:sp>
        <p:nvSpPr>
          <p:cNvPr id="10246" name="Text Box 3"/>
          <p:cNvSpPr txBox="1">
            <a:spLocks noChangeArrowheads="1"/>
          </p:cNvSpPr>
          <p:nvPr/>
        </p:nvSpPr>
        <p:spPr bwMode="auto">
          <a:xfrm>
            <a:off x="447675" y="1592263"/>
            <a:ext cx="6399213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457200" indent="-457200" algn="l"/>
            <a:r>
              <a:rPr lang="en-US" sz="4400">
                <a:solidFill>
                  <a:schemeClr val="accent2"/>
                </a:solidFill>
                <a:latin typeface="Comic Sans MS" pitchFamily="66" charset="0"/>
              </a:rPr>
              <a:t>Counter-examples: </a:t>
            </a:r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498475" y="3814763"/>
            <a:ext cx="8074025" cy="14462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4400" dirty="0">
                <a:latin typeface="Comic Sans MS" pitchFamily="66" charset="0"/>
              </a:rPr>
              <a:t>The</a:t>
            </a:r>
            <a:r>
              <a:rPr lang="en-US" sz="4400" dirty="0">
                <a:solidFill>
                  <a:schemeClr val="accent2"/>
                </a:solidFill>
                <a:latin typeface="Comic Sans MS" pitchFamily="66" charset="0"/>
              </a:rPr>
              <a:t> bug:</a:t>
            </a:r>
            <a:r>
              <a:rPr lang="en-US" sz="4400" dirty="0">
                <a:latin typeface="Comic Sans MS" pitchFamily="66" charset="0"/>
              </a:rPr>
              <a:t> divide by zero error</a:t>
            </a:r>
          </a:p>
          <a:p>
            <a:pPr algn="l">
              <a:defRPr/>
            </a:pPr>
            <a:r>
              <a:rPr lang="en-US" sz="4400" dirty="0">
                <a:latin typeface="Comic Sans MS" pitchFamily="66" charset="0"/>
              </a:rPr>
              <a:t>The</a:t>
            </a:r>
            <a:r>
              <a:rPr lang="en-US" sz="4400" dirty="0">
                <a:solidFill>
                  <a:srgbClr val="077F15"/>
                </a:solidFill>
                <a:latin typeface="Comic Sans MS" pitchFamily="66" charset="0"/>
              </a:rPr>
              <a:t> fix:</a:t>
            </a:r>
            <a:r>
              <a:rPr lang="en-US" sz="4400" dirty="0">
                <a:latin typeface="Comic Sans MS" pitchFamily="66" charset="0"/>
              </a:rPr>
              <a:t>  require</a:t>
            </a:r>
            <a:r>
              <a:rPr lang="en-US" sz="4400" dirty="0">
                <a:solidFill>
                  <a:schemeClr val="folHlink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 ≠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0</a:t>
            </a:r>
            <a:endParaRPr lang="en-US" sz="4400" dirty="0">
              <a:solidFill>
                <a:schemeClr val="accent2"/>
              </a:solidFill>
              <a:latin typeface="Comic Sans MS" pitchFamily="66" charset="0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109663" y="2339975"/>
            <a:ext cx="6035675" cy="792163"/>
            <a:chOff x="1109663" y="2339975"/>
            <a:chExt cx="6036373" cy="791666"/>
          </a:xfrm>
        </p:grpSpPr>
        <p:graphicFrame>
          <p:nvGraphicFramePr>
            <p:cNvPr id="126983" name="Object 2"/>
            <p:cNvGraphicFramePr>
              <a:graphicFrameLocks noChangeAspect="1"/>
            </p:cNvGraphicFramePr>
            <p:nvPr/>
          </p:nvGraphicFramePr>
          <p:xfrm>
            <a:off x="1109663" y="2339975"/>
            <a:ext cx="2652712" cy="714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2" name="Equation" r:id="rId4" imgW="774360" imgH="203040" progId="Equation.DSMT4">
                    <p:embed/>
                  </p:oleObj>
                </mc:Choice>
                <mc:Fallback>
                  <p:oleObj name="Equation" r:id="rId4" imgW="774360" imgH="20304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9663" y="2339975"/>
                          <a:ext cx="2652712" cy="714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1" name="Text Box 8"/>
            <p:cNvSpPr txBox="1">
              <a:spLocks noChangeArrowheads="1"/>
            </p:cNvSpPr>
            <p:nvPr/>
          </p:nvSpPr>
          <p:spPr bwMode="auto">
            <a:xfrm>
              <a:off x="3987800" y="2362200"/>
              <a:ext cx="3158236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Comic Sans MS" pitchFamily="66" charset="0"/>
                </a:rPr>
                <a:t>has 0 roots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133475" y="3046413"/>
            <a:ext cx="5654675" cy="793750"/>
            <a:chOff x="1133475" y="3046413"/>
            <a:chExt cx="5655015" cy="793253"/>
          </a:xfrm>
        </p:grpSpPr>
        <p:sp>
          <p:nvSpPr>
            <p:cNvPr id="10250" name="Text Box 6"/>
            <p:cNvSpPr txBox="1">
              <a:spLocks noChangeArrowheads="1"/>
            </p:cNvSpPr>
            <p:nvPr/>
          </p:nvSpPr>
          <p:spPr bwMode="auto">
            <a:xfrm>
              <a:off x="3995738" y="3070225"/>
              <a:ext cx="2792752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Comic Sans MS" pitchFamily="66" charset="0"/>
                </a:rPr>
                <a:t>has 1 root</a:t>
              </a:r>
            </a:p>
          </p:txBody>
        </p:sp>
        <p:graphicFrame>
          <p:nvGraphicFramePr>
            <p:cNvPr id="2" name="Object 7"/>
            <p:cNvGraphicFramePr>
              <a:graphicFrameLocks noChangeAspect="1"/>
            </p:cNvGraphicFramePr>
            <p:nvPr/>
          </p:nvGraphicFramePr>
          <p:xfrm>
            <a:off x="1133475" y="3046413"/>
            <a:ext cx="2586038" cy="731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3" name="Equation" r:id="rId6" imgW="736560" imgH="203040" progId="Equation.DSMT4">
                    <p:embed/>
                  </p:oleObj>
                </mc:Choice>
                <mc:Fallback>
                  <p:oleObj name="Equation" r:id="rId6" imgW="736560" imgH="20304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3475" y="3046413"/>
                          <a:ext cx="2586038" cy="7318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59725" y="6553200"/>
            <a:ext cx="1184275" cy="307975"/>
          </a:xfrm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6F847A86-0EF0-4A1A-87B4-C860551EA508}" type="slidenum">
              <a:rPr lang="en-US" sz="1200" smtClean="0"/>
              <a:pPr/>
              <a:t>23</a:t>
            </a:fld>
            <a:endParaRPr lang="en-US" sz="1200" smtClean="0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Another false proof</a:t>
            </a:r>
          </a:p>
        </p:txBody>
      </p:sp>
      <p:sp>
        <p:nvSpPr>
          <p:cNvPr id="11270" name="Text Box 3"/>
          <p:cNvSpPr txBox="1">
            <a:spLocks noChangeArrowheads="1"/>
          </p:cNvSpPr>
          <p:nvPr/>
        </p:nvSpPr>
        <p:spPr bwMode="auto">
          <a:xfrm>
            <a:off x="838200" y="1573213"/>
            <a:ext cx="4876800" cy="708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457200" indent="-457200" algn="l"/>
            <a:r>
              <a:rPr lang="en-US" sz="4000">
                <a:solidFill>
                  <a:schemeClr val="accent2"/>
                </a:solidFill>
                <a:latin typeface="Comic Sans MS" pitchFamily="66" charset="0"/>
              </a:rPr>
              <a:t>Counter-example:</a:t>
            </a: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 </a:t>
            </a:r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601663" y="3316288"/>
            <a:ext cx="7786687" cy="24320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4400" dirty="0">
                <a:latin typeface="Comic Sans MS" pitchFamily="66" charset="0"/>
              </a:rPr>
              <a:t>The </a:t>
            </a:r>
            <a:r>
              <a:rPr lang="en-US" sz="4400" dirty="0">
                <a:solidFill>
                  <a:schemeClr val="accent2"/>
                </a:solidFill>
                <a:latin typeface="Comic Sans MS" pitchFamily="66" charset="0"/>
              </a:rPr>
              <a:t>bug:</a:t>
            </a:r>
            <a:r>
              <a:rPr lang="en-US" sz="4400" dirty="0">
                <a:latin typeface="Comic Sans MS" pitchFamily="66" charset="0"/>
              </a:rPr>
              <a:t>       </a:t>
            </a:r>
            <a:r>
              <a:rPr lang="en-US" sz="4800" dirty="0">
                <a:latin typeface="Comic Sans MS" pitchFamily="66" charset="0"/>
              </a:rPr>
              <a:t>r</a:t>
            </a:r>
            <a:r>
              <a:rPr lang="en-US" sz="4800" baseline="-25000" dirty="0">
                <a:latin typeface="Comic Sans MS" pitchFamily="66" charset="0"/>
              </a:rPr>
              <a:t>1 </a:t>
            </a:r>
            <a:r>
              <a:rPr lang="en-US" sz="4800" dirty="0">
                <a:latin typeface="Comic Sans MS" pitchFamily="66" charset="0"/>
              </a:rPr>
              <a:t>= r</a:t>
            </a:r>
            <a:r>
              <a:rPr lang="en-US" sz="4800" baseline="-25000" dirty="0">
                <a:latin typeface="Comic Sans MS" pitchFamily="66" charset="0"/>
              </a:rPr>
              <a:t>2</a:t>
            </a:r>
            <a:endParaRPr lang="en-US" sz="4000" baseline="-25000" dirty="0">
              <a:latin typeface="Comic Sans MS" pitchFamily="66" charset="0"/>
            </a:endParaRPr>
          </a:p>
          <a:p>
            <a:pPr algn="l">
              <a:defRPr/>
            </a:pPr>
            <a:r>
              <a:rPr lang="en-US" sz="4400" dirty="0">
                <a:latin typeface="Comic Sans MS" pitchFamily="66" charset="0"/>
              </a:rPr>
              <a:t>The </a:t>
            </a:r>
            <a:r>
              <a:rPr lang="en-US" sz="4400" dirty="0" err="1">
                <a:solidFill>
                  <a:srgbClr val="09AF1D"/>
                </a:solidFill>
                <a:latin typeface="Comic Sans MS" pitchFamily="66" charset="0"/>
              </a:rPr>
              <a:t>ﬁx</a:t>
            </a:r>
            <a:r>
              <a:rPr lang="en-US" sz="4400" dirty="0">
                <a:solidFill>
                  <a:srgbClr val="09AF1D"/>
                </a:solidFill>
                <a:latin typeface="Comic Sans MS" pitchFamily="66" charset="0"/>
              </a:rPr>
              <a:t>:</a:t>
            </a:r>
            <a:r>
              <a:rPr lang="en-US" sz="44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require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/>
              </a:rPr>
              <a:t>≠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0</a:t>
            </a:r>
            <a:r>
              <a:rPr lang="en-US" sz="4400" dirty="0">
                <a:solidFill>
                  <a:schemeClr val="folHlink"/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where</a:t>
            </a:r>
            <a:endParaRPr lang="en-US" sz="4400" dirty="0" smtClean="0">
              <a:latin typeface="Comic Sans MS" pitchFamily="66" charset="0"/>
            </a:endParaRPr>
          </a:p>
          <a:p>
            <a:pPr>
              <a:defRPr/>
            </a:pP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    D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::= b</a:t>
            </a:r>
            <a:r>
              <a:rPr lang="en-US" sz="6000" baseline="30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 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- 4ac</a:t>
            </a:r>
            <a:endParaRPr lang="en-US" sz="48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02409" name="Text Box 9"/>
          <p:cNvSpPr txBox="1">
            <a:spLocks noChangeArrowheads="1"/>
          </p:cNvSpPr>
          <p:nvPr/>
        </p:nvSpPr>
        <p:spPr bwMode="auto">
          <a:xfrm>
            <a:off x="1357313" y="2312988"/>
            <a:ext cx="6496050" cy="8302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1x</a:t>
            </a:r>
            <a:r>
              <a:rPr lang="en-US" sz="4800" baseline="30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+ 0x + 0</a:t>
            </a:r>
            <a:r>
              <a:rPr lang="en-US" sz="4800" baseline="30000" dirty="0">
                <a:latin typeface="Comic Sans MS" pitchFamily="66" charset="0"/>
              </a:rPr>
              <a:t>  </a:t>
            </a:r>
            <a:r>
              <a:rPr lang="en-US" sz="4000" dirty="0">
                <a:latin typeface="Comic Sans MS" pitchFamily="66" charset="0"/>
              </a:rPr>
              <a:t>has 1 root.</a:t>
            </a:r>
            <a:endParaRPr lang="en-US" dirty="0">
              <a:latin typeface="Comic Sans MS" pitchFamily="66" charset="0"/>
            </a:endParaRPr>
          </a:p>
        </p:txBody>
      </p:sp>
      <p:graphicFrame>
        <p:nvGraphicFramePr>
          <p:cNvPr id="11266" name="Object 14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6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15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7" name="Equation" r:id="rId6" imgW="114120" imgH="177480" progId="Equation.DSMT4">
                  <p:embed/>
                </p:oleObj>
              </mc:Choice>
              <mc:Fallback>
                <p:oleObj name="Equation" r:id="rId6" imgW="114120" imgH="17748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     </a:t>
            </a:r>
            <a:r>
              <a:rPr lang="en-US" sz="1200" smtClean="0"/>
              <a:t>lec 1W.</a:t>
            </a:r>
            <a:fld id="{9A106780-21EA-4C13-B4C5-F962BEA7B00B}" type="slidenum">
              <a:rPr lang="en-US" sz="1200" smtClean="0"/>
              <a:pPr>
                <a:defRPr/>
              </a:pPr>
              <a:t>24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117748607"/>
      </p:ext>
    </p:extLst>
  </p:cSld>
  <p:clrMapOvr>
    <a:masterClrMapping/>
  </p:clrMapOvr>
  <p:transition xmlns:p14="http://schemas.microsoft.com/office/powerpoint/2010/main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     </a:t>
            </a:r>
            <a:r>
              <a:rPr lang="en-US" sz="1200" smtClean="0"/>
              <a:t>lec 1W.</a:t>
            </a:r>
            <a:fld id="{9A106780-21EA-4C13-B4C5-F962BEA7B00B}" type="slidenum">
              <a:rPr lang="en-US" sz="1200" smtClean="0"/>
              <a:pPr>
                <a:defRPr/>
              </a:pPr>
              <a:t>25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2152456"/>
      </p:ext>
    </p:extLst>
  </p:cSld>
  <p:clrMapOvr>
    <a:masterClrMapping/>
  </p:clrMapOvr>
  <p:transition xmlns:p14="http://schemas.microsoft.com/office/powerpoint/2010/main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2738" y="6545263"/>
            <a:ext cx="1211262" cy="307975"/>
          </a:xfrm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D06E24C3-47EC-4B6B-B7C6-E5F18597FBA4}" type="slidenum">
              <a:rPr lang="en-US" sz="1200" smtClean="0"/>
              <a:pPr/>
              <a:t>26</a:t>
            </a:fld>
            <a:endParaRPr lang="en-US" sz="1200" smtClean="0"/>
          </a:p>
        </p:txBody>
      </p:sp>
      <p:sp>
        <p:nvSpPr>
          <p:cNvPr id="3277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660525" y="476250"/>
            <a:ext cx="7483475" cy="1171575"/>
          </a:xfrm>
        </p:spPr>
        <p:txBody>
          <a:bodyPr/>
          <a:lstStyle/>
          <a:p>
            <a:pPr eaLnBrk="1" hangingPunct="1"/>
            <a:r>
              <a:rPr lang="en-US" smtClean="0"/>
              <a:t>Another false proof</a:t>
            </a:r>
          </a:p>
        </p:txBody>
      </p:sp>
      <p:sp>
        <p:nvSpPr>
          <p:cNvPr id="89097" name="Rectangle 1033"/>
          <p:cNvSpPr>
            <a:spLocks noChangeArrowheads="1"/>
          </p:cNvSpPr>
          <p:nvPr/>
        </p:nvSpPr>
        <p:spPr bwMode="auto">
          <a:xfrm>
            <a:off x="500063" y="1828800"/>
            <a:ext cx="8186737" cy="34163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5400" dirty="0">
                <a:latin typeface="Comic Sans MS" pitchFamily="66" charset="0"/>
              </a:rPr>
              <a:t>What if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 &lt;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0</a:t>
            </a:r>
            <a:r>
              <a:rPr lang="en-US" sz="5400" dirty="0">
                <a:latin typeface="Comic Sans MS" pitchFamily="66" charset="0"/>
              </a:rPr>
              <a:t>?</a:t>
            </a:r>
          </a:p>
          <a:p>
            <a:pPr>
              <a:defRPr/>
            </a:pP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x</a:t>
            </a:r>
            <a:r>
              <a:rPr lang="en-US" sz="5400" baseline="30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+ 1</a:t>
            </a:r>
            <a:r>
              <a:rPr lang="en-US" sz="5400" dirty="0">
                <a:latin typeface="Comic Sans MS" pitchFamily="66" charset="0"/>
              </a:rPr>
              <a:t>  has roots </a:t>
            </a:r>
            <a:r>
              <a:rPr lang="en-US" sz="54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</a:t>
            </a:r>
            <a:r>
              <a:rPr lang="en-US" sz="5400" dirty="0">
                <a:latin typeface="Comic Sans MS" pitchFamily="66" charset="0"/>
              </a:rPr>
              <a:t>,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-</a:t>
            </a:r>
            <a:r>
              <a:rPr lang="en-US" sz="54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</a:t>
            </a:r>
            <a:endParaRPr lang="en-US" sz="5400" dirty="0">
              <a:latin typeface="Comic Sans MS" pitchFamily="66" charset="0"/>
            </a:endParaRPr>
          </a:p>
          <a:p>
            <a:pPr algn="l">
              <a:defRPr/>
            </a:pPr>
            <a:r>
              <a:rPr lang="en-US" sz="5400" dirty="0">
                <a:latin typeface="Comic Sans MS" pitchFamily="66" charset="0"/>
              </a:rPr>
              <a:t>--</a:t>
            </a:r>
            <a:r>
              <a:rPr lang="en-US" sz="5400" dirty="0">
                <a:solidFill>
                  <a:srgbClr val="CC0000"/>
                </a:solidFill>
                <a:latin typeface="Comic Sans MS" pitchFamily="66" charset="0"/>
              </a:rPr>
              <a:t>ambiguous</a:t>
            </a:r>
            <a:r>
              <a:rPr lang="en-US" sz="5400" dirty="0">
                <a:solidFill>
                  <a:schemeClr val="folHlink"/>
                </a:solidFill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which is r</a:t>
            </a:r>
            <a:r>
              <a:rPr lang="en-US" sz="5400" baseline="-25000" dirty="0">
                <a:latin typeface="Comic Sans MS" pitchFamily="66" charset="0"/>
              </a:rPr>
              <a:t>1</a:t>
            </a:r>
            <a:r>
              <a:rPr lang="en-US" sz="5400" dirty="0">
                <a:latin typeface="Comic Sans MS" pitchFamily="66" charset="0"/>
              </a:rPr>
              <a:t> and which is r</a:t>
            </a:r>
            <a:r>
              <a:rPr lang="en-US" sz="5400" baseline="-25000" dirty="0">
                <a:latin typeface="Comic Sans MS" pitchFamily="66" charset="0"/>
              </a:rPr>
              <a:t>2</a:t>
            </a:r>
            <a:r>
              <a:rPr lang="en-US" sz="5400" dirty="0">
                <a:latin typeface="Comic Sans MS" pitchFamily="66" charset="0"/>
              </a:rPr>
              <a:t>?</a:t>
            </a:r>
            <a:endParaRPr lang="en-US" sz="80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932738" y="6553200"/>
            <a:ext cx="1211262" cy="307975"/>
          </a:xfrm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38814692-9BDD-4F2D-A9DA-07816390A204}" type="slidenum">
              <a:rPr lang="en-US" sz="1200" smtClean="0"/>
              <a:pPr/>
              <a:t>27</a:t>
            </a:fld>
            <a:endParaRPr lang="en-US" sz="1200" smtClean="0"/>
          </a:p>
        </p:txBody>
      </p:sp>
      <p:sp>
        <p:nvSpPr>
          <p:cNvPr id="1229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17838" y="168275"/>
            <a:ext cx="3055937" cy="1155700"/>
          </a:xfrm>
        </p:spPr>
        <p:txBody>
          <a:bodyPr/>
          <a:lstStyle/>
          <a:p>
            <a:pPr eaLnBrk="1" hangingPunct="1"/>
            <a:r>
              <a:rPr lang="en-US" smtClean="0"/>
              <a:t>1 = -1 ?</a:t>
            </a:r>
          </a:p>
        </p:txBody>
      </p:sp>
      <p:sp>
        <p:nvSpPr>
          <p:cNvPr id="12293" name="Rectangle 1082"/>
          <p:cNvSpPr>
            <a:spLocks noChangeArrowheads="1"/>
          </p:cNvSpPr>
          <p:nvPr/>
        </p:nvSpPr>
        <p:spPr bwMode="auto">
          <a:xfrm>
            <a:off x="827088" y="1392238"/>
            <a:ext cx="7386637" cy="708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2"/>
                </a:solidFill>
                <a:latin typeface="Comic Sans MS" pitchFamily="66" charset="0"/>
              </a:rPr>
              <a:t>ambiguity can cause problems:</a:t>
            </a:r>
          </a:p>
        </p:txBody>
      </p:sp>
      <p:graphicFrame>
        <p:nvGraphicFramePr>
          <p:cNvPr id="181248" name="Object 1024"/>
          <p:cNvGraphicFramePr>
            <a:graphicFrameLocks noChangeAspect="1"/>
          </p:cNvGraphicFramePr>
          <p:nvPr/>
        </p:nvGraphicFramePr>
        <p:xfrm>
          <a:off x="233363" y="2173288"/>
          <a:ext cx="8710612" cy="123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0" name="Equation" r:id="rId4" imgW="2590560" imgH="368280" progId="Equation.DSMT4">
                  <p:embed/>
                </p:oleObj>
              </mc:Choice>
              <mc:Fallback>
                <p:oleObj name="Equation" r:id="rId4" imgW="2590560" imgH="36828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3" y="2173288"/>
                        <a:ext cx="8710612" cy="1239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44" name="Text Box 1084"/>
          <p:cNvSpPr txBox="1">
            <a:spLocks noChangeArrowheads="1"/>
          </p:cNvSpPr>
          <p:nvPr/>
        </p:nvSpPr>
        <p:spPr bwMode="auto">
          <a:xfrm>
            <a:off x="428625" y="3543300"/>
            <a:ext cx="8329613" cy="23082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457200" indent="-457200" algn="l">
              <a:defRPr/>
            </a:pPr>
            <a:r>
              <a:rPr lang="en-US" sz="3600" dirty="0">
                <a:solidFill>
                  <a:srgbClr val="137117"/>
                </a:solidFill>
                <a:latin typeface="Comic Sans MS" pitchFamily="66" charset="0"/>
              </a:rPr>
              <a:t>Moral</a:t>
            </a:r>
            <a:r>
              <a:rPr lang="en-US" sz="3600" dirty="0">
                <a:latin typeface="Comic Sans MS" pitchFamily="66" charset="0"/>
              </a:rPr>
              <a:t>: </a:t>
            </a:r>
          </a:p>
          <a:p>
            <a:pPr marL="514350" indent="-514350" algn="l">
              <a:buFont typeface="+mj-lt"/>
              <a:buAutoNum type="arabicPeriod"/>
              <a:defRPr/>
            </a:pPr>
            <a:r>
              <a:rPr lang="en-US" sz="3600" dirty="0">
                <a:latin typeface="Comic Sans MS" pitchFamily="66" charset="0"/>
              </a:rPr>
              <a:t> Be sure rules are properly applied.</a:t>
            </a:r>
          </a:p>
          <a:p>
            <a:pPr marL="457200" indent="-457200" algn="l">
              <a:buFontTx/>
              <a:buAutoNum type="arabicPeriod"/>
              <a:defRPr/>
            </a:pPr>
            <a:r>
              <a:rPr lang="en-US" sz="3600" dirty="0">
                <a:latin typeface="Comic Sans MS" pitchFamily="66" charset="0"/>
              </a:rPr>
              <a:t> Calculation is a risky substitute for    </a:t>
            </a:r>
          </a:p>
          <a:p>
            <a:pPr marL="457200" indent="-457200" algn="l">
              <a:defRPr/>
            </a:pPr>
            <a:r>
              <a:rPr lang="en-US" sz="3600" dirty="0">
                <a:latin typeface="Comic Sans MS" pitchFamily="66" charset="0"/>
              </a:rPr>
              <a:t>	 understanding. 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4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932738" y="6553200"/>
            <a:ext cx="1211262" cy="307975"/>
          </a:xfrm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38814692-9BDD-4F2D-A9DA-07816390A204}" type="slidenum">
              <a:rPr lang="en-US" sz="1200" smtClean="0"/>
              <a:pPr/>
              <a:t>28</a:t>
            </a:fld>
            <a:endParaRPr lang="en-US" sz="1200" smtClean="0"/>
          </a:p>
        </p:txBody>
      </p:sp>
      <p:sp>
        <p:nvSpPr>
          <p:cNvPr id="1229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17838" y="168275"/>
            <a:ext cx="3055937" cy="1155700"/>
          </a:xfrm>
        </p:spPr>
        <p:txBody>
          <a:bodyPr/>
          <a:lstStyle/>
          <a:p>
            <a:pPr eaLnBrk="1" hangingPunct="1"/>
            <a:r>
              <a:rPr lang="en-US" dirty="0" smtClean="0"/>
              <a:t>1 = -1 ?</a:t>
            </a:r>
          </a:p>
        </p:txBody>
      </p:sp>
      <p:sp>
        <p:nvSpPr>
          <p:cNvPr id="12293" name="Rectangle 1082"/>
          <p:cNvSpPr>
            <a:spLocks noChangeArrowheads="1"/>
          </p:cNvSpPr>
          <p:nvPr/>
        </p:nvSpPr>
        <p:spPr bwMode="auto">
          <a:xfrm>
            <a:off x="1548373" y="976408"/>
            <a:ext cx="6099747" cy="132343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pictures are not the only</a:t>
            </a:r>
          </a:p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source of false proofs  </a:t>
            </a:r>
            <a:endParaRPr lang="en-US" sz="40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graphicFrame>
        <p:nvGraphicFramePr>
          <p:cNvPr id="181248" name="Object 1024"/>
          <p:cNvGraphicFramePr>
            <a:graphicFrameLocks noChangeAspect="1"/>
          </p:cNvGraphicFramePr>
          <p:nvPr/>
        </p:nvGraphicFramePr>
        <p:xfrm>
          <a:off x="233363" y="2173288"/>
          <a:ext cx="8710612" cy="123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8" name="Equation" r:id="rId4" imgW="2590560" imgH="368280" progId="Equation.DSMT4">
                  <p:embed/>
                </p:oleObj>
              </mc:Choice>
              <mc:Fallback>
                <p:oleObj name="Equation" r:id="rId4" imgW="2590560" imgH="36828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3" y="2173288"/>
                        <a:ext cx="8710612" cy="1239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44" name="Text Box 1084"/>
          <p:cNvSpPr txBox="1">
            <a:spLocks noChangeArrowheads="1"/>
          </p:cNvSpPr>
          <p:nvPr/>
        </p:nvSpPr>
        <p:spPr bwMode="auto">
          <a:xfrm>
            <a:off x="428625" y="3543300"/>
            <a:ext cx="8329613" cy="286232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457200" indent="-457200" algn="l">
              <a:defRPr/>
            </a:pPr>
            <a:r>
              <a:rPr lang="en-US" sz="3600" dirty="0">
                <a:solidFill>
                  <a:srgbClr val="137117"/>
                </a:solidFill>
                <a:latin typeface="Comic Sans MS" pitchFamily="66" charset="0"/>
              </a:rPr>
              <a:t>Moral</a:t>
            </a:r>
            <a:r>
              <a:rPr lang="en-US" sz="3600" dirty="0">
                <a:latin typeface="Comic Sans MS" pitchFamily="66" charset="0"/>
              </a:rPr>
              <a:t>: </a:t>
            </a:r>
            <a:endParaRPr lang="en-US" sz="3600" dirty="0" smtClean="0">
              <a:latin typeface="Comic Sans MS" pitchFamily="66" charset="0"/>
            </a:endParaRPr>
          </a:p>
          <a:p>
            <a:pPr marL="457200" indent="-457200" algn="l">
              <a:buFontTx/>
              <a:buAutoNum type="arabicPeriod"/>
              <a:defRPr/>
            </a:pPr>
            <a:r>
              <a:rPr lang="en-US" sz="3600" dirty="0" smtClean="0">
                <a:latin typeface="Comic Sans MS" pitchFamily="66" charset="0"/>
              </a:rPr>
              <a:t> Calculation is a risky substitute for    	understanding.    </a:t>
            </a:r>
          </a:p>
          <a:p>
            <a:pPr marL="514350" indent="-514350" algn="l">
              <a:buFont typeface="+mj-lt"/>
              <a:buAutoNum type="arabicPeriod"/>
              <a:defRPr/>
            </a:pP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Be sure</a:t>
            </a:r>
            <a:r>
              <a:rPr lang="en-US" sz="3600" dirty="0" smtClean="0">
                <a:latin typeface="Comic Sans MS" pitchFamily="66" charset="0"/>
              </a:rPr>
              <a:t> you know the rules.</a:t>
            </a:r>
          </a:p>
          <a:p>
            <a:pPr marL="457200" indent="-457200" algn="l">
              <a:defRPr/>
            </a:pPr>
            <a:r>
              <a:rPr lang="en-US" sz="3600" dirty="0" smtClean="0">
                <a:latin typeface="Comic Sans MS" pitchFamily="66" charset="0"/>
              </a:rPr>
              <a:t>	 </a:t>
            </a:r>
            <a:endParaRPr lang="en-US" sz="36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8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2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2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2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/>
      <p:bldP spid="4204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149CEC67-A6D5-4032-8245-198398361EE0}" type="slidenum">
              <a:rPr lang="en-US" sz="1200" smtClean="0"/>
              <a:pPr/>
              <a:t>29</a:t>
            </a:fld>
            <a:endParaRPr lang="en-US" sz="1200" smtClean="0"/>
          </a:p>
        </p:txBody>
      </p:sp>
      <p:sp>
        <p:nvSpPr>
          <p:cNvPr id="93204" name="Text Box 1044"/>
          <p:cNvSpPr txBox="1">
            <a:spLocks noChangeArrowheads="1"/>
          </p:cNvSpPr>
          <p:nvPr/>
        </p:nvSpPr>
        <p:spPr bwMode="auto">
          <a:xfrm>
            <a:off x="1885950" y="1258888"/>
            <a:ext cx="6810375" cy="17030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4800" dirty="0">
                <a:latin typeface="Comic Sans MS" pitchFamily="66" charset="0"/>
                <a:cs typeface="Times New Roman" pitchFamily="18" charset="0"/>
              </a:rPr>
              <a:t>½ =</a:t>
            </a:r>
            <a:r>
              <a:rPr lang="en-US" sz="480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800" b="1" dirty="0">
                <a:solidFill>
                  <a:schemeClr val="tx2"/>
                </a:solidFill>
                <a:latin typeface="Comic Sans MS" pitchFamily="66" charset="0"/>
                <a:sym typeface="Symbol" pitchFamily="18" charset="2"/>
              </a:rPr>
              <a:t>-</a:t>
            </a:r>
            <a:r>
              <a:rPr lang="en-US" sz="4800" dirty="0" smtClean="0">
                <a:latin typeface="Comic Sans MS" pitchFamily="66" charset="0"/>
              </a:rPr>
              <a:t>½ </a:t>
            </a:r>
            <a:r>
              <a:rPr lang="en-US" sz="4000" dirty="0" smtClean="0">
                <a:latin typeface="Comic Sans MS" pitchFamily="66" charset="0"/>
              </a:rPr>
              <a:t>   </a:t>
            </a:r>
            <a:r>
              <a:rPr lang="en-US" sz="4000" dirty="0">
                <a:latin typeface="Comic Sans MS" pitchFamily="66" charset="0"/>
              </a:rPr>
              <a:t>(multiply by </a:t>
            </a:r>
            <a:r>
              <a:rPr lang="en-US" sz="4800" dirty="0">
                <a:latin typeface="Comic Sans MS" pitchFamily="66" charset="0"/>
              </a:rPr>
              <a:t>½</a:t>
            </a:r>
            <a:r>
              <a:rPr lang="en-US" sz="4000" dirty="0">
                <a:latin typeface="Comic Sans MS" pitchFamily="66" charset="0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sz="4000" dirty="0">
                <a:latin typeface="Comic Sans MS" pitchFamily="66" charset="0"/>
              </a:rPr>
              <a:t> 2 = 1          (add     )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1331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Consequences of  1= </a:t>
            </a:r>
            <a:r>
              <a:rPr lang="en-US" dirty="0" smtClean="0">
                <a:sym typeface="Symbol" pitchFamily="18" charset="2"/>
              </a:rPr>
              <a:t>-</a:t>
            </a:r>
            <a:r>
              <a:rPr lang="en-US" dirty="0" smtClean="0"/>
              <a:t>1</a:t>
            </a:r>
          </a:p>
        </p:txBody>
      </p:sp>
      <p:sp>
        <p:nvSpPr>
          <p:cNvPr id="93188" name="Text Box 1028"/>
          <p:cNvSpPr txBox="1">
            <a:spLocks noChangeArrowheads="1"/>
          </p:cNvSpPr>
          <p:nvPr/>
        </p:nvSpPr>
        <p:spPr bwMode="auto">
          <a:xfrm>
            <a:off x="342900" y="3171825"/>
            <a:ext cx="8472488" cy="2554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4000" i="1">
                <a:solidFill>
                  <a:srgbClr val="137117"/>
                </a:solidFill>
              </a:rPr>
              <a:t>“Since I and the Pope are clearly</a:t>
            </a:r>
            <a:r>
              <a:rPr lang="en-US" sz="4000" i="1">
                <a:solidFill>
                  <a:schemeClr val="folHlink"/>
                </a:solidFill>
              </a:rPr>
              <a:t> </a:t>
            </a:r>
            <a:r>
              <a:rPr lang="en-US" sz="4000">
                <a:latin typeface="Comic Sans MS" pitchFamily="66" charset="0"/>
              </a:rPr>
              <a:t>2</a:t>
            </a:r>
            <a:r>
              <a:rPr lang="en-US" sz="4000" i="1">
                <a:solidFill>
                  <a:schemeClr val="folHlink"/>
                </a:solidFill>
              </a:rPr>
              <a:t>,   </a:t>
            </a:r>
          </a:p>
          <a:p>
            <a:pPr algn="l"/>
            <a:r>
              <a:rPr lang="en-US" sz="4000" i="1">
                <a:solidFill>
                  <a:schemeClr val="folHlink"/>
                </a:solidFill>
              </a:rPr>
              <a:t>  </a:t>
            </a:r>
            <a:r>
              <a:rPr lang="en-US" sz="4000" i="1">
                <a:solidFill>
                  <a:srgbClr val="137117"/>
                </a:solidFill>
              </a:rPr>
              <a:t>we conclude that I and the Pope are </a:t>
            </a:r>
            <a:r>
              <a:rPr lang="en-US" sz="4000">
                <a:latin typeface="Comic Sans MS" pitchFamily="66" charset="0"/>
              </a:rPr>
              <a:t>1</a:t>
            </a:r>
            <a:r>
              <a:rPr lang="en-US" sz="4000" i="1">
                <a:solidFill>
                  <a:schemeClr val="folHlink"/>
                </a:solidFill>
              </a:rPr>
              <a:t>.</a:t>
            </a:r>
          </a:p>
          <a:p>
            <a:pPr algn="l"/>
            <a:r>
              <a:rPr lang="en-US" sz="4000" i="1">
                <a:solidFill>
                  <a:schemeClr val="folHlink"/>
                </a:solidFill>
              </a:rPr>
              <a:t> </a:t>
            </a:r>
            <a:r>
              <a:rPr lang="en-US" sz="4000" i="1">
                <a:solidFill>
                  <a:srgbClr val="137117"/>
                </a:solidFill>
              </a:rPr>
              <a:t> That is, I am the Pope.”</a:t>
            </a:r>
          </a:p>
          <a:p>
            <a:r>
              <a:rPr lang="en-US" sz="4000"/>
              <a:t>  </a:t>
            </a:r>
            <a:r>
              <a:rPr lang="en-US" sz="4000">
                <a:latin typeface="Comic Sans MS" pitchFamily="66" charset="0"/>
              </a:rPr>
              <a:t>-- Bertrand Russell</a:t>
            </a:r>
          </a:p>
        </p:txBody>
      </p:sp>
      <p:sp>
        <p:nvSpPr>
          <p:cNvPr id="13319" name="AutoShape 103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457200" y="0"/>
            <a:ext cx="1042988" cy="1042988"/>
          </a:xfrm>
          <a:prstGeom prst="actionButtonBackPrevious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3203" name="Object 1043"/>
          <p:cNvGraphicFramePr>
            <a:graphicFrameLocks noChangeAspect="1"/>
          </p:cNvGraphicFramePr>
          <p:nvPr/>
        </p:nvGraphicFramePr>
        <p:xfrm>
          <a:off x="5961063" y="2068513"/>
          <a:ext cx="401637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2" name="Equation" r:id="rId4" imgW="152280" imgH="393480" progId="Equation.DSMT4">
                  <p:embed/>
                </p:oleObj>
              </mc:Choice>
              <mc:Fallback>
                <p:oleObj name="Equation" r:id="rId4" imgW="152280" imgH="393480" progId="Equation.DSMT4">
                  <p:embed/>
                  <p:pic>
                    <p:nvPicPr>
                      <p:cNvPr id="0" name="Object 10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1063" y="2068513"/>
                        <a:ext cx="401637" cy="1035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453FE1C2-9E91-4C24-BD74-47BCF0F2913B}" type="slidenum">
              <a:rPr lang="en-US" sz="1200" smtClean="0"/>
              <a:pPr/>
              <a:t>3</a:t>
            </a:fld>
            <a:endParaRPr lang="en-US" sz="1200" smtClean="0"/>
          </a:p>
        </p:txBody>
      </p:sp>
      <p:sp>
        <p:nvSpPr>
          <p:cNvPr id="20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5238" y="304800"/>
            <a:ext cx="7607300" cy="995363"/>
          </a:xfrm>
        </p:spPr>
        <p:txBody>
          <a:bodyPr/>
          <a:lstStyle/>
          <a:p>
            <a:pPr algn="ctr" eaLnBrk="1" hangingPunct="1"/>
            <a:r>
              <a:rPr lang="en-US" dirty="0" smtClean="0">
                <a:solidFill>
                  <a:schemeClr val="tx1"/>
                </a:solidFill>
              </a:rPr>
              <a:t>Online Tutor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Registration</a:t>
            </a:r>
            <a:endParaRPr lang="en-US" dirty="0" smtClean="0">
              <a:solidFill>
                <a:srgbClr val="0D05A7"/>
              </a:solidFill>
            </a:endParaRPr>
          </a:p>
        </p:txBody>
      </p:sp>
      <p:graphicFrame>
        <p:nvGraphicFramePr>
          <p:cNvPr id="2051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Equation" r:id="rId6" imgW="914400" imgH="215640" progId="Equation.3">
                  <p:embed/>
                </p:oleObj>
              </mc:Choice>
              <mc:Fallback>
                <p:oleObj name="Equation" r:id="rId6" imgW="91440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Text Box 6"/>
          <p:cNvSpPr txBox="1">
            <a:spLocks noChangeArrowheads="1"/>
          </p:cNvSpPr>
          <p:nvPr/>
        </p:nvSpPr>
        <p:spPr bwMode="auto">
          <a:xfrm>
            <a:off x="4251325" y="245745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56" name="Text Box 7"/>
          <p:cNvSpPr txBox="1">
            <a:spLocks noChangeArrowheads="1"/>
          </p:cNvSpPr>
          <p:nvPr/>
        </p:nvSpPr>
        <p:spPr bwMode="auto">
          <a:xfrm>
            <a:off x="248163" y="1372180"/>
            <a:ext cx="8556091" cy="4801314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l">
              <a:buFont typeface="Arial"/>
              <a:buChar char="•"/>
            </a:pPr>
            <a:r>
              <a:rPr lang="en-US" sz="5400" dirty="0" smtClean="0">
                <a:latin typeface="Comic Sans MS" pitchFamily="66" charset="0"/>
              </a:rPr>
              <a:t>TP.1:</a:t>
            </a:r>
            <a:r>
              <a:rPr lang="en-US" sz="5400" b="1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Registration </a:t>
            </a:r>
            <a:r>
              <a:rPr lang="en-US" sz="5400" dirty="0" err="1" smtClean="0">
                <a:solidFill>
                  <a:srgbClr val="FF0000"/>
                </a:solidFill>
                <a:latin typeface="Comic Sans MS" pitchFamily="66" charset="0"/>
              </a:rPr>
              <a:t>asap</a:t>
            </a:r>
            <a:endParaRPr lang="en-US" sz="5400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pPr algn="l"/>
            <a:r>
              <a:rPr lang="en-US" sz="4800" dirty="0" smtClean="0">
                <a:latin typeface="Comic Sans MS" pitchFamily="66" charset="0"/>
              </a:rPr>
              <a:t>--necessary for </a:t>
            </a:r>
          </a:p>
          <a:p>
            <a:pPr marL="685800" indent="-685800" algn="l">
              <a:buFont typeface="Arial"/>
              <a:buChar char="•"/>
            </a:pPr>
            <a:r>
              <a:rPr lang="en-US" sz="4800" dirty="0" smtClean="0">
                <a:latin typeface="Comic Sans MS" pitchFamily="66" charset="0"/>
              </a:rPr>
              <a:t>final session  assignment </a:t>
            </a:r>
          </a:p>
          <a:p>
            <a:pPr algn="l"/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   (9:30, 11, 2:30)</a:t>
            </a:r>
            <a:endParaRPr lang="en-US" sz="4800" dirty="0">
              <a:latin typeface="Comic Sans MS" pitchFamily="66" charset="0"/>
            </a:endParaRPr>
          </a:p>
          <a:p>
            <a:pPr marL="685800" indent="-685800" algn="l">
              <a:buFont typeface="Arial"/>
              <a:buChar char="•"/>
            </a:pPr>
            <a:r>
              <a:rPr lang="en-US" sz="5400" dirty="0" smtClean="0">
                <a:latin typeface="Comic Sans MS" pitchFamily="66" charset="0"/>
              </a:rPr>
              <a:t>table assignment for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   Monday</a:t>
            </a:r>
            <a:endParaRPr lang="en-US" sz="54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0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0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0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17F4D99F-8DB9-47AB-B21C-80A9F5EE51B9}" type="slidenum">
              <a:rPr lang="en-US" sz="1200" smtClean="0"/>
              <a:pPr/>
              <a:t>30</a:t>
            </a:fld>
            <a:endParaRPr lang="en-US" sz="1200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Consequences of  1= </a:t>
            </a:r>
            <a:r>
              <a:rPr lang="en-US" dirty="0" smtClean="0">
                <a:sym typeface="Symbol" pitchFamily="18" charset="2"/>
              </a:rPr>
              <a:t>-</a:t>
            </a:r>
            <a:r>
              <a:rPr lang="en-US" dirty="0" smtClean="0"/>
              <a:t>1</a:t>
            </a:r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914400" y="5186363"/>
            <a:ext cx="7272338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1775" indent="-231775" algn="l">
              <a:lnSpc>
                <a:spcPct val="85000"/>
              </a:lnSpc>
              <a:spcBef>
                <a:spcPct val="10000"/>
              </a:spcBef>
            </a:pPr>
            <a:r>
              <a:rPr lang="en-US" sz="3600" b="1">
                <a:solidFill>
                  <a:schemeClr val="hlink"/>
                </a:solidFill>
                <a:latin typeface="Comic Sans MS" pitchFamily="66" charset="0"/>
              </a:rPr>
              <a:t>Bertrand Russell </a:t>
            </a:r>
            <a:r>
              <a:rPr lang="en-US" sz="3600" b="1">
                <a:latin typeface="Comic Sans MS" pitchFamily="66" charset="0"/>
              </a:rPr>
              <a:t>(1872 - 1970)</a:t>
            </a:r>
            <a:endParaRPr lang="en-US" sz="3600">
              <a:latin typeface="Comic Sans MS" pitchFamily="66" charset="0"/>
            </a:endParaRPr>
          </a:p>
        </p:txBody>
      </p:sp>
      <p:pic>
        <p:nvPicPr>
          <p:cNvPr id="33797" name="Picture 6" descr="title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019425" y="1690688"/>
            <a:ext cx="3060700" cy="3060700"/>
          </a:xfrm>
          <a:noFill/>
        </p:spPr>
      </p:pic>
      <p:sp>
        <p:nvSpPr>
          <p:cNvPr id="33798" name="Text Box 8"/>
          <p:cNvSpPr txBox="1">
            <a:spLocks noChangeArrowheads="1"/>
          </p:cNvSpPr>
          <p:nvPr/>
        </p:nvSpPr>
        <p:spPr bwMode="auto">
          <a:xfrm>
            <a:off x="2573338" y="6026150"/>
            <a:ext cx="3568700" cy="2444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1000"/>
              <a:t>(Picture source: </a:t>
            </a:r>
            <a:r>
              <a:rPr lang="en-US" sz="800">
                <a:latin typeface="Courier New" pitchFamily="49" charset="0"/>
              </a:rPr>
              <a:t>http://www.users.drew.edu/~jlenz/brs.html</a:t>
            </a:r>
            <a:r>
              <a:rPr lang="en-US" sz="1000">
                <a:latin typeface="Courier New" pitchFamily="49" charset="0"/>
              </a:rPr>
              <a:t>)</a:t>
            </a:r>
            <a:endParaRPr lang="en-US" sz="100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50238" y="6567488"/>
            <a:ext cx="893762" cy="276225"/>
          </a:xfrm>
          <a:noFill/>
        </p:spPr>
        <p:txBody>
          <a:bodyPr/>
          <a:lstStyle/>
          <a:p>
            <a:r>
              <a:rPr lang="en-US" sz="1200" smtClean="0"/>
              <a:t>lec 1W.</a:t>
            </a:r>
            <a:fld id="{EB421C7E-0655-4947-B06C-8554469D79B2}" type="slidenum">
              <a:rPr lang="en-US" sz="1200" smtClean="0"/>
              <a:pPr/>
              <a:t>31</a:t>
            </a:fld>
            <a:endParaRPr lang="en-US" sz="1200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36700"/>
            <a:ext cx="7708900" cy="3821113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10600" dirty="0" smtClean="0"/>
              <a:t>Problems</a:t>
            </a:r>
          </a:p>
          <a:p>
            <a:pPr algn="ctr">
              <a:buFontTx/>
              <a:buNone/>
            </a:pPr>
            <a:r>
              <a:rPr lang="en-US" sz="9600" dirty="0" smtClean="0"/>
              <a:t>1</a:t>
            </a:r>
            <a:r>
              <a:rPr lang="en-US" sz="9600" b="1" dirty="0" smtClean="0">
                <a:latin typeface="Euclid Symbol" charset="2"/>
                <a:cs typeface="Euclid Symbol" charset="2"/>
              </a:rPr>
              <a:t>–</a:t>
            </a:r>
            <a:r>
              <a:rPr lang="en-US" sz="9600" dirty="0" smtClean="0"/>
              <a:t>3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Class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178" y="1616371"/>
            <a:ext cx="8670640" cy="3532902"/>
          </a:xfrm>
        </p:spPr>
        <p:txBody>
          <a:bodyPr/>
          <a:lstStyle/>
          <a:p>
            <a:r>
              <a:rPr lang="en-US" sz="3600" dirty="0" smtClean="0">
                <a:solidFill>
                  <a:srgbClr val="FF6600"/>
                </a:solidFill>
              </a:rPr>
              <a:t>required attendance</a:t>
            </a:r>
            <a:r>
              <a:rPr lang="en-US" sz="3600" dirty="0" smtClean="0"/>
              <a:t> MWF 1.5 hours</a:t>
            </a:r>
          </a:p>
          <a:p>
            <a:r>
              <a:rPr lang="en-US" sz="3600" dirty="0" err="1" smtClean="0">
                <a:solidFill>
                  <a:schemeClr val="accent1">
                    <a:lumMod val="75000"/>
                  </a:schemeClr>
                </a:solidFill>
              </a:rPr>
              <a:t>miniquizzes</a:t>
            </a:r>
            <a:r>
              <a:rPr lang="en-US" sz="3600" dirty="0" smtClean="0"/>
              <a:t> most Mondays 15 min.</a:t>
            </a:r>
          </a:p>
          <a:p>
            <a:r>
              <a:rPr lang="en-US" sz="3600" dirty="0" err="1" smtClean="0">
                <a:solidFill>
                  <a:srgbClr val="5959FF"/>
                </a:solidFill>
              </a:rPr>
              <a:t>psets</a:t>
            </a:r>
            <a:r>
              <a:rPr lang="en-US" sz="3600" dirty="0" smtClean="0">
                <a:solidFill>
                  <a:srgbClr val="5959FF"/>
                </a:solidFill>
              </a:rPr>
              <a:t> </a:t>
            </a:r>
            <a:r>
              <a:rPr lang="en-US" sz="3600" dirty="0" smtClean="0"/>
              <a:t>due most Fridays</a:t>
            </a:r>
          </a:p>
          <a:p>
            <a:r>
              <a:rPr lang="en-US" sz="3600" dirty="0" smtClean="0">
                <a:solidFill>
                  <a:srgbClr val="5959FF"/>
                </a:solidFill>
              </a:rPr>
              <a:t>online</a:t>
            </a:r>
            <a:r>
              <a:rPr lang="en-US" sz="3600" dirty="0" smtClean="0"/>
              <a:t> tutor problem due most days</a:t>
            </a:r>
          </a:p>
          <a:p>
            <a:r>
              <a:rPr lang="en-US" sz="3600" dirty="0" smtClean="0">
                <a:solidFill>
                  <a:srgbClr val="5959FF"/>
                </a:solidFill>
              </a:rPr>
              <a:t>reading comments</a:t>
            </a:r>
            <a:r>
              <a:rPr lang="en-US" sz="3600" dirty="0" smtClean="0"/>
              <a:t> due most Tuesdays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     </a:t>
            </a:r>
            <a:r>
              <a:rPr lang="en-US" sz="1200" smtClean="0"/>
              <a:t>lec 1W.</a:t>
            </a:r>
            <a:fld id="{9A106780-21EA-4C13-B4C5-F962BEA7B00B}" type="slidenum">
              <a:rPr lang="en-US" sz="1200" smtClean="0"/>
              <a:pPr>
                <a:defRPr/>
              </a:pPr>
              <a:t>32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33437651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Session/Table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996" y="2008910"/>
            <a:ext cx="8947726" cy="4110182"/>
          </a:xfrm>
        </p:spPr>
        <p:txBody>
          <a:bodyPr/>
          <a:lstStyle/>
          <a:p>
            <a:pPr marL="0" indent="0">
              <a:buNone/>
            </a:pPr>
            <a:r>
              <a:rPr lang="en-US" sz="4000" b="1" dirty="0" smtClean="0">
                <a:latin typeface="Comic Sans MS"/>
                <a:cs typeface="Comic Sans MS"/>
              </a:rPr>
              <a:t>To </a:t>
            </a:r>
            <a:r>
              <a:rPr lang="en-US" sz="4000" b="1" dirty="0">
                <a:latin typeface="Comic Sans MS"/>
                <a:cs typeface="Comic Sans MS"/>
              </a:rPr>
              <a:t>request </a:t>
            </a:r>
            <a:r>
              <a:rPr lang="en-US" sz="4000" b="1" dirty="0" smtClean="0">
                <a:latin typeface="Comic Sans MS"/>
                <a:cs typeface="Comic Sans MS"/>
              </a:rPr>
              <a:t>changes e</a:t>
            </a:r>
            <a:r>
              <a:rPr lang="en-US" sz="4000" b="1" dirty="0" smtClean="0"/>
              <a:t>mail</a:t>
            </a:r>
          </a:p>
          <a:p>
            <a:pPr marL="0" indent="0">
              <a:buNone/>
            </a:pPr>
            <a:r>
              <a:rPr lang="en-US" sz="4000" b="1" dirty="0" smtClean="0">
                <a:solidFill>
                  <a:srgbClr val="0000FF"/>
                </a:solidFill>
                <a:latin typeface="Courier New"/>
                <a:cs typeface="Courier New"/>
                <a:hlinkClick r:id="rId2"/>
              </a:rPr>
              <a:t>604</a:t>
            </a:r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  <a:latin typeface="Courier New"/>
                <a:cs typeface="Courier New"/>
                <a:hlinkClick r:id="rId2"/>
              </a:rPr>
              <a:t>2-webmaster@csail.mit.ed</a:t>
            </a:r>
            <a:r>
              <a:rPr lang="en-US" sz="4000" b="1" dirty="0" smtClean="0">
                <a:solidFill>
                  <a:srgbClr val="0000FF"/>
                </a:solidFill>
                <a:latin typeface="Courier New"/>
                <a:cs typeface="Courier New"/>
                <a:hlinkClick r:id="rId2"/>
              </a:rPr>
              <a:t>u</a:t>
            </a:r>
            <a:endParaRPr lang="en-US" sz="4000" b="1" dirty="0" smtClean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     </a:t>
            </a:r>
            <a:r>
              <a:rPr lang="en-US" sz="1200" smtClean="0"/>
              <a:t>lec 1W.</a:t>
            </a:r>
            <a:fld id="{9A106780-21EA-4C13-B4C5-F962BEA7B00B}" type="slidenum">
              <a:rPr lang="en-US" sz="1200" smtClean="0"/>
              <a:pPr>
                <a:defRPr/>
              </a:pPr>
              <a:t>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64651796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94B0267F-552B-40F8-B536-DB917AF50A68}" type="slidenum">
              <a:rPr lang="en-US" sz="1200" smtClean="0"/>
              <a:pPr/>
              <a:t>5</a:t>
            </a:fld>
            <a:endParaRPr lang="en-US" sz="1200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Quick Summary</a:t>
            </a: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376237" y="1457325"/>
            <a:ext cx="8474859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5760" indent="-457200" algn="l">
              <a:spcBef>
                <a:spcPts val="0"/>
              </a:spcBef>
              <a:buFontTx/>
              <a:buAutoNum type="arabicPeriod"/>
              <a:defRPr/>
            </a:pPr>
            <a:r>
              <a:rPr lang="en-US" sz="4000" dirty="0">
                <a:latin typeface="Comic Sans MS" pitchFamily="66" charset="0"/>
              </a:rPr>
              <a:t>Fundamental Concepts of</a:t>
            </a: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Discrete Mathematics (</a:t>
            </a:r>
            <a:r>
              <a:rPr lang="en-US" sz="4000" i="1" dirty="0">
                <a:latin typeface="Comic Sans MS" pitchFamily="66" charset="0"/>
              </a:rPr>
              <a:t>sets, relations</a:t>
            </a:r>
            <a:r>
              <a:rPr lang="en-US" sz="3600" i="1" dirty="0">
                <a:latin typeface="Comic Sans MS" pitchFamily="66" charset="0"/>
              </a:rPr>
              <a:t>,</a:t>
            </a:r>
            <a:r>
              <a:rPr lang="en-US" sz="4000" i="1" dirty="0">
                <a:latin typeface="Comic Sans MS" pitchFamily="66" charset="0"/>
              </a:rPr>
              <a:t> proof methods,… </a:t>
            </a:r>
            <a:r>
              <a:rPr lang="en-US" sz="4000" dirty="0">
                <a:latin typeface="Comic Sans MS" pitchFamily="66" charset="0"/>
              </a:rPr>
              <a:t>)</a:t>
            </a:r>
          </a:p>
          <a:p>
            <a:pPr marL="457200" indent="-457200" algn="l">
              <a:spcBef>
                <a:spcPts val="0"/>
              </a:spcBef>
              <a:buFontTx/>
              <a:buAutoNum type="arabicPeriod"/>
              <a:defRPr/>
            </a:pPr>
            <a:r>
              <a:rPr lang="en-US" sz="4000" dirty="0">
                <a:latin typeface="Comic Sans MS" pitchFamily="66" charset="0"/>
              </a:rPr>
              <a:t>Discrete</a:t>
            </a: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Mathematical Structures (</a:t>
            </a:r>
            <a:r>
              <a:rPr lang="en-US" sz="4000" i="1" dirty="0">
                <a:latin typeface="Comic Sans MS" pitchFamily="66" charset="0"/>
              </a:rPr>
              <a:t>graphs,</a:t>
            </a:r>
            <a:r>
              <a:rPr lang="en-US" sz="4000" dirty="0">
                <a:latin typeface="Comic Sans MS" pitchFamily="66" charset="0"/>
              </a:rPr>
              <a:t> </a:t>
            </a:r>
            <a:r>
              <a:rPr lang="en-US" sz="4000" i="1" dirty="0">
                <a:latin typeface="Comic Sans MS" pitchFamily="66" charset="0"/>
              </a:rPr>
              <a:t>trees</a:t>
            </a:r>
            <a:r>
              <a:rPr lang="en-US" sz="4000" dirty="0">
                <a:latin typeface="Comic Sans MS" pitchFamily="66" charset="0"/>
              </a:rPr>
              <a:t>, </a:t>
            </a:r>
            <a:r>
              <a:rPr lang="en-US" sz="4000" i="1" dirty="0">
                <a:latin typeface="Comic Sans MS" pitchFamily="66" charset="0"/>
              </a:rPr>
              <a:t>counting…</a:t>
            </a:r>
            <a:r>
              <a:rPr lang="en-US" sz="4000" dirty="0" smtClean="0">
                <a:latin typeface="Comic Sans MS" pitchFamily="66" charset="0"/>
              </a:rPr>
              <a:t>)</a:t>
            </a:r>
          </a:p>
          <a:p>
            <a:pPr marL="457200" indent="-457200" algn="l">
              <a:spcBef>
                <a:spcPts val="0"/>
              </a:spcBef>
              <a:buFontTx/>
              <a:buAutoNum type="arabicPeriod"/>
              <a:defRPr/>
            </a:pP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Discrete Probability Theory</a:t>
            </a:r>
            <a:r>
              <a:rPr lang="en-US" sz="3600" dirty="0" smtClean="0">
                <a:latin typeface="Comic Sans MS" pitchFamily="66" charset="0"/>
              </a:rPr>
              <a:t> </a:t>
            </a:r>
            <a:endParaRPr lang="en-US" sz="40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CBD4ADD5-DF96-4ED8-A1CB-551C52AF6B69}" type="slidenum">
              <a:rPr lang="en-US" sz="1200" smtClean="0"/>
              <a:pPr/>
              <a:t>6</a:t>
            </a:fld>
            <a:endParaRPr lang="en-US" sz="1200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2436813" y="304800"/>
            <a:ext cx="4270375" cy="1128713"/>
          </a:xfrm>
        </p:spPr>
        <p:txBody>
          <a:bodyPr/>
          <a:lstStyle/>
          <a:p>
            <a:pPr eaLnBrk="1" hangingPunct="1"/>
            <a:r>
              <a:rPr lang="en-US" smtClean="0"/>
              <a:t>Vocabulary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3688" y="1906588"/>
            <a:ext cx="8591550" cy="28019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rgbClr val="0D05A7"/>
                </a:solidFill>
              </a:rPr>
              <a:t>Quickie: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What does “discrete” mean?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ym typeface="Symbol" pitchFamily="18" charset="2"/>
              </a:rPr>
              <a:t>                   ( </a:t>
            </a:r>
            <a:r>
              <a:rPr lang="en-US" sz="4800" b="1" dirty="0" smtClean="0">
                <a:solidFill>
                  <a:srgbClr val="FF0000"/>
                </a:solidFill>
                <a:latin typeface="Euclid Symbol"/>
                <a:sym typeface="Symbol" pitchFamily="18" charset="2"/>
              </a:rPr>
              <a:t>≠</a:t>
            </a:r>
            <a:r>
              <a:rPr lang="en-US" sz="4800" dirty="0" smtClean="0">
                <a:solidFill>
                  <a:srgbClr val="FF0000"/>
                </a:solidFill>
                <a:latin typeface="Euclid Symbol"/>
                <a:sym typeface="Symbol" pitchFamily="18" charset="2"/>
              </a:rPr>
              <a:t> </a:t>
            </a:r>
            <a:r>
              <a:rPr lang="en-US" sz="4800" dirty="0" smtClean="0">
                <a:sym typeface="Symbol" pitchFamily="18" charset="2"/>
              </a:rPr>
              <a:t>“discreet”)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7"/>
          <p:cNvSpPr txBox="1">
            <a:spLocks noChangeArrowheads="1"/>
          </p:cNvSpPr>
          <p:nvPr/>
        </p:nvSpPr>
        <p:spPr bwMode="auto">
          <a:xfrm>
            <a:off x="181693" y="1345703"/>
            <a:ext cx="8823757" cy="378565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l">
              <a:buFont typeface="Arial" pitchFamily="34" charset="0"/>
              <a:buChar char="•"/>
              <a:defRPr/>
            </a:pP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 err="1" smtClean="0">
                <a:latin typeface="Comic Sans MS" pitchFamily="66" charset="0"/>
              </a:rPr>
              <a:t>Courseinfo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on web page </a:t>
            </a:r>
            <a:r>
              <a:rPr lang="en-US" sz="480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asap</a:t>
            </a:r>
            <a:endParaRPr lang="en-US" sz="4800" dirty="0">
              <a:solidFill>
                <a:schemeClr val="accent5">
                  <a:lumMod val="50000"/>
                </a:schemeClr>
              </a:solidFill>
              <a:latin typeface="Comic Sans MS" pitchFamily="66" charset="0"/>
            </a:endParaRPr>
          </a:p>
          <a:p>
            <a:pPr algn="l">
              <a:buFont typeface="Arial" pitchFamily="34" charset="0"/>
              <a:buChar char="•"/>
              <a:defRPr/>
            </a:pPr>
            <a:r>
              <a:rPr lang="en-US" sz="4800" dirty="0" smtClean="0">
                <a:latin typeface="Comic Sans MS" pitchFamily="66" charset="0"/>
              </a:rPr>
              <a:t> Notes Chapters 1 &amp; 2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asap</a:t>
            </a:r>
            <a:endParaRPr lang="en-US" sz="4800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pPr algn="l">
              <a:buFont typeface="Arial"/>
              <a:buChar char="•"/>
              <a:defRPr/>
            </a:pPr>
            <a:r>
              <a:rPr lang="en-US" sz="4800" dirty="0" smtClean="0">
                <a:latin typeface="Comic Sans MS" pitchFamily="66" charset="0"/>
              </a:rPr>
              <a:t> Ch. 3.1—3.6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next week</a:t>
            </a:r>
            <a:r>
              <a:rPr lang="en-US" sz="4800" dirty="0" smtClean="0">
                <a:latin typeface="Comic Sans MS" pitchFamily="66" charset="0"/>
              </a:rPr>
              <a:t> </a:t>
            </a:r>
          </a:p>
          <a:p>
            <a:pPr algn="l">
              <a:buFont typeface="Arial" pitchFamily="34" charset="0"/>
              <a:buChar char="•"/>
              <a:defRPr/>
            </a:pPr>
            <a:r>
              <a:rPr lang="en-US" sz="4800" dirty="0" smtClean="0">
                <a:latin typeface="Comic Sans MS" pitchFamily="66" charset="0"/>
              </a:rPr>
              <a:t> Reading Comments in</a:t>
            </a:r>
          </a:p>
          <a:p>
            <a:pPr algn="l">
              <a:defRPr/>
            </a:pPr>
            <a:r>
              <a:rPr lang="en-US" sz="4800" dirty="0" smtClean="0">
                <a:latin typeface="Comic Sans MS" pitchFamily="66" charset="0"/>
              </a:rPr>
              <a:t>   </a:t>
            </a:r>
            <a:r>
              <a:rPr lang="en-US" sz="4800" dirty="0" smtClean="0">
                <a:latin typeface="Comic Sans MS" pitchFamily="66" charset="0"/>
                <a:hlinkClick r:id="rId4"/>
              </a:rPr>
              <a:t>piazza forum</a:t>
            </a:r>
            <a:r>
              <a:rPr lang="en-US" sz="4800" dirty="0" smtClean="0">
                <a:latin typeface="Comic Sans MS" pitchFamily="66" charset="0"/>
              </a:rPr>
              <a:t> --dates in TP2</a:t>
            </a:r>
            <a:endParaRPr lang="en-US" sz="4800" dirty="0">
              <a:solidFill>
                <a:srgbClr val="077F15"/>
              </a:solidFill>
              <a:latin typeface="Comic Sans MS" pitchFamily="66" charset="0"/>
            </a:endParaRPr>
          </a:p>
        </p:txBody>
      </p:sp>
      <p:sp>
        <p:nvSpPr>
          <p:cNvPr id="307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4D204BE9-2F10-477E-9517-5A472BD6B7C3}" type="slidenum">
              <a:rPr lang="en-US" sz="1200" smtClean="0"/>
              <a:pPr/>
              <a:t>7</a:t>
            </a:fld>
            <a:endParaRPr lang="en-US" sz="1200" smtClean="0"/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6063" y="319088"/>
            <a:ext cx="6484937" cy="112395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solidFill>
                  <a:schemeClr val="tx1"/>
                </a:solidFill>
              </a:rPr>
              <a:t>Reading Assignment</a:t>
            </a:r>
          </a:p>
        </p:txBody>
      </p:sp>
      <p:graphicFrame>
        <p:nvGraphicFramePr>
          <p:cNvPr id="3075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Equation" r:id="rId5" imgW="914400" imgH="215640" progId="Equation.3">
                  <p:embed/>
                </p:oleObj>
              </mc:Choice>
              <mc:Fallback>
                <p:oleObj name="Equation" r:id="rId5" imgW="91440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Equation" r:id="rId7" imgW="914400" imgH="215640" progId="Equation.3">
                  <p:embed/>
                </p:oleObj>
              </mc:Choice>
              <mc:Fallback>
                <p:oleObj name="Equation" r:id="rId7" imgW="91440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Text Box 6"/>
          <p:cNvSpPr txBox="1">
            <a:spLocks noChangeArrowheads="1"/>
          </p:cNvSpPr>
          <p:nvPr/>
        </p:nvSpPr>
        <p:spPr bwMode="auto">
          <a:xfrm>
            <a:off x="4251325" y="245745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0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3930B7C9-902D-4F92-8BB5-73317A21B3E6}" type="slidenum">
              <a:rPr lang="en-US" sz="1200" smtClean="0"/>
              <a:pPr/>
              <a:t>8</a:t>
            </a:fld>
            <a:endParaRPr lang="en-US" sz="1200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52575" y="290514"/>
            <a:ext cx="7441334" cy="1129578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Active learning in Teams</a:t>
            </a:r>
          </a:p>
        </p:txBody>
      </p:sp>
      <p:sp>
        <p:nvSpPr>
          <p:cNvPr id="24580" name="Text Box 8"/>
          <p:cNvSpPr txBox="1">
            <a:spLocks noChangeArrowheads="1"/>
          </p:cNvSpPr>
          <p:nvPr/>
        </p:nvSpPr>
        <p:spPr bwMode="auto">
          <a:xfrm>
            <a:off x="230188" y="1582743"/>
            <a:ext cx="8658225" cy="452431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MWF </a:t>
            </a:r>
            <a:r>
              <a:rPr lang="en-US" sz="4800" dirty="0">
                <a:latin typeface="Comic Sans MS" pitchFamily="66" charset="0"/>
              </a:rPr>
              <a:t>1.5 hour </a:t>
            </a:r>
            <a:r>
              <a:rPr lang="en-US" sz="4800" dirty="0" smtClean="0">
                <a:latin typeface="Comic Sans MS" pitchFamily="66" charset="0"/>
              </a:rPr>
              <a:t>sessions:</a:t>
            </a:r>
            <a:endParaRPr lang="en-US" sz="4800" dirty="0">
              <a:latin typeface="Comic Sans MS" pitchFamily="66" charset="0"/>
            </a:endParaRPr>
          </a:p>
          <a:p>
            <a:pPr marL="685800" indent="-685800" algn="l">
              <a:buFont typeface="Arial"/>
              <a:buChar char="•"/>
            </a:pPr>
            <a:r>
              <a:rPr lang="en-US" sz="4800" dirty="0" smtClean="0">
                <a:latin typeface="Comic Sans MS" pitchFamily="66" charset="0"/>
              </a:rPr>
              <a:t>team </a:t>
            </a:r>
            <a:r>
              <a:rPr lang="en-US" sz="4800" dirty="0">
                <a:latin typeface="Comic Sans MS" pitchFamily="66" charset="0"/>
              </a:rPr>
              <a:t>problem-</a:t>
            </a:r>
            <a:r>
              <a:rPr lang="en-US" sz="4800" dirty="0" smtClean="0">
                <a:latin typeface="Comic Sans MS" pitchFamily="66" charset="0"/>
              </a:rPr>
              <a:t>solving</a:t>
            </a:r>
          </a:p>
          <a:p>
            <a:pPr marL="685800" indent="-685800" algn="l">
              <a:buFont typeface="Arial"/>
              <a:buChar char="•"/>
            </a:pPr>
            <a:r>
              <a:rPr lang="en-US" sz="4800" dirty="0" smtClean="0">
                <a:latin typeface="Comic Sans MS" pitchFamily="66" charset="0"/>
              </a:rPr>
              <a:t>sometimes</a:t>
            </a:r>
          </a:p>
          <a:p>
            <a:pPr marL="914400" indent="-914400">
              <a:buFont typeface="Wingdings" charset="2"/>
              <a:buChar char="§"/>
            </a:pPr>
            <a:r>
              <a:rPr lang="en-US" sz="4800" dirty="0" smtClean="0">
                <a:latin typeface="Comic Sans MS" pitchFamily="66" charset="0"/>
              </a:rPr>
              <a:t>initial 20 </a:t>
            </a:r>
            <a:r>
              <a:rPr lang="en-US" sz="4800" dirty="0">
                <a:latin typeface="Comic Sans MS" pitchFamily="66" charset="0"/>
              </a:rPr>
              <a:t>min </a:t>
            </a:r>
            <a:r>
              <a:rPr lang="en-US" sz="4800" dirty="0" smtClean="0">
                <a:latin typeface="Comic Sans MS" pitchFamily="66" charset="0"/>
              </a:rPr>
              <a:t>overview</a:t>
            </a:r>
          </a:p>
          <a:p>
            <a:pPr marL="914400" indent="-914400">
              <a:buFont typeface="Wingdings" charset="2"/>
              <a:buChar char="§"/>
            </a:pPr>
            <a:r>
              <a:rPr lang="en-US" sz="4800" dirty="0" smtClean="0">
                <a:latin typeface="Comic Sans MS" pitchFamily="66" charset="0"/>
              </a:rPr>
              <a:t>solution presentations</a:t>
            </a:r>
            <a:endParaRPr lang="en-US" sz="4800" dirty="0">
              <a:latin typeface="Comic Sans MS" pitchFamily="66" charset="0"/>
            </a:endParaRPr>
          </a:p>
          <a:p>
            <a:pPr algn="l"/>
            <a:r>
              <a:rPr lang="en-US" sz="4800" dirty="0" smtClean="0">
                <a:latin typeface="Comic Sans MS" pitchFamily="66" charset="0"/>
              </a:rPr>
              <a:t> 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891" y="5356905"/>
            <a:ext cx="789140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Teams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assigned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by Monday</a:t>
            </a:r>
            <a:endParaRPr lang="en-US" sz="4800" dirty="0">
              <a:solidFill>
                <a:srgbClr val="077F15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Text Box 8"/>
          <p:cNvSpPr txBox="1">
            <a:spLocks noChangeArrowheads="1"/>
          </p:cNvSpPr>
          <p:nvPr/>
        </p:nvSpPr>
        <p:spPr bwMode="auto">
          <a:xfrm>
            <a:off x="785831" y="1350918"/>
            <a:ext cx="7586663" cy="483209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4400" dirty="0" smtClean="0">
                <a:solidFill>
                  <a:srgbClr val="0D05A7"/>
                </a:solidFill>
                <a:latin typeface="Comic Sans MS" pitchFamily="66" charset="0"/>
              </a:rPr>
              <a:t> Mondays 10AM</a:t>
            </a:r>
          </a:p>
          <a:p>
            <a:pPr lvl="1" algn="l">
              <a:buFont typeface="Courier New" pitchFamily="49" charset="0"/>
              <a:buChar char="o"/>
            </a:pPr>
            <a:r>
              <a:rPr lang="en-US" sz="4400" dirty="0" smtClean="0">
                <a:solidFill>
                  <a:srgbClr val="0D05A7"/>
                </a:solidFill>
                <a:latin typeface="Comic Sans MS" pitchFamily="66" charset="0"/>
              </a:rPr>
              <a:t> reading comments</a:t>
            </a:r>
          </a:p>
          <a:p>
            <a:pPr lvl="1" algn="l">
              <a:buFont typeface="Courier New" pitchFamily="49" charset="0"/>
              <a:buChar char="o"/>
            </a:pPr>
            <a:r>
              <a:rPr lang="en-US" sz="4400" dirty="0" smtClean="0">
                <a:solidFill>
                  <a:srgbClr val="0D05A7"/>
                </a:solidFill>
                <a:latin typeface="Comic Sans MS" pitchFamily="66" charset="0"/>
              </a:rPr>
              <a:t> tutor problems</a:t>
            </a:r>
          </a:p>
          <a:p>
            <a:pPr algn="l">
              <a:buFont typeface="Arial" pitchFamily="34" charset="0"/>
              <a:buChar char="•"/>
            </a:pPr>
            <a:r>
              <a:rPr lang="en-US" sz="4400" dirty="0" smtClean="0">
                <a:solidFill>
                  <a:srgbClr val="0D05A7"/>
                </a:solidFill>
                <a:latin typeface="Comic Sans MS" pitchFamily="66" charset="0"/>
              </a:rPr>
              <a:t> Wednesdays start of class</a:t>
            </a:r>
          </a:p>
          <a:p>
            <a:pPr lvl="1" algn="l">
              <a:buFont typeface="Courier New" pitchFamily="49" charset="0"/>
              <a:buChar char="o"/>
            </a:pPr>
            <a:r>
              <a:rPr lang="en-US" sz="4400" dirty="0" smtClean="0">
                <a:solidFill>
                  <a:srgbClr val="0D05A7"/>
                </a:solidFill>
                <a:latin typeface="Comic Sans MS" pitchFamily="66" charset="0"/>
              </a:rPr>
              <a:t> 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0D05A7"/>
                </a:solidFill>
                <a:latin typeface="Comic Sans MS" pitchFamily="66" charset="0"/>
              </a:rPr>
              <a:t>30 min. quiz </a:t>
            </a:r>
            <a:r>
              <a:rPr lang="en-US" sz="4400" dirty="0" smtClean="0">
                <a:solidFill>
                  <a:srgbClr val="CB21DD"/>
                </a:solidFill>
                <a:latin typeface="Comic Sans MS" pitchFamily="66" charset="0"/>
              </a:rPr>
              <a:t>biweekly</a:t>
            </a:r>
          </a:p>
          <a:p>
            <a:pPr algn="l">
              <a:buFont typeface="Arial" pitchFamily="34" charset="0"/>
              <a:buChar char="•"/>
            </a:pPr>
            <a:r>
              <a:rPr lang="en-US" sz="4400" dirty="0" smtClean="0">
                <a:solidFill>
                  <a:srgbClr val="0D05A7"/>
                </a:solidFill>
                <a:latin typeface="Comic Sans MS" pitchFamily="66" charset="0"/>
              </a:rPr>
              <a:t>  Friday start of class</a:t>
            </a:r>
          </a:p>
          <a:p>
            <a:pPr lvl="1" algn="l">
              <a:buFont typeface="Courier New" pitchFamily="49" charset="0"/>
              <a:buChar char="o"/>
            </a:pPr>
            <a:r>
              <a:rPr lang="en-US" sz="4400" dirty="0" smtClean="0">
                <a:solidFill>
                  <a:srgbClr val="0D05A7"/>
                </a:solidFill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rgbClr val="0D05A7"/>
                </a:solidFill>
                <a:latin typeface="Comic Sans MS" pitchFamily="66" charset="0"/>
              </a:rPr>
              <a:t>pset</a:t>
            </a:r>
            <a:endParaRPr lang="en-US" sz="4400" dirty="0">
              <a:solidFill>
                <a:srgbClr val="0D05A7"/>
              </a:solidFill>
              <a:latin typeface="Comic Sans MS" pitchFamily="66" charset="0"/>
            </a:endParaRPr>
          </a:p>
        </p:txBody>
      </p:sp>
      <p:sp>
        <p:nvSpPr>
          <p:cNvPr id="409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DBB49E32-A4E8-4A1E-88F8-A20E03994A5C}" type="slidenum">
              <a:rPr lang="en-US" sz="1200" smtClean="0"/>
              <a:pPr/>
              <a:t>9</a:t>
            </a:fld>
            <a:endParaRPr lang="en-US" sz="1200" smtClean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52575" y="290513"/>
            <a:ext cx="6107113" cy="1154112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Course Organization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6286</TotalTime>
  <Words>888</Words>
  <Application>Microsoft Macintosh PowerPoint</Application>
  <PresentationFormat>On-screen Show (4:3)</PresentationFormat>
  <Paragraphs>247</Paragraphs>
  <Slides>32</Slides>
  <Notes>28</Notes>
  <HiddenSlides>7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6.042 Lecture Template</vt:lpstr>
      <vt:lpstr>Equation</vt:lpstr>
      <vt:lpstr>MathType 6.0 Equation</vt:lpstr>
      <vt:lpstr>Mathematics for Computer Science 6.042J/18.062J</vt:lpstr>
      <vt:lpstr>Course Web site</vt:lpstr>
      <vt:lpstr>Online Tutor Registration</vt:lpstr>
      <vt:lpstr>Session/Table changes</vt:lpstr>
      <vt:lpstr>Quick Summary</vt:lpstr>
      <vt:lpstr>Vocabulary</vt:lpstr>
      <vt:lpstr>Reading Assignment</vt:lpstr>
      <vt:lpstr>Active learning in Teams</vt:lpstr>
      <vt:lpstr>Course Organization</vt:lpstr>
      <vt:lpstr>Active Lectures</vt:lpstr>
      <vt:lpstr>Active Lectures</vt:lpstr>
      <vt:lpstr>Getting started:  Pythagorean theorem </vt:lpstr>
      <vt:lpstr>A Cool Proof</vt:lpstr>
      <vt:lpstr>A Cool Proof</vt:lpstr>
      <vt:lpstr>A Cool Proof</vt:lpstr>
      <vt:lpstr>A Cool Proof</vt:lpstr>
      <vt:lpstr>A Cool Proof</vt:lpstr>
      <vt:lpstr>A False Proof: Getting Rich By Diagram</vt:lpstr>
      <vt:lpstr>A False Proof: Getting Rich By Diagram</vt:lpstr>
      <vt:lpstr>Getting Rich</vt:lpstr>
      <vt:lpstr>Another False Proof</vt:lpstr>
      <vt:lpstr>Another False proof</vt:lpstr>
      <vt:lpstr>Another false proof</vt:lpstr>
      <vt:lpstr>PowerPoint Presentation</vt:lpstr>
      <vt:lpstr>PowerPoint Presentation</vt:lpstr>
      <vt:lpstr>Another false proof</vt:lpstr>
      <vt:lpstr>1 = -1 ?</vt:lpstr>
      <vt:lpstr>1 = -1 ?</vt:lpstr>
      <vt:lpstr>Consequences of  1= -1</vt:lpstr>
      <vt:lpstr>Consequences of  1= -1</vt:lpstr>
      <vt:lpstr>Team Problems</vt:lpstr>
      <vt:lpstr>How the Class Works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1st lecture</dc:title>
  <dc:creator>arm</dc:creator>
  <cp:lastModifiedBy>Albert R Meyer</cp:lastModifiedBy>
  <cp:revision>419</cp:revision>
  <cp:lastPrinted>2011-09-07T01:30:18Z</cp:lastPrinted>
  <dcterms:created xsi:type="dcterms:W3CDTF">2011-02-02T02:45:17Z</dcterms:created>
  <dcterms:modified xsi:type="dcterms:W3CDTF">2011-09-07T01:33:25Z</dcterms:modified>
</cp:coreProperties>
</file>