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331" r:id="rId4"/>
    <p:sldId id="257" r:id="rId5"/>
    <p:sldId id="306" r:id="rId6"/>
    <p:sldId id="318" r:id="rId7"/>
    <p:sldId id="322" r:id="rId8"/>
    <p:sldId id="317" r:id="rId9"/>
    <p:sldId id="307" r:id="rId10"/>
    <p:sldId id="325" r:id="rId11"/>
    <p:sldId id="326" r:id="rId12"/>
    <p:sldId id="323" r:id="rId13"/>
    <p:sldId id="319" r:id="rId14"/>
    <p:sldId id="287" r:id="rId15"/>
    <p:sldId id="293" r:id="rId16"/>
    <p:sldId id="320" r:id="rId17"/>
    <p:sldId id="300" r:id="rId18"/>
    <p:sldId id="334" r:id="rId19"/>
    <p:sldId id="327" r:id="rId20"/>
    <p:sldId id="333" r:id="rId21"/>
    <p:sldId id="332" r:id="rId22"/>
    <p:sldId id="296" r:id="rId23"/>
    <p:sldId id="335" r:id="rId24"/>
    <p:sldId id="336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23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0000FF"/>
                </a:solidFill>
              </a:rPr>
              <a:t>n</a:t>
            </a:r>
            <a:r>
              <a:rPr lang="en-US" sz="4400" dirty="0" smtClean="0"/>
              <a:t>-node graph, the edge-probability matrix </a:t>
            </a:r>
            <a:r>
              <a:rPr lang="en-US" sz="4400" dirty="0" smtClean="0">
                <a:solidFill>
                  <a:srgbClr val="0000FF"/>
                </a:solidFill>
              </a:rPr>
              <a:t>M</a:t>
            </a:r>
            <a:r>
              <a:rPr lang="en-US" sz="4400" dirty="0" smtClean="0"/>
              <a:t> has</a:t>
            </a:r>
          </a:p>
          <a:p>
            <a:pPr marL="0" indent="0">
              <a:buNone/>
            </a:pPr>
            <a:r>
              <a:rPr lang="en-US" sz="4400" dirty="0" err="1" smtClean="0">
                <a:solidFill>
                  <a:srgbClr val="0000FF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4400" dirty="0" smtClean="0"/>
              <a:t> ::= probability of edge</a:t>
            </a:r>
          </a:p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M  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5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24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086600" y="2895600"/>
            <a:ext cx="1447800" cy="660976"/>
            <a:chOff x="6705600" y="3530024"/>
            <a:chExt cx="1447800" cy="660976"/>
          </a:xfrm>
        </p:grpSpPr>
        <p:sp>
          <p:nvSpPr>
            <p:cNvPr id="6" name="Oval 5"/>
            <p:cNvSpPr/>
            <p:nvPr/>
          </p:nvSpPr>
          <p:spPr bwMode="auto">
            <a:xfrm>
              <a:off x="67056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620000" y="3657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1800" y="3581400"/>
              <a:ext cx="2996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FF"/>
                  </a:solidFill>
                </a:rPr>
                <a:t>i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530024"/>
              <a:ext cx="35017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j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 bwMode="auto">
            <a:xfrm>
              <a:off x="7239000" y="39243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389244" y="36576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593015" y="450473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17015" y="449580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5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1590</Words>
  <Application>Microsoft Macintosh PowerPoint</Application>
  <PresentationFormat>On-screen Show (4:3)</PresentationFormat>
  <Paragraphs>404</Paragraphs>
  <Slides>24</Slides>
  <Notes>22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Blank Presentation</vt:lpstr>
      <vt:lpstr>Equation</vt:lpstr>
      <vt:lpstr>Random Walks</vt:lpstr>
      <vt:lpstr>Applications of Random Walk</vt:lpstr>
      <vt:lpstr>Example: Gambler’s Ruin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Questions on Stationary Dist</vt:lpstr>
      <vt:lpstr>Stationary Difficulties</vt:lpstr>
      <vt:lpstr>Further Questions</vt:lpstr>
      <vt:lpstr>PowerPoint Presentation</vt:lpstr>
      <vt:lpstr>Google Page Rank</vt:lpstr>
      <vt:lpstr>Google Page Rank</vt:lpstr>
      <vt:lpstr>Google Page Rank</vt:lpstr>
      <vt:lpstr>Linear Algebra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296</cp:revision>
  <cp:lastPrinted>2012-05-15T22:45:14Z</cp:lastPrinted>
  <dcterms:created xsi:type="dcterms:W3CDTF">2011-05-11T16:21:46Z</dcterms:created>
  <dcterms:modified xsi:type="dcterms:W3CDTF">2013-12-06T01:36:02Z</dcterms:modified>
</cp:coreProperties>
</file>