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33" r:id="rId2"/>
    <p:sldId id="332" r:id="rId3"/>
    <p:sldId id="296" r:id="rId4"/>
    <p:sldId id="335" r:id="rId5"/>
    <p:sldId id="340" r:id="rId6"/>
    <p:sldId id="338" r:id="rId7"/>
    <p:sldId id="339" r:id="rId8"/>
    <p:sldId id="337" r:id="rId9"/>
    <p:sldId id="341" r:id="rId10"/>
    <p:sldId id="342" r:id="rId11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D1D1F0"/>
    <a:srgbClr val="E6E6E6"/>
    <a:srgbClr val="CC0000"/>
    <a:srgbClr val="FF00FF"/>
    <a:srgbClr val="008000"/>
    <a:srgbClr val="FF6600"/>
    <a:srgbClr val="80C0FF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57" d="100"/>
          <a:sy n="157" d="100"/>
        </p:scale>
        <p:origin x="-96" y="-2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5" d="100"/>
        <a:sy n="1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094EA199-78D2-7246-A024-E7816359A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69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-111" charset="0"/>
              </a:defRPr>
            </a:lvl1pPr>
          </a:lstStyle>
          <a:p>
            <a:pPr>
              <a:defRPr/>
            </a:pPr>
            <a:fld id="{DC552C11-A6B4-BC49-B9DF-E9E99EC5D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55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9946D8-74A5-EA4B-AC36-0FBEE73033D6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4EDB78-E222-BF42-A230-8DA6344B38F5}" type="slidenum">
              <a:rPr lang="en-US"/>
              <a:pPr/>
              <a:t>2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048385-A0D9-4A46-8E8D-37B293B72609}" type="slidenum">
              <a:rPr lang="en-US"/>
              <a:pPr/>
              <a:t>3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048385-A0D9-4A46-8E8D-37B293B72609}" type="slidenum">
              <a:rPr lang="en-US"/>
              <a:pPr/>
              <a:t>4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048385-A0D9-4A46-8E8D-37B293B72609}" type="slidenum">
              <a:rPr lang="en-US"/>
              <a:pPr/>
              <a:t>5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6FFF5B-E386-1C4F-ACEA-254D00C060D6}" type="slidenum">
              <a:rPr lang="en-US"/>
              <a:pPr/>
              <a:t>6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048385-A0D9-4A46-8E8D-37B293B72609}" type="slidenum">
              <a:rPr lang="en-US"/>
              <a:pPr/>
              <a:t>7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page-rank.</a:t>
            </a:r>
            <a:fld id="{52DC2636-7C60-9B40-89EE-9F4C3E34F60C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page-rank.</a:t>
            </a:r>
            <a:fld id="{E877D3CB-F960-BD47-98A7-06971C504846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page-rank.</a:t>
            </a:r>
            <a:fld id="{7F643A20-AA31-5341-AD6A-0A2807DB3AE7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page-rank.</a:t>
            </a:r>
            <a:fld id="{33406DE3-95F7-424A-AC10-91858B7908A3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page-rank.</a:t>
            </a:r>
            <a:fld id="{C316881D-9589-DF4F-A336-A08976BD8D3F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page-rank.</a:t>
            </a:r>
            <a:fld id="{A8E63D04-532A-9B48-95DF-D3C7BF4C2159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3038" y="301625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553200"/>
            <a:ext cx="167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r>
              <a:rPr lang="en-US" dirty="0" smtClean="0"/>
              <a:t>page-rank.</a:t>
            </a:r>
            <a:fld id="{C89161E8-A6DA-FD48-A57E-E88250C15759}" type="slidenum">
              <a:rPr lang="en-US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1031" name="Picture 12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8" r:id="rId4"/>
    <p:sldLayoutId id="2147483699" r:id="rId5"/>
    <p:sldLayoutId id="2147483701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3600">
          <a:solidFill>
            <a:schemeClr val="tx1"/>
          </a:solidFill>
          <a:latin typeface="+mn-lt"/>
          <a:ea typeface="+mn-ea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3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page-rank.</a:t>
            </a:r>
            <a:fld id="{2D031A48-BBCF-B248-9771-B601B0D38C0B}" type="slidenum">
              <a:rPr lang="en-US" smtClean="0"/>
              <a:pPr/>
              <a:t>1</a:t>
            </a:fld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1371600"/>
            <a:ext cx="7696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kern="0" dirty="0" smtClean="0">
                <a:solidFill>
                  <a:srgbClr val="0000FF"/>
                </a:solidFill>
                <a:latin typeface="Comic Sans MS"/>
                <a:ea typeface="ＭＳ Ｐゴシック"/>
              </a:rPr>
              <a:t>Page</a:t>
            </a:r>
            <a:r>
              <a:rPr lang="en-US" sz="8800" b="1" kern="0" dirty="0" smtClean="0">
                <a:solidFill>
                  <a:srgbClr val="000000"/>
                </a:solidFill>
                <a:latin typeface="Comic Sans MS"/>
                <a:ea typeface="ＭＳ Ｐゴシック"/>
              </a:rPr>
              <a:t>Rank</a:t>
            </a:r>
            <a:endParaRPr lang="en-US" dirty="0"/>
          </a:p>
        </p:txBody>
      </p:sp>
      <p:sp>
        <p:nvSpPr>
          <p:cNvPr id="15366" name="Text Box 2"/>
          <p:cNvSpPr txBox="1">
            <a:spLocks noChangeArrowheads="1"/>
          </p:cNvSpPr>
          <p:nvPr/>
        </p:nvSpPr>
        <p:spPr bwMode="auto">
          <a:xfrm>
            <a:off x="2084388" y="38100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800" b="1" i="1" dirty="0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</a:rPr>
              <a:t/>
            </a:r>
            <a:br>
              <a:rPr lang="en-US" sz="3600" b="1" i="1" dirty="0">
                <a:solidFill>
                  <a:schemeClr val="tx2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MIT</a:t>
            </a:r>
            <a:r>
              <a:rPr lang="en-US" sz="3600" b="1" i="1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</a:t>
            </a:r>
            <a:r>
              <a:rPr lang="en-US" dirty="0" smtClean="0"/>
              <a:t>11, 2013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2873276"/>
            <a:ext cx="8763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kern="0" dirty="0" smtClean="0">
                <a:solidFill>
                  <a:srgbClr val="000000"/>
                </a:solidFill>
                <a:latin typeface="Comic Sans MS"/>
                <a:ea typeface="ＭＳ Ｐゴシック"/>
              </a:rPr>
              <a:t>(by </a:t>
            </a:r>
            <a:r>
              <a:rPr lang="en-US" sz="7200" b="1" kern="0" dirty="0">
                <a:solidFill>
                  <a:srgbClr val="000000"/>
                </a:solidFill>
                <a:latin typeface="Comic Sans MS"/>
                <a:ea typeface="ＭＳ Ｐゴシック"/>
              </a:rPr>
              <a:t>Google founder</a:t>
            </a:r>
            <a:br>
              <a:rPr lang="en-US" sz="7200" b="1" kern="0" dirty="0">
                <a:solidFill>
                  <a:srgbClr val="000000"/>
                </a:solidFill>
                <a:latin typeface="Comic Sans MS"/>
                <a:ea typeface="ＭＳ Ｐゴシック"/>
              </a:rPr>
            </a:br>
            <a:r>
              <a:rPr lang="en-US" sz="7200" b="1" kern="0" dirty="0">
                <a:latin typeface="Comic Sans MS"/>
                <a:ea typeface="ＭＳ Ｐゴシック"/>
              </a:rPr>
              <a:t>Larry</a:t>
            </a:r>
            <a:r>
              <a:rPr lang="en-US" sz="7200" b="1" kern="0" dirty="0">
                <a:solidFill>
                  <a:srgbClr val="0000FF"/>
                </a:solidFill>
                <a:latin typeface="Comic Sans MS"/>
                <a:ea typeface="ＭＳ Ｐゴシック"/>
              </a:rPr>
              <a:t> </a:t>
            </a:r>
            <a:r>
              <a:rPr lang="en-US" sz="7200" b="1" kern="0" dirty="0" smtClean="0">
                <a:solidFill>
                  <a:srgbClr val="0000FF"/>
                </a:solidFill>
                <a:latin typeface="Comic Sans MS"/>
                <a:ea typeface="ＭＳ Ｐゴシック"/>
              </a:rPr>
              <a:t>Page</a:t>
            </a:r>
            <a:r>
              <a:rPr lang="en-US" sz="7200" b="1" kern="0" dirty="0" smtClean="0">
                <a:solidFill>
                  <a:srgbClr val="000000"/>
                </a:solidFill>
                <a:latin typeface="Comic Sans MS"/>
                <a:ea typeface="ＭＳ Ｐゴシック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82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038" y="301625"/>
            <a:ext cx="6329362" cy="917575"/>
          </a:xfrm>
        </p:spPr>
        <p:txBody>
          <a:bodyPr/>
          <a:lstStyle/>
          <a:p>
            <a:r>
              <a:rPr lang="en-US" dirty="0" smtClean="0"/>
              <a:t>Actual Google 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763000" cy="4191000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 smtClean="0"/>
              <a:t>Google rank rules are a closely held trade secret using text, location, payment, and other criteria that have evolved for 15 years.</a:t>
            </a:r>
          </a:p>
          <a:p>
            <a:pPr marL="0" indent="0">
              <a:buNone/>
            </a:pPr>
            <a:r>
              <a:rPr lang="en-US" sz="4000" dirty="0" smtClean="0"/>
              <a:t>But </a:t>
            </a:r>
            <a:r>
              <a:rPr lang="en-US" sz="4000" dirty="0" smtClean="0">
                <a:solidFill>
                  <a:srgbClr val="0000FF"/>
                </a:solidFill>
              </a:rPr>
              <a:t>PageRank </a:t>
            </a:r>
            <a:r>
              <a:rPr lang="en-US" sz="4000" dirty="0" smtClean="0"/>
              <a:t>continues to play a key role.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page-rank.</a:t>
            </a:r>
            <a:fld id="{E877D3CB-F960-BD47-98A7-06971C504846}" type="slidenum">
              <a:rPr lang="en-US" smtClean="0"/>
              <a:pPr>
                <a:defRPr/>
              </a:pPr>
              <a:t>10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Albert R Meyer,           December 11,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703612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page-rank.</a:t>
            </a:r>
            <a:fld id="{D73E32CF-FE78-5945-942C-324A7986BBD0}" type="slidenum">
              <a:rPr lang="en-US" smtClean="0"/>
              <a:pPr/>
              <a:t>2</a:t>
            </a:fld>
            <a:endParaRPr lang="en-US" dirty="0"/>
          </a:p>
          <a:p>
            <a:endParaRPr lang="en-US" dirty="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1519238" y="301625"/>
            <a:ext cx="5872162" cy="993775"/>
          </a:xfrm>
        </p:spPr>
        <p:txBody>
          <a:bodyPr/>
          <a:lstStyle/>
          <a:p>
            <a:pPr eaLnBrk="1" hangingPunct="1"/>
            <a:r>
              <a:rPr lang="en-US" dirty="0"/>
              <a:t>Google </a:t>
            </a:r>
            <a:r>
              <a:rPr lang="en-US" dirty="0" smtClean="0"/>
              <a:t>Rankings</a:t>
            </a:r>
            <a:endParaRPr lang="en-US" dirty="0"/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49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Which webpages </a:t>
            </a:r>
            <a:r>
              <a:rPr lang="en-US" dirty="0"/>
              <a:t>are “more important?”</a:t>
            </a:r>
          </a:p>
          <a:p>
            <a:pPr eaLnBrk="1" hangingPunct="1">
              <a:buFontTx/>
              <a:buNone/>
            </a:pPr>
            <a:endParaRPr lang="en-US" sz="1000" dirty="0"/>
          </a:p>
          <a:p>
            <a:pPr eaLnBrk="1" hangingPunct="1">
              <a:buFontTx/>
              <a:buNone/>
            </a:pPr>
            <a:r>
              <a:rPr lang="en-US" dirty="0"/>
              <a:t>Model of internet:</a:t>
            </a:r>
          </a:p>
          <a:p>
            <a:pPr eaLnBrk="1" hangingPunct="1"/>
            <a:r>
              <a:rPr lang="en-US" dirty="0"/>
              <a:t>Users click random link on a page.</a:t>
            </a:r>
          </a:p>
          <a:p>
            <a:pPr eaLnBrk="1" hangingPunct="1"/>
            <a:r>
              <a:rPr lang="en-US" dirty="0"/>
              <a:t>Occasionally start over.</a:t>
            </a:r>
          </a:p>
          <a:p>
            <a:pPr eaLnBrk="1" hangingPunct="1">
              <a:buFontTx/>
              <a:buNone/>
            </a:pPr>
            <a:endParaRPr lang="en-US" sz="1000" dirty="0"/>
          </a:p>
          <a:p>
            <a:pPr eaLnBrk="1" hangingPunct="1">
              <a:buFontTx/>
              <a:buNone/>
            </a:pPr>
            <a:r>
              <a:rPr lang="en-US" dirty="0"/>
              <a:t>A page is “more important” if </a:t>
            </a:r>
            <a:r>
              <a:rPr lang="en-US" dirty="0" smtClean="0"/>
              <a:t>viewed </a:t>
            </a:r>
            <a:r>
              <a:rPr lang="en-US" dirty="0"/>
              <a:t>a large fraction of </a:t>
            </a:r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</a:t>
            </a:r>
            <a:r>
              <a:rPr lang="en-US" dirty="0" smtClean="0"/>
              <a:t>11, 2013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198817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page-rank.</a:t>
            </a:r>
            <a:fld id="{42298CDA-044A-0949-8A0D-DDA7F6833251}" type="slidenum">
              <a:rPr lang="en-US" smtClean="0"/>
              <a:pPr/>
              <a:t>3</a:t>
            </a:fld>
            <a:endParaRPr lang="en-US" dirty="0"/>
          </a:p>
          <a:p>
            <a:endParaRPr lang="en-US" dirty="0"/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6868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/>
              <a:t>View the entire web as </a:t>
            </a:r>
            <a:r>
              <a:rPr lang="en-US" sz="4400" dirty="0" smtClean="0"/>
              <a:t>digraph</a:t>
            </a:r>
          </a:p>
          <a:p>
            <a:pPr eaLnBrk="1" hangingPunct="1">
              <a:lnSpc>
                <a:spcPct val="90000"/>
              </a:lnSpc>
            </a:pPr>
            <a:r>
              <a:rPr lang="en-US" sz="4400" dirty="0" smtClean="0"/>
              <a:t>vertices </a:t>
            </a:r>
            <a:r>
              <a:rPr lang="en-US" sz="4400" dirty="0"/>
              <a:t>are </a:t>
            </a:r>
            <a:r>
              <a:rPr lang="en-US" sz="4400" dirty="0" err="1"/>
              <a:t>webpages</a:t>
            </a:r>
            <a:r>
              <a:rPr lang="en-US" sz="4400" dirty="0"/>
              <a:t> </a:t>
            </a:r>
            <a:endParaRPr lang="en-US" sz="4400" dirty="0" smtClean="0"/>
          </a:p>
          <a:p>
            <a:pPr eaLnBrk="1" hangingPunct="1">
              <a:lnSpc>
                <a:spcPct val="90000"/>
              </a:lnSpc>
            </a:pPr>
            <a:r>
              <a:rPr lang="en-US" sz="4400" dirty="0" smtClean="0"/>
              <a:t>edge </a:t>
            </a:r>
            <a:r>
              <a:rPr lang="en-US" sz="4400" dirty="0" smtClean="0">
                <a:solidFill>
                  <a:srgbClr val="0000FF"/>
                </a:solidFill>
              </a:rPr>
              <a:t>(V,W)</a:t>
            </a:r>
            <a:r>
              <a:rPr lang="en-US" sz="4400" dirty="0" smtClean="0"/>
              <a:t> </a:t>
            </a:r>
            <a:r>
              <a:rPr lang="en-US" sz="4400" dirty="0"/>
              <a:t>exists if link from page </a:t>
            </a:r>
            <a:r>
              <a:rPr lang="en-US" sz="4400" dirty="0" smtClean="0">
                <a:solidFill>
                  <a:srgbClr val="0000FF"/>
                </a:solidFill>
              </a:rPr>
              <a:t>V</a:t>
            </a:r>
            <a:r>
              <a:rPr lang="en-US" sz="4400" dirty="0" smtClean="0"/>
              <a:t> </a:t>
            </a:r>
            <a:r>
              <a:rPr lang="en-US" sz="4400" dirty="0"/>
              <a:t>to page </a:t>
            </a:r>
            <a:r>
              <a:rPr lang="en-US" sz="4400" dirty="0" smtClean="0">
                <a:solidFill>
                  <a:srgbClr val="0000FF"/>
                </a:solidFill>
              </a:rPr>
              <a:t>W</a:t>
            </a:r>
          </a:p>
          <a:p>
            <a:pPr eaLnBrk="1" hangingPunct="1">
              <a:lnSpc>
                <a:spcPct val="90000"/>
              </a:lnSpc>
            </a:pPr>
            <a:r>
              <a:rPr lang="en-US" sz="4400" dirty="0" smtClean="0"/>
              <a:t>edges </a:t>
            </a:r>
            <a:r>
              <a:rPr lang="en-US" sz="4400" dirty="0"/>
              <a:t>out of </a:t>
            </a:r>
            <a:r>
              <a:rPr lang="en-US" sz="4400" dirty="0" smtClean="0">
                <a:solidFill>
                  <a:srgbClr val="0000FF"/>
                </a:solidFill>
              </a:rPr>
              <a:t>V</a:t>
            </a:r>
            <a:r>
              <a:rPr lang="en-US" sz="4400" dirty="0" smtClean="0"/>
              <a:t> </a:t>
            </a:r>
            <a:r>
              <a:rPr lang="en-US" sz="4400" dirty="0"/>
              <a:t>equally </a:t>
            </a:r>
            <a:r>
              <a:rPr lang="en-US" sz="4400" dirty="0" smtClean="0"/>
              <a:t>likely</a:t>
            </a:r>
            <a:endParaRPr lang="en-US" sz="4400" dirty="0">
              <a:solidFill>
                <a:srgbClr val="0000FF"/>
              </a:solidFill>
            </a:endParaRPr>
          </a:p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sz="4400" dirty="0" err="1" smtClean="0"/>
              <a:t>Pr</a:t>
            </a:r>
            <a:r>
              <a:rPr lang="en-US" sz="4400" dirty="0"/>
              <a:t>[</a:t>
            </a:r>
            <a:r>
              <a:rPr lang="en-US" sz="4400" dirty="0" smtClean="0">
                <a:solidFill>
                  <a:srgbClr val="0000FF"/>
                </a:solidFill>
              </a:rPr>
              <a:t>(V,W)</a:t>
            </a:r>
            <a:r>
              <a:rPr lang="en-US" sz="4400" dirty="0"/>
              <a:t>]</a:t>
            </a:r>
            <a:r>
              <a:rPr lang="en-US" sz="4400" dirty="0" smtClean="0"/>
              <a:t> </a:t>
            </a:r>
            <a:r>
              <a:rPr lang="en-US" sz="4400" dirty="0"/>
              <a:t>= </a:t>
            </a:r>
            <a:r>
              <a:rPr lang="en-US" sz="4400" dirty="0">
                <a:solidFill>
                  <a:srgbClr val="0000FF"/>
                </a:solidFill>
              </a:rPr>
              <a:t>1/</a:t>
            </a:r>
            <a:r>
              <a:rPr lang="en-US" sz="4400" dirty="0" err="1">
                <a:solidFill>
                  <a:srgbClr val="0000FF"/>
                </a:solidFill>
              </a:rPr>
              <a:t>outdeg</a:t>
            </a:r>
            <a:r>
              <a:rPr lang="en-US" sz="4400" dirty="0" smtClean="0">
                <a:solidFill>
                  <a:srgbClr val="0000FF"/>
                </a:solidFill>
              </a:rPr>
              <a:t>(V)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</a:t>
            </a:r>
            <a:r>
              <a:rPr lang="en-US" dirty="0" smtClean="0"/>
              <a:t>11, 2013</a:t>
            </a:r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519238" y="301625"/>
            <a:ext cx="7015162" cy="993775"/>
          </a:xfrm>
        </p:spPr>
        <p:txBody>
          <a:bodyPr/>
          <a:lstStyle/>
          <a:p>
            <a:pPr eaLnBrk="1" hangingPunct="1"/>
            <a:r>
              <a:rPr lang="en-US" dirty="0" smtClean="0"/>
              <a:t>Random Walk on the Web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page-rank.</a:t>
            </a:r>
            <a:fld id="{42298CDA-044A-0949-8A0D-DDA7F6833251}" type="slidenum">
              <a:rPr lang="en-US" smtClean="0"/>
              <a:pPr/>
              <a:t>4</a:t>
            </a:fld>
            <a:endParaRPr lang="en-US" dirty="0"/>
          </a:p>
          <a:p>
            <a:endParaRPr lang="en-US" dirty="0"/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To model </a:t>
            </a:r>
            <a:r>
              <a:rPr lang="en-US" sz="4000" dirty="0" smtClean="0">
                <a:solidFill>
                  <a:srgbClr val="008000"/>
                </a:solidFill>
              </a:rPr>
              <a:t>starting over</a:t>
            </a:r>
            <a:r>
              <a:rPr lang="en-US" sz="4000" dirty="0" smtClean="0"/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* add a “</a:t>
            </a:r>
            <a:r>
              <a:rPr lang="en-US" sz="4000" dirty="0" smtClean="0">
                <a:solidFill>
                  <a:srgbClr val="008000"/>
                </a:solidFill>
              </a:rPr>
              <a:t>super-node</a:t>
            </a:r>
            <a:r>
              <a:rPr lang="en-US" sz="4000" dirty="0" smtClean="0"/>
              <a:t>” to the graph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* an edge from super-node to each other node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* edges from each other node back to super-node</a:t>
            </a:r>
            <a:endParaRPr lang="en-US" sz="400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</a:t>
            </a:r>
            <a:r>
              <a:rPr lang="en-US" dirty="0" smtClean="0"/>
              <a:t>11, 2013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519238" y="301625"/>
            <a:ext cx="7015162" cy="993775"/>
          </a:xfrm>
        </p:spPr>
        <p:txBody>
          <a:bodyPr/>
          <a:lstStyle/>
          <a:p>
            <a:pPr eaLnBrk="1" hangingPunct="1"/>
            <a:r>
              <a:rPr lang="en-US" dirty="0" smtClean="0"/>
              <a:t>Random Walk on the 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016177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page-rank.</a:t>
            </a:r>
            <a:fld id="{42298CDA-044A-0949-8A0D-DDA7F6833251}" type="slidenum">
              <a:rPr lang="en-US" smtClean="0"/>
              <a:pPr/>
              <a:t>5</a:t>
            </a:fld>
            <a:endParaRPr lang="en-US" dirty="0"/>
          </a:p>
          <a:p>
            <a:endParaRPr lang="en-US" dirty="0"/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To ensure unique stationary: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* add a “super-node” to the graph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* an edge from super-node to each other node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* edges from each other node back to super-node</a:t>
            </a:r>
            <a:endParaRPr lang="en-US" sz="400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</a:t>
            </a:r>
            <a:r>
              <a:rPr lang="en-US" dirty="0" smtClean="0"/>
              <a:t>11, 2013</a:t>
            </a:r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519238" y="301625"/>
            <a:ext cx="5872162" cy="993775"/>
          </a:xfrm>
        </p:spPr>
        <p:txBody>
          <a:bodyPr/>
          <a:lstStyle/>
          <a:p>
            <a:pPr eaLnBrk="1" hangingPunct="1"/>
            <a:r>
              <a:rPr lang="en-US" dirty="0"/>
              <a:t>Google Page Rank</a:t>
            </a:r>
          </a:p>
        </p:txBody>
      </p:sp>
    </p:spTree>
    <p:extLst>
      <p:ext uri="{BB962C8B-B14F-4D97-AF65-F5344CB8AC3E}">
        <p14:creationId xmlns:p14="http://schemas.microsoft.com/office/powerpoint/2010/main" val="445150479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page-rank.</a:t>
            </a:r>
            <a:fld id="{B826CD8C-0477-834C-B53A-FCC4FCE3844A}" type="slidenum">
              <a:rPr lang="en-US" smtClean="0"/>
              <a:pPr/>
              <a:t>6</a:t>
            </a:fld>
            <a:endParaRPr lang="en-US" dirty="0"/>
          </a:p>
          <a:p>
            <a:endParaRPr lang="en-US" dirty="0"/>
          </a:p>
        </p:txBody>
      </p:sp>
      <p:sp>
        <p:nvSpPr>
          <p:cNvPr id="4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December </a:t>
            </a:r>
            <a:r>
              <a:rPr lang="en-US" dirty="0" smtClean="0"/>
              <a:t>11, 2013</a:t>
            </a:r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1983513" y="978296"/>
            <a:ext cx="6474149" cy="4135571"/>
          </a:xfrm>
          <a:custGeom>
            <a:avLst/>
            <a:gdLst>
              <a:gd name="connsiteX0" fmla="*/ 2546154 w 6474149"/>
              <a:gd name="connsiteY0" fmla="*/ 892837 h 4135571"/>
              <a:gd name="connsiteX1" fmla="*/ 2520754 w 6474149"/>
              <a:gd name="connsiteY1" fmla="*/ 545704 h 4135571"/>
              <a:gd name="connsiteX2" fmla="*/ 2520754 w 6474149"/>
              <a:gd name="connsiteY2" fmla="*/ 528771 h 4135571"/>
              <a:gd name="connsiteX3" fmla="*/ 6154 w 6474149"/>
              <a:gd name="connsiteY3" fmla="*/ 1637904 h 4135571"/>
              <a:gd name="connsiteX4" fmla="*/ 3350487 w 6474149"/>
              <a:gd name="connsiteY4" fmla="*/ 2730104 h 4135571"/>
              <a:gd name="connsiteX5" fmla="*/ 2817087 w 6474149"/>
              <a:gd name="connsiteY5" fmla="*/ 545704 h 4135571"/>
              <a:gd name="connsiteX6" fmla="*/ 3900820 w 6474149"/>
              <a:gd name="connsiteY6" fmla="*/ 875904 h 4135571"/>
              <a:gd name="connsiteX7" fmla="*/ 5001487 w 6474149"/>
              <a:gd name="connsiteY7" fmla="*/ 782771 h 4135571"/>
              <a:gd name="connsiteX8" fmla="*/ 6415420 w 6474149"/>
              <a:gd name="connsiteY8" fmla="*/ 2027371 h 4135571"/>
              <a:gd name="connsiteX9" fmla="*/ 6136020 w 6474149"/>
              <a:gd name="connsiteY9" fmla="*/ 37704 h 4135571"/>
              <a:gd name="connsiteX10" fmla="*/ 5492554 w 6474149"/>
              <a:gd name="connsiteY10" fmla="*/ 4135571 h 4135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74149" h="4135571">
                <a:moveTo>
                  <a:pt x="2546154" y="892837"/>
                </a:moveTo>
                <a:cubicBezTo>
                  <a:pt x="2535570" y="749609"/>
                  <a:pt x="2524987" y="606382"/>
                  <a:pt x="2520754" y="545704"/>
                </a:cubicBezTo>
                <a:cubicBezTo>
                  <a:pt x="2516521" y="485026"/>
                  <a:pt x="2520754" y="528771"/>
                  <a:pt x="2520754" y="528771"/>
                </a:cubicBezTo>
                <a:cubicBezTo>
                  <a:pt x="2101654" y="710804"/>
                  <a:pt x="-132135" y="1271015"/>
                  <a:pt x="6154" y="1637904"/>
                </a:cubicBezTo>
                <a:cubicBezTo>
                  <a:pt x="144443" y="2004793"/>
                  <a:pt x="2881998" y="2912137"/>
                  <a:pt x="3350487" y="2730104"/>
                </a:cubicBezTo>
                <a:cubicBezTo>
                  <a:pt x="3818976" y="2548071"/>
                  <a:pt x="2725365" y="854737"/>
                  <a:pt x="2817087" y="545704"/>
                </a:cubicBezTo>
                <a:cubicBezTo>
                  <a:pt x="2908809" y="236671"/>
                  <a:pt x="3536753" y="836393"/>
                  <a:pt x="3900820" y="875904"/>
                </a:cubicBezTo>
                <a:cubicBezTo>
                  <a:pt x="4264887" y="915415"/>
                  <a:pt x="4582387" y="590860"/>
                  <a:pt x="5001487" y="782771"/>
                </a:cubicBezTo>
                <a:cubicBezTo>
                  <a:pt x="5420587" y="974682"/>
                  <a:pt x="6226331" y="2151549"/>
                  <a:pt x="6415420" y="2027371"/>
                </a:cubicBezTo>
                <a:cubicBezTo>
                  <a:pt x="6604509" y="1903193"/>
                  <a:pt x="6289831" y="-313663"/>
                  <a:pt x="6136020" y="37704"/>
                </a:cubicBezTo>
                <a:cubicBezTo>
                  <a:pt x="5982209" y="389071"/>
                  <a:pt x="5595565" y="3452593"/>
                  <a:pt x="5492554" y="4135571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511142" y="2514600"/>
            <a:ext cx="6642258" cy="3433465"/>
            <a:chOff x="1600200" y="1219200"/>
            <a:chExt cx="6642258" cy="3433465"/>
          </a:xfrm>
        </p:grpSpPr>
        <p:sp>
          <p:nvSpPr>
            <p:cNvPr id="47" name="Oval 35"/>
            <p:cNvSpPr>
              <a:spLocks noChangeArrowheads="1"/>
            </p:cNvSpPr>
            <p:nvPr/>
          </p:nvSpPr>
          <p:spPr bwMode="auto">
            <a:xfrm>
              <a:off x="4419600" y="1447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 smtClean="0"/>
                <a:t>---</a:t>
              </a:r>
              <a:endParaRPr lang="en-US" dirty="0"/>
            </a:p>
          </p:txBody>
        </p:sp>
        <p:sp>
          <p:nvSpPr>
            <p:cNvPr id="59" name="Oval 35"/>
            <p:cNvSpPr>
              <a:spLocks noChangeArrowheads="1"/>
            </p:cNvSpPr>
            <p:nvPr/>
          </p:nvSpPr>
          <p:spPr bwMode="auto">
            <a:xfrm>
              <a:off x="5562600" y="2209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--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4482220" y="1506952"/>
              <a:ext cx="233864" cy="455343"/>
            </a:xfrm>
            <a:custGeom>
              <a:avLst/>
              <a:gdLst>
                <a:gd name="connsiteX0" fmla="*/ 13580 w 233864"/>
                <a:gd name="connsiteY0" fmla="*/ 381115 h 455343"/>
                <a:gd name="connsiteX1" fmla="*/ 233713 w 233864"/>
                <a:gd name="connsiteY1" fmla="*/ 115 h 455343"/>
                <a:gd name="connsiteX2" fmla="*/ 47447 w 233864"/>
                <a:gd name="connsiteY2" fmla="*/ 423448 h 455343"/>
                <a:gd name="connsiteX3" fmla="*/ 13580 w 233864"/>
                <a:gd name="connsiteY3" fmla="*/ 381115 h 45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864" h="455343">
                  <a:moveTo>
                    <a:pt x="13580" y="381115"/>
                  </a:moveTo>
                  <a:cubicBezTo>
                    <a:pt x="44624" y="310559"/>
                    <a:pt x="228069" y="-6940"/>
                    <a:pt x="233713" y="115"/>
                  </a:cubicBezTo>
                  <a:cubicBezTo>
                    <a:pt x="239357" y="7170"/>
                    <a:pt x="85547" y="362770"/>
                    <a:pt x="47447" y="423448"/>
                  </a:cubicBezTo>
                  <a:cubicBezTo>
                    <a:pt x="9347" y="484126"/>
                    <a:pt x="-17464" y="451671"/>
                    <a:pt x="13580" y="381115"/>
                  </a:cubicBezTo>
                  <a:close/>
                </a:path>
              </a:pathLst>
            </a:custGeom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4885267" y="1219200"/>
              <a:ext cx="423333" cy="253636"/>
            </a:xfrm>
            <a:custGeom>
              <a:avLst/>
              <a:gdLst>
                <a:gd name="connsiteX0" fmla="*/ 0 w 423333"/>
                <a:gd name="connsiteY0" fmla="*/ 220133 h 253636"/>
                <a:gd name="connsiteX1" fmla="*/ 423333 w 423333"/>
                <a:gd name="connsiteY1" fmla="*/ 0 h 25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3333" h="253636">
                  <a:moveTo>
                    <a:pt x="0" y="220133"/>
                  </a:moveTo>
                  <a:cubicBezTo>
                    <a:pt x="55033" y="266700"/>
                    <a:pt x="110066" y="313267"/>
                    <a:pt x="423333" y="0"/>
                  </a:cubicBezTo>
                </a:path>
              </a:pathLst>
            </a:custGeom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>
              <a:endCxn id="35" idx="7"/>
            </p:cNvCxnSpPr>
            <p:nvPr/>
          </p:nvCxnSpPr>
          <p:spPr bwMode="auto">
            <a:xfrm flipH="1">
              <a:off x="3666845" y="18380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34" name="Straight Arrow Connector 33"/>
            <p:cNvCxnSpPr>
              <a:endCxn id="37" idx="1"/>
            </p:cNvCxnSpPr>
            <p:nvPr/>
          </p:nvCxnSpPr>
          <p:spPr bwMode="auto">
            <a:xfrm>
              <a:off x="4809845" y="18380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35" name="Oval 35"/>
            <p:cNvSpPr>
              <a:spLocks noChangeArrowheads="1"/>
            </p:cNvSpPr>
            <p:nvPr/>
          </p:nvSpPr>
          <p:spPr bwMode="auto">
            <a:xfrm>
              <a:off x="3276600" y="2209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--</a:t>
              </a:r>
              <a:r>
                <a:rPr lang="en-US" sz="1800" dirty="0" smtClean="0">
                  <a:solidFill>
                    <a:srgbClr val="008000"/>
                  </a:solidFill>
                </a:rPr>
                <a:t>H</a:t>
              </a:r>
              <a:endParaRPr lang="en-US" sz="1800" dirty="0">
                <a:solidFill>
                  <a:srgbClr val="008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29000" y="1524000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5562600" y="2209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--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410200" y="1524000"/>
              <a:ext cx="393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15434" y="1472624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29200" y="1447800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35" idx="5"/>
              <a:endCxn id="49" idx="1"/>
            </p:cNvCxnSpPr>
            <p:nvPr/>
          </p:nvCxnSpPr>
          <p:spPr bwMode="auto">
            <a:xfrm>
              <a:off x="3666845" y="2600045"/>
              <a:ext cx="886665" cy="5149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49" name="Oval 35"/>
            <p:cNvSpPr>
              <a:spLocks noChangeArrowheads="1"/>
            </p:cNvSpPr>
            <p:nvPr/>
          </p:nvSpPr>
          <p:spPr bwMode="auto">
            <a:xfrm>
              <a:off x="4486555" y="30480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</a:t>
              </a:r>
              <a:r>
                <a:rPr lang="en-US" sz="1800" dirty="0" smtClean="0">
                  <a:solidFill>
                    <a:srgbClr val="008000"/>
                  </a:solidFill>
                </a:rPr>
                <a:t>H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025742" y="2510135"/>
              <a:ext cx="393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212695" y="2256711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cxnSp>
          <p:nvCxnSpPr>
            <p:cNvPr id="61" name="Curved Connector 60"/>
            <p:cNvCxnSpPr/>
            <p:nvPr/>
          </p:nvCxnSpPr>
          <p:spPr bwMode="auto">
            <a:xfrm rot="5400000" flipH="1">
              <a:off x="3184805" y="2413576"/>
              <a:ext cx="323290" cy="12700"/>
            </a:xfrm>
            <a:prstGeom prst="curvedConnector5">
              <a:avLst>
                <a:gd name="adj1" fmla="val -70711"/>
                <a:gd name="adj2" fmla="val 5472795"/>
                <a:gd name="adj3" fmla="val 170711"/>
              </a:avLst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01" name="TextBox 100"/>
            <p:cNvSpPr txBox="1"/>
            <p:nvPr/>
          </p:nvSpPr>
          <p:spPr>
            <a:xfrm>
              <a:off x="5867400" y="3352800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600200" y="2814935"/>
              <a:ext cx="6642258" cy="1837730"/>
              <a:chOff x="1600200" y="2814935"/>
              <a:chExt cx="6642258" cy="183773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2743200" y="2814935"/>
                <a:ext cx="5499258" cy="1837730"/>
                <a:chOff x="2743200" y="2814935"/>
                <a:chExt cx="5499258" cy="1837730"/>
              </a:xfrm>
            </p:grpSpPr>
            <p:cxnSp>
              <p:nvCxnSpPr>
                <p:cNvPr id="118" name="Straight Arrow Connector 117"/>
                <p:cNvCxnSpPr>
                  <a:stCxn id="89" idx="3"/>
                  <a:endCxn id="120" idx="0"/>
                </p:cNvCxnSpPr>
                <p:nvPr/>
              </p:nvCxnSpPr>
              <p:spPr bwMode="auto">
                <a:xfrm flipH="1">
                  <a:off x="5829300" y="3362045"/>
                  <a:ext cx="943255" cy="773113"/>
                </a:xfrm>
                <a:prstGeom prst="straightConnector1">
                  <a:avLst/>
                </a:prstGeom>
                <a:solidFill>
                  <a:schemeClr val="accent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stealth" w="lg" len="lg"/>
                </a:ln>
                <a:effectLst/>
              </p:spPr>
            </p:cxnSp>
            <p:cxnSp>
              <p:nvCxnSpPr>
                <p:cNvPr id="43" name="Straight Arrow Connector 42"/>
                <p:cNvCxnSpPr>
                  <a:stCxn id="49" idx="2"/>
                  <a:endCxn id="46" idx="0"/>
                </p:cNvCxnSpPr>
                <p:nvPr/>
              </p:nvCxnSpPr>
              <p:spPr bwMode="auto">
                <a:xfrm flipH="1">
                  <a:off x="3009511" y="3276600"/>
                  <a:ext cx="1477044" cy="813376"/>
                </a:xfrm>
                <a:prstGeom prst="straightConnector1">
                  <a:avLst/>
                </a:prstGeom>
                <a:solidFill>
                  <a:schemeClr val="accent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stealth" w="lg" len="lg"/>
                </a:ln>
                <a:effectLst/>
              </p:spPr>
            </p:cxnSp>
            <p:cxnSp>
              <p:nvCxnSpPr>
                <p:cNvPr id="19" name="Curved Connector 18"/>
                <p:cNvCxnSpPr>
                  <a:stCxn id="89" idx="5"/>
                  <a:endCxn id="89" idx="7"/>
                </p:cNvCxnSpPr>
                <p:nvPr/>
              </p:nvCxnSpPr>
              <p:spPr bwMode="auto">
                <a:xfrm rot="5400000" flipH="1">
                  <a:off x="6934200" y="3200400"/>
                  <a:ext cx="323290" cy="12700"/>
                </a:xfrm>
                <a:prstGeom prst="curvedConnector5">
                  <a:avLst>
                    <a:gd name="adj1" fmla="val -70711"/>
                    <a:gd name="adj2" fmla="val -5672795"/>
                    <a:gd name="adj3" fmla="val 170711"/>
                  </a:avLst>
                </a:prstGeom>
                <a:solidFill>
                  <a:schemeClr val="accent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stealth" w="lg" len="lg"/>
                </a:ln>
                <a:effectLst/>
              </p:spPr>
            </p:cxnSp>
            <p:sp>
              <p:nvSpPr>
                <p:cNvPr id="120" name="Oval 35"/>
                <p:cNvSpPr>
                  <a:spLocks noChangeArrowheads="1"/>
                </p:cNvSpPr>
                <p:nvPr/>
              </p:nvSpPr>
              <p:spPr bwMode="auto">
                <a:xfrm>
                  <a:off x="5562600" y="4135158"/>
                  <a:ext cx="533400" cy="513041"/>
                </a:xfrm>
                <a:prstGeom prst="ellipse">
                  <a:avLst/>
                </a:prstGeom>
                <a:solidFill>
                  <a:srgbClr val="80C0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600" dirty="0" smtClean="0">
                      <a:solidFill>
                        <a:srgbClr val="FF0000"/>
                      </a:solidFill>
                    </a:rPr>
                    <a:t>TT</a:t>
                  </a:r>
                  <a:r>
                    <a:rPr lang="en-US" sz="1600" dirty="0" smtClean="0">
                      <a:solidFill>
                        <a:srgbClr val="008000"/>
                      </a:solidFill>
                    </a:rPr>
                    <a:t>H</a:t>
                  </a:r>
                  <a:endParaRPr lang="en-US" sz="1600" dirty="0">
                    <a:solidFill>
                      <a:srgbClr val="008000"/>
                    </a:solidFill>
                  </a:endParaRPr>
                </a:p>
              </p:txBody>
            </p:sp>
            <p:cxnSp>
              <p:nvCxnSpPr>
                <p:cNvPr id="84" name="Curved Connector 83"/>
                <p:cNvCxnSpPr/>
                <p:nvPr/>
              </p:nvCxnSpPr>
              <p:spPr bwMode="auto">
                <a:xfrm rot="5400000" flipH="1">
                  <a:off x="5434043" y="4404005"/>
                  <a:ext cx="323290" cy="12700"/>
                </a:xfrm>
                <a:prstGeom prst="curvedConnector5">
                  <a:avLst>
                    <a:gd name="adj1" fmla="val -70711"/>
                    <a:gd name="adj2" fmla="val 5472795"/>
                    <a:gd name="adj3" fmla="val 170711"/>
                  </a:avLst>
                </a:prstGeom>
                <a:solidFill>
                  <a:schemeClr val="accent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stealth" w="lg" len="lg"/>
                </a:ln>
                <a:effectLst/>
              </p:spPr>
            </p:cxnSp>
            <p:cxnSp>
              <p:nvCxnSpPr>
                <p:cNvPr id="94" name="Curved Connector 93"/>
                <p:cNvCxnSpPr/>
                <p:nvPr/>
              </p:nvCxnSpPr>
              <p:spPr bwMode="auto">
                <a:xfrm rot="5400000" flipH="1">
                  <a:off x="5864505" y="4404005"/>
                  <a:ext cx="323290" cy="12700"/>
                </a:xfrm>
                <a:prstGeom prst="curvedConnector5">
                  <a:avLst>
                    <a:gd name="adj1" fmla="val -70711"/>
                    <a:gd name="adj2" fmla="val -5672795"/>
                    <a:gd name="adj3" fmla="val 170711"/>
                  </a:avLst>
                </a:prstGeom>
                <a:solidFill>
                  <a:schemeClr val="accent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stealth" w="lg" len="lg"/>
                </a:ln>
                <a:effectLst/>
              </p:spPr>
            </p:cxnSp>
            <p:sp>
              <p:nvSpPr>
                <p:cNvPr id="95" name="TextBox 94"/>
                <p:cNvSpPr txBox="1"/>
                <p:nvPr/>
              </p:nvSpPr>
              <p:spPr>
                <a:xfrm>
                  <a:off x="6781800" y="4191000"/>
                  <a:ext cx="3938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T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4531941" y="4191000"/>
                  <a:ext cx="42105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8000"/>
                      </a:solidFill>
                    </a:rPr>
                    <a:t>H</a:t>
                  </a:r>
                  <a:endParaRPr lang="en-US" dirty="0">
                    <a:solidFill>
                      <a:srgbClr val="008000"/>
                    </a:solidFill>
                  </a:endParaRPr>
                </a:p>
              </p:txBody>
            </p:sp>
            <p:cxnSp>
              <p:nvCxnSpPr>
                <p:cNvPr id="97" name="Straight Arrow Connector 96"/>
                <p:cNvCxnSpPr>
                  <a:stCxn id="49" idx="6"/>
                  <a:endCxn id="89" idx="2"/>
                </p:cNvCxnSpPr>
                <p:nvPr/>
              </p:nvCxnSpPr>
              <p:spPr bwMode="auto">
                <a:xfrm flipV="1">
                  <a:off x="4943755" y="3200400"/>
                  <a:ext cx="1761845" cy="76200"/>
                </a:xfrm>
                <a:prstGeom prst="straightConnector1">
                  <a:avLst/>
                </a:prstGeom>
                <a:solidFill>
                  <a:schemeClr val="accent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stealth" w="lg" len="lg"/>
                </a:ln>
                <a:effectLst/>
              </p:spPr>
            </p:cxnSp>
            <p:sp>
              <p:nvSpPr>
                <p:cNvPr id="99" name="TextBox 98"/>
                <p:cNvSpPr txBox="1"/>
                <p:nvPr/>
              </p:nvSpPr>
              <p:spPr>
                <a:xfrm>
                  <a:off x="5549742" y="2814935"/>
                  <a:ext cx="3938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T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0" name="TextBox 99"/>
                <p:cNvSpPr txBox="1"/>
                <p:nvPr/>
              </p:nvSpPr>
              <p:spPr>
                <a:xfrm>
                  <a:off x="7848600" y="2971800"/>
                  <a:ext cx="3938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T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6" name="Oval 35"/>
                <p:cNvSpPr>
                  <a:spLocks noChangeArrowheads="1"/>
                </p:cNvSpPr>
                <p:nvPr/>
              </p:nvSpPr>
              <p:spPr bwMode="auto">
                <a:xfrm>
                  <a:off x="2743200" y="4089976"/>
                  <a:ext cx="532622" cy="558224"/>
                </a:xfrm>
                <a:prstGeom prst="ellipse">
                  <a:avLst/>
                </a:prstGeom>
                <a:solidFill>
                  <a:srgbClr val="80C0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600" dirty="0" smtClean="0">
                      <a:solidFill>
                        <a:srgbClr val="008000"/>
                      </a:solidFill>
                    </a:rPr>
                    <a:t>H</a:t>
                  </a:r>
                  <a:r>
                    <a:rPr lang="en-US" sz="1600" dirty="0" smtClean="0">
                      <a:solidFill>
                        <a:srgbClr val="FF0000"/>
                      </a:solidFill>
                    </a:rPr>
                    <a:t>T</a:t>
                  </a:r>
                  <a:r>
                    <a:rPr lang="en-US" sz="1600" dirty="0" smtClean="0">
                      <a:solidFill>
                        <a:srgbClr val="008000"/>
                      </a:solidFill>
                    </a:rPr>
                    <a:t>H</a:t>
                  </a:r>
                  <a:endParaRPr lang="en-US" sz="1600" dirty="0">
                    <a:solidFill>
                      <a:srgbClr val="008000"/>
                    </a:solidFill>
                  </a:endParaRPr>
                </a:p>
              </p:txBody>
            </p:sp>
            <p:cxnSp>
              <p:nvCxnSpPr>
                <p:cNvPr id="105" name="Curved Connector 104"/>
                <p:cNvCxnSpPr/>
                <p:nvPr/>
              </p:nvCxnSpPr>
              <p:spPr bwMode="auto">
                <a:xfrm rot="5400000" flipH="1">
                  <a:off x="2654702" y="4374716"/>
                  <a:ext cx="323290" cy="12700"/>
                </a:xfrm>
                <a:prstGeom prst="curvedConnector5">
                  <a:avLst>
                    <a:gd name="adj1" fmla="val -70711"/>
                    <a:gd name="adj2" fmla="val 5472795"/>
                    <a:gd name="adj3" fmla="val 170711"/>
                  </a:avLst>
                </a:prstGeom>
                <a:solidFill>
                  <a:schemeClr val="accent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stealth" w="lg" len="lg"/>
                </a:ln>
                <a:effectLst/>
              </p:spPr>
            </p:cxnSp>
            <p:cxnSp>
              <p:nvCxnSpPr>
                <p:cNvPr id="106" name="Curved Connector 105"/>
                <p:cNvCxnSpPr/>
                <p:nvPr/>
              </p:nvCxnSpPr>
              <p:spPr bwMode="auto">
                <a:xfrm rot="5400000" flipH="1">
                  <a:off x="3085164" y="4374716"/>
                  <a:ext cx="323290" cy="12700"/>
                </a:xfrm>
                <a:prstGeom prst="curvedConnector5">
                  <a:avLst>
                    <a:gd name="adj1" fmla="val -70711"/>
                    <a:gd name="adj2" fmla="val -5672795"/>
                    <a:gd name="adj3" fmla="val 170711"/>
                  </a:avLst>
                </a:prstGeom>
                <a:solidFill>
                  <a:schemeClr val="accent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stealth" w="lg" len="lg"/>
                </a:ln>
                <a:effectLst/>
              </p:spPr>
            </p:cxnSp>
            <p:sp>
              <p:nvSpPr>
                <p:cNvPr id="107" name="TextBox 106"/>
                <p:cNvSpPr txBox="1"/>
                <p:nvPr/>
              </p:nvSpPr>
              <p:spPr>
                <a:xfrm>
                  <a:off x="3949542" y="4114800"/>
                  <a:ext cx="3938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T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08" name="TextBox 107"/>
              <p:cNvSpPr txBox="1"/>
              <p:nvPr/>
            </p:nvSpPr>
            <p:spPr>
              <a:xfrm>
                <a:off x="1600200" y="4161711"/>
                <a:ext cx="4210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8000"/>
                    </a:solidFill>
                  </a:rPr>
                  <a:t>H</a:t>
                </a:r>
                <a:endParaRPr lang="en-US" dirty="0">
                  <a:solidFill>
                    <a:srgbClr val="008000"/>
                  </a:solidFill>
                </a:endParaRPr>
              </a:p>
            </p:txBody>
          </p:sp>
        </p:grpSp>
        <p:sp>
          <p:nvSpPr>
            <p:cNvPr id="115" name="TextBox 114"/>
            <p:cNvSpPr txBox="1"/>
            <p:nvPr/>
          </p:nvSpPr>
          <p:spPr>
            <a:xfrm>
              <a:off x="3581400" y="3119735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733800" y="2286000"/>
              <a:ext cx="3429000" cy="1143000"/>
              <a:chOff x="3733800" y="2286000"/>
              <a:chExt cx="3429000" cy="1143000"/>
            </a:xfrm>
          </p:grpSpPr>
          <p:cxnSp>
            <p:nvCxnSpPr>
              <p:cNvPr id="86" name="Straight Arrow Connector 85"/>
              <p:cNvCxnSpPr>
                <a:endCxn id="89" idx="1"/>
              </p:cNvCxnSpPr>
              <p:nvPr/>
            </p:nvCxnSpPr>
            <p:spPr bwMode="auto">
              <a:xfrm>
                <a:off x="5952845" y="2600045"/>
                <a:ext cx="819710" cy="438710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</p:spPr>
          </p:cxnSp>
          <p:sp>
            <p:nvSpPr>
              <p:cNvPr id="89" name="Oval 35"/>
              <p:cNvSpPr>
                <a:spLocks noChangeArrowheads="1"/>
              </p:cNvSpPr>
              <p:nvPr/>
            </p:nvSpPr>
            <p:spPr bwMode="auto">
              <a:xfrm>
                <a:off x="6705600" y="2971800"/>
                <a:ext cx="457200" cy="457200"/>
              </a:xfrm>
              <a:prstGeom prst="ellipse">
                <a:avLst/>
              </a:prstGeom>
              <a:solidFill>
                <a:srgbClr val="80C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800" dirty="0" smtClean="0"/>
                  <a:t>-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TT</a:t>
                </a:r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6159342" y="2357735"/>
                <a:ext cx="3938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T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27" name="Curved Connector 126"/>
              <p:cNvCxnSpPr>
                <a:stCxn id="59" idx="3"/>
                <a:endCxn id="35" idx="6"/>
              </p:cNvCxnSpPr>
              <p:nvPr/>
            </p:nvCxnSpPr>
            <p:spPr bwMode="auto">
              <a:xfrm rot="5400000" flipH="1">
                <a:off x="4600855" y="1571346"/>
                <a:ext cx="161645" cy="1895755"/>
              </a:xfrm>
              <a:prstGeom prst="curvedConnector4">
                <a:avLst>
                  <a:gd name="adj1" fmla="val -141421"/>
                  <a:gd name="adj2" fmla="val 51766"/>
                </a:avLst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</p:spPr>
          </p:cxnSp>
          <p:sp>
            <p:nvSpPr>
              <p:cNvPr id="128" name="TextBox 127"/>
              <p:cNvSpPr txBox="1"/>
              <p:nvPr/>
            </p:nvSpPr>
            <p:spPr>
              <a:xfrm>
                <a:off x="4800600" y="2286000"/>
                <a:ext cx="4210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8000"/>
                    </a:solidFill>
                  </a:rPr>
                  <a:t>H</a:t>
                </a:r>
                <a:endParaRPr lang="en-US" dirty="0">
                  <a:solidFill>
                    <a:srgbClr val="008000"/>
                  </a:solidFill>
                </a:endParaRPr>
              </a:p>
            </p:txBody>
          </p:sp>
        </p:grpSp>
      </p:grpSp>
      <p:sp>
        <p:nvSpPr>
          <p:cNvPr id="48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5715000" cy="10668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rgbClr val="008000"/>
                </a:solidFill>
              </a:rPr>
              <a:t>Super-node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55" name="Oval 35"/>
          <p:cNvSpPr>
            <a:spLocks noChangeArrowheads="1"/>
          </p:cNvSpPr>
          <p:nvPr/>
        </p:nvSpPr>
        <p:spPr bwMode="auto">
          <a:xfrm>
            <a:off x="4152900" y="1143000"/>
            <a:ext cx="838200" cy="838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solidFill>
                  <a:srgbClr val="008000"/>
                </a:solidFill>
              </a:rPr>
              <a:t>super</a:t>
            </a:r>
            <a:endParaRPr lang="en-US" dirty="0">
              <a:solidFill>
                <a:srgbClr val="008000"/>
              </a:solidFill>
            </a:endParaRPr>
          </a:p>
        </p:txBody>
      </p:sp>
      <p:grpSp>
        <p:nvGrpSpPr>
          <p:cNvPr id="54288" name="Group 54287"/>
          <p:cNvGrpSpPr/>
          <p:nvPr/>
        </p:nvGrpSpPr>
        <p:grpSpPr>
          <a:xfrm>
            <a:off x="2920454" y="1562100"/>
            <a:ext cx="3924688" cy="3868458"/>
            <a:chOff x="2920454" y="1562100"/>
            <a:chExt cx="3924688" cy="3868458"/>
          </a:xfrm>
        </p:grpSpPr>
        <p:cxnSp>
          <p:nvCxnSpPr>
            <p:cNvPr id="8" name="Straight Arrow Connector 7"/>
            <p:cNvCxnSpPr>
              <a:stCxn id="55" idx="4"/>
              <a:endCxn id="47" idx="0"/>
            </p:cNvCxnSpPr>
            <p:nvPr/>
          </p:nvCxnSpPr>
          <p:spPr bwMode="auto">
            <a:xfrm flipH="1">
              <a:off x="4559142" y="1981200"/>
              <a:ext cx="12858" cy="7620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FF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60" name="Straight Arrow Connector 59"/>
            <p:cNvCxnSpPr>
              <a:stCxn id="55" idx="4"/>
              <a:endCxn id="59" idx="0"/>
            </p:cNvCxnSpPr>
            <p:nvPr/>
          </p:nvCxnSpPr>
          <p:spPr bwMode="auto">
            <a:xfrm>
              <a:off x="4572000" y="1981200"/>
              <a:ext cx="1130142" cy="15240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FF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62" name="Straight Arrow Connector 61"/>
            <p:cNvCxnSpPr>
              <a:stCxn id="55" idx="4"/>
              <a:endCxn id="35" idx="0"/>
            </p:cNvCxnSpPr>
            <p:nvPr/>
          </p:nvCxnSpPr>
          <p:spPr bwMode="auto">
            <a:xfrm flipH="1">
              <a:off x="3416142" y="1981200"/>
              <a:ext cx="1155858" cy="15240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FF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6" name="Curved Connector 25"/>
            <p:cNvCxnSpPr>
              <a:stCxn id="55" idx="2"/>
              <a:endCxn id="46" idx="0"/>
            </p:cNvCxnSpPr>
            <p:nvPr/>
          </p:nvCxnSpPr>
          <p:spPr bwMode="auto">
            <a:xfrm rot="10800000" flipV="1">
              <a:off x="2920454" y="1562100"/>
              <a:ext cx="1232447" cy="3823276"/>
            </a:xfrm>
            <a:prstGeom prst="curvedConnector2">
              <a:avLst/>
            </a:prstGeom>
            <a:solidFill>
              <a:schemeClr val="accent1"/>
            </a:solidFill>
            <a:ln w="25400" cap="flat" cmpd="sng" algn="ctr">
              <a:solidFill>
                <a:srgbClr val="FF00FF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85" name="Curved Connector 84"/>
            <p:cNvCxnSpPr>
              <a:stCxn id="55" idx="6"/>
              <a:endCxn id="89" idx="0"/>
            </p:cNvCxnSpPr>
            <p:nvPr/>
          </p:nvCxnSpPr>
          <p:spPr bwMode="auto">
            <a:xfrm>
              <a:off x="4991100" y="1562100"/>
              <a:ext cx="1854042" cy="2705100"/>
            </a:xfrm>
            <a:prstGeom prst="curvedConnector2">
              <a:avLst/>
            </a:prstGeom>
            <a:solidFill>
              <a:schemeClr val="accent1"/>
            </a:solidFill>
            <a:ln w="25400" cap="flat" cmpd="sng" algn="ctr">
              <a:solidFill>
                <a:srgbClr val="FF00FF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91" name="Curved Connector 90"/>
            <p:cNvCxnSpPr>
              <a:stCxn id="55" idx="5"/>
              <a:endCxn id="120" idx="0"/>
            </p:cNvCxnSpPr>
            <p:nvPr/>
          </p:nvCxnSpPr>
          <p:spPr bwMode="auto">
            <a:xfrm rot="16200000" flipH="1">
              <a:off x="3518240" y="3208556"/>
              <a:ext cx="3572110" cy="871894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rgbClr val="FF00FF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7174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54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page-rank.</a:t>
            </a:r>
            <a:fld id="{42298CDA-044A-0949-8A0D-DDA7F6833251}" type="slidenum">
              <a:rPr lang="en-US" smtClean="0"/>
              <a:pPr/>
              <a:t>7</a:t>
            </a:fld>
            <a:endParaRPr lang="en-US" dirty="0"/>
          </a:p>
          <a:p>
            <a:endParaRPr lang="en-US" dirty="0"/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19200"/>
            <a:ext cx="89916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dirty="0" smtClean="0"/>
              <a:t>Compute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FF00FF"/>
                </a:solidFill>
              </a:rPr>
              <a:t>stationary distribution</a:t>
            </a:r>
            <a:r>
              <a:rPr lang="en-US" sz="5400" dirty="0" smtClean="0"/>
              <a:t> </a:t>
            </a:r>
            <a:endParaRPr lang="en-US" sz="5400" dirty="0"/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PageRank(V) ::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</a:rPr>
              <a:t>s</a:t>
            </a:r>
            <a:r>
              <a:rPr lang="en-US" sz="5400" baseline="-25000" dirty="0" err="1" smtClean="0">
                <a:solidFill>
                  <a:srgbClr val="0000FF"/>
                </a:solidFill>
              </a:rPr>
              <a:t>V</a:t>
            </a:r>
            <a:endParaRPr lang="en-US" sz="5400" baseline="-25000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dirty="0" smtClean="0"/>
              <a:t>Rank </a:t>
            </a:r>
            <a:r>
              <a:rPr lang="en-US" sz="5400" dirty="0" smtClean="0">
                <a:solidFill>
                  <a:srgbClr val="0000FF"/>
                </a:solidFill>
              </a:rPr>
              <a:t>V</a:t>
            </a:r>
            <a:r>
              <a:rPr lang="en-US" sz="5400" dirty="0" smtClean="0"/>
              <a:t> </a:t>
            </a:r>
            <a:r>
              <a:rPr lang="en-US" sz="5400" dirty="0"/>
              <a:t>above</a:t>
            </a:r>
            <a:r>
              <a:rPr lang="en-US" sz="5400" dirty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W</a:t>
            </a:r>
            <a:r>
              <a:rPr lang="en-US" sz="5400" dirty="0" smtClean="0"/>
              <a:t> when</a:t>
            </a:r>
            <a:endParaRPr lang="en-US" sz="5400" dirty="0"/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5400" dirty="0" err="1" smtClean="0">
                <a:solidFill>
                  <a:srgbClr val="0000FF"/>
                </a:solidFill>
              </a:rPr>
              <a:t>s</a:t>
            </a:r>
            <a:r>
              <a:rPr lang="en-US" sz="5400" baseline="-25000" dirty="0" err="1" smtClean="0">
                <a:solidFill>
                  <a:srgbClr val="0000FF"/>
                </a:solidFill>
              </a:rPr>
              <a:t>V</a:t>
            </a:r>
            <a:r>
              <a:rPr lang="en-US" sz="5400" dirty="0" smtClean="0">
                <a:solidFill>
                  <a:schemeClr val="accent2"/>
                </a:solidFill>
              </a:rPr>
              <a:t> </a:t>
            </a:r>
            <a:r>
              <a:rPr lang="en-US" sz="54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5400" dirty="0">
                <a:solidFill>
                  <a:schemeClr val="accent2"/>
                </a:solidFill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</a:rPr>
              <a:t>s</a:t>
            </a:r>
            <a:r>
              <a:rPr lang="en-US" sz="5400" baseline="-25000" dirty="0" err="1" smtClean="0">
                <a:solidFill>
                  <a:srgbClr val="0000FF"/>
                </a:solidFill>
              </a:rPr>
              <a:t>W</a:t>
            </a:r>
            <a:endParaRPr lang="en-US" sz="540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</a:t>
            </a:r>
            <a:r>
              <a:rPr lang="en-US" dirty="0" smtClean="0"/>
              <a:t>11, 2013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772400" y="1981200"/>
            <a:ext cx="559243" cy="1015663"/>
            <a:chOff x="7236844" y="3657600"/>
            <a:chExt cx="559243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7236844" y="3657600"/>
              <a:ext cx="55924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olidFill>
                    <a:srgbClr val="0000FF"/>
                  </a:solidFill>
                </a:rPr>
                <a:t>s</a:t>
              </a:r>
              <a:endParaRPr lang="en-US" sz="6000" dirty="0"/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>
              <a:off x="7389244" y="38862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</p:grp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519238" y="301625"/>
            <a:ext cx="5872162" cy="993775"/>
          </a:xfrm>
        </p:spPr>
        <p:txBody>
          <a:bodyPr/>
          <a:lstStyle/>
          <a:p>
            <a:pPr eaLnBrk="1" hangingPunct="1"/>
            <a:r>
              <a:rPr lang="en-US" sz="5400" b="0" dirty="0" smtClean="0">
                <a:solidFill>
                  <a:srgbClr val="0000FF"/>
                </a:solidFill>
              </a:rPr>
              <a:t>PageRank</a:t>
            </a:r>
            <a:endParaRPr lang="en-US" sz="5400" b="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271367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696200" cy="4267200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 smtClean="0"/>
              <a:t>* Creating fake nodes    </a:t>
            </a:r>
          </a:p>
          <a:p>
            <a:pPr marL="0" indent="0">
              <a:buNone/>
            </a:pPr>
            <a:r>
              <a:rPr lang="en-US" sz="4400" dirty="0"/>
              <a:t> </a:t>
            </a:r>
            <a:r>
              <a:rPr lang="en-US" sz="4400" dirty="0" smtClean="0"/>
              <a:t>   pointing to self</a:t>
            </a:r>
          </a:p>
          <a:p>
            <a:pPr marL="0" indent="0">
              <a:buNone/>
            </a:pPr>
            <a:r>
              <a:rPr lang="en-US" sz="4400" dirty="0" smtClean="0"/>
              <a:t>* Adding links to important  </a:t>
            </a:r>
          </a:p>
          <a:p>
            <a:pPr marL="0" indent="0">
              <a:buNone/>
            </a:pPr>
            <a:r>
              <a:rPr lang="en-US" sz="4400" dirty="0"/>
              <a:t> </a:t>
            </a:r>
            <a:r>
              <a:rPr lang="en-US" sz="4400" dirty="0" smtClean="0"/>
              <a:t>   nodes</a:t>
            </a:r>
          </a:p>
          <a:p>
            <a:pPr marL="0" indent="0">
              <a:buNone/>
            </a:pPr>
            <a:r>
              <a:rPr lang="en-US" sz="4400" dirty="0" smtClean="0"/>
              <a:t>won’t help improve </a:t>
            </a:r>
            <a:r>
              <a:rPr lang="en-US" sz="4400" dirty="0" smtClean="0">
                <a:solidFill>
                  <a:srgbClr val="0000FF"/>
                </a:solidFill>
              </a:rPr>
              <a:t>PageRank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page-rank.</a:t>
            </a:r>
            <a:fld id="{E877D3CB-F960-BD47-98A7-06971C504846}" type="slidenum">
              <a:rPr lang="en-US" smtClean="0"/>
              <a:pPr>
                <a:defRPr/>
              </a:pPr>
              <a:t>8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Albert R Meyer,           December 11, 2013</a:t>
            </a:r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1625"/>
            <a:ext cx="7091362" cy="993775"/>
          </a:xfrm>
        </p:spPr>
        <p:txBody>
          <a:bodyPr/>
          <a:lstStyle/>
          <a:p>
            <a:pPr eaLnBrk="1" hangingPunct="1"/>
            <a:r>
              <a:rPr lang="en-US" dirty="0"/>
              <a:t>Resistance to scamming</a:t>
            </a:r>
          </a:p>
        </p:txBody>
      </p:sp>
    </p:spTree>
    <p:extLst>
      <p:ext uri="{BB962C8B-B14F-4D97-AF65-F5344CB8AC3E}">
        <p14:creationId xmlns:p14="http://schemas.microsoft.com/office/powerpoint/2010/main" val="287246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990600"/>
            <a:ext cx="8534400" cy="4967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ensures</a:t>
            </a:r>
            <a:endParaRPr lang="en-US" sz="4400" dirty="0"/>
          </a:p>
          <a:p>
            <a:r>
              <a:rPr lang="en-US" sz="4400" dirty="0" smtClean="0"/>
              <a:t> * </a:t>
            </a:r>
            <a:r>
              <a:rPr lang="en-US" sz="4400" dirty="0" smtClean="0">
                <a:solidFill>
                  <a:srgbClr val="008000"/>
                </a:solidFill>
              </a:rPr>
              <a:t>unique</a:t>
            </a:r>
            <a:r>
              <a:rPr lang="en-US" sz="4400" dirty="0" smtClean="0"/>
              <a:t> stable distribution</a:t>
            </a:r>
          </a:p>
          <a:p>
            <a:r>
              <a:rPr lang="en-US" sz="4400" dirty="0"/>
              <a:t> </a:t>
            </a:r>
            <a:r>
              <a:rPr lang="en-US" sz="4400" dirty="0" smtClean="0"/>
              <a:t>* </a:t>
            </a:r>
            <a:r>
              <a:rPr lang="en-US" sz="4400" dirty="0" smtClean="0">
                <a:solidFill>
                  <a:srgbClr val="008000"/>
                </a:solidFill>
              </a:rPr>
              <a:t>every</a:t>
            </a:r>
            <a:r>
              <a:rPr lang="en-US" sz="4400" dirty="0" smtClean="0"/>
              <a:t> initial distribution</a:t>
            </a:r>
          </a:p>
          <a:p>
            <a:pPr>
              <a:lnSpc>
                <a:spcPct val="80000"/>
              </a:lnSpc>
            </a:pPr>
            <a:r>
              <a:rPr lang="en-US" sz="4400" dirty="0" smtClean="0"/>
              <a:t>     </a:t>
            </a:r>
            <a:r>
              <a:rPr lang="en-US" sz="4400" dirty="0" smtClean="0">
                <a:solidFill>
                  <a:srgbClr val="008000"/>
                </a:solidFill>
              </a:rPr>
              <a:t>converges</a:t>
            </a:r>
            <a:r>
              <a:rPr lang="en-US" sz="4400" dirty="0" smtClean="0"/>
              <a:t> to</a:t>
            </a:r>
          </a:p>
          <a:p>
            <a:pPr>
              <a:lnSpc>
                <a:spcPct val="80000"/>
              </a:lnSpc>
            </a:pPr>
            <a:endParaRPr lang="en-US" sz="4400" dirty="0"/>
          </a:p>
          <a:p>
            <a:pPr>
              <a:lnSpc>
                <a:spcPct val="80000"/>
              </a:lnSpc>
            </a:pPr>
            <a:endParaRPr lang="en-US" sz="4400" dirty="0" smtClean="0"/>
          </a:p>
          <a:p>
            <a:pPr>
              <a:lnSpc>
                <a:spcPct val="80000"/>
              </a:lnSpc>
            </a:pPr>
            <a:r>
              <a:rPr lang="en-US" sz="4400" dirty="0"/>
              <a:t> </a:t>
            </a:r>
            <a:r>
              <a:rPr lang="en-US" sz="4400" dirty="0" smtClean="0"/>
              <a:t>* convergence is rapid:</a:t>
            </a:r>
          </a:p>
          <a:p>
            <a:r>
              <a:rPr lang="en-US" sz="4400" dirty="0" smtClean="0"/>
              <a:t>  </a:t>
            </a:r>
            <a:r>
              <a:rPr lang="en-US" sz="4400" dirty="0" smtClean="0">
                <a:solidFill>
                  <a:srgbClr val="FF00FF"/>
                </a:solidFill>
              </a:rPr>
              <a:t>t</a:t>
            </a:r>
            <a:r>
              <a:rPr lang="en-US" sz="4400" dirty="0" smtClean="0"/>
              <a:t> is small so    easy </a:t>
            </a:r>
            <a:r>
              <a:rPr lang="en-US" sz="4400" dirty="0"/>
              <a:t>to compute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472362" cy="1143000"/>
          </a:xfrm>
        </p:spPr>
        <p:txBody>
          <a:bodyPr/>
          <a:lstStyle/>
          <a:p>
            <a:r>
              <a:rPr lang="en-US" dirty="0" smtClean="0"/>
              <a:t>Importance of Super-node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page-rank.</a:t>
            </a:r>
            <a:fld id="{E877D3CB-F960-BD47-98A7-06971C504846}" type="slidenum">
              <a:rPr lang="en-US" smtClean="0"/>
              <a:pPr>
                <a:defRPr/>
              </a:pPr>
              <a:t>9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Albert R Meyer,           December 11, 2013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696200" y="1524000"/>
            <a:ext cx="533400" cy="923330"/>
            <a:chOff x="7236844" y="3657600"/>
            <a:chExt cx="533400" cy="923330"/>
          </a:xfrm>
        </p:grpSpPr>
        <p:sp>
          <p:nvSpPr>
            <p:cNvPr id="8" name="TextBox 7"/>
            <p:cNvSpPr txBox="1"/>
            <p:nvPr/>
          </p:nvSpPr>
          <p:spPr>
            <a:xfrm>
              <a:off x="7236844" y="3657600"/>
              <a:ext cx="52178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0000FF"/>
                  </a:solidFill>
                </a:rPr>
                <a:t>s</a:t>
              </a:r>
              <a:endParaRPr lang="en-US" sz="5400" dirty="0"/>
            </a:p>
          </p:txBody>
        </p:sp>
        <p:cxnSp>
          <p:nvCxnSpPr>
            <p:cNvPr id="9" name="Straight Arrow Connector 8"/>
            <p:cNvCxnSpPr/>
            <p:nvPr/>
          </p:nvCxnSpPr>
          <p:spPr bwMode="auto">
            <a:xfrm>
              <a:off x="7389244" y="38862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</p:grpSp>
      <p:grpSp>
        <p:nvGrpSpPr>
          <p:cNvPr id="10" name="Group 9"/>
          <p:cNvGrpSpPr/>
          <p:nvPr/>
        </p:nvGrpSpPr>
        <p:grpSpPr>
          <a:xfrm>
            <a:off x="7391400" y="2302133"/>
            <a:ext cx="513782" cy="830997"/>
            <a:chOff x="7236844" y="3657600"/>
            <a:chExt cx="513782" cy="830997"/>
          </a:xfrm>
        </p:grpSpPr>
        <p:sp>
          <p:nvSpPr>
            <p:cNvPr id="11" name="TextBox 10"/>
            <p:cNvSpPr txBox="1"/>
            <p:nvPr/>
          </p:nvSpPr>
          <p:spPr>
            <a:xfrm>
              <a:off x="7236844" y="3657600"/>
              <a:ext cx="51378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rgbClr val="0000FF"/>
                  </a:solidFill>
                </a:rPr>
                <a:t>p</a:t>
              </a:r>
              <a:endParaRPr lang="en-US" sz="4800" dirty="0"/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>
              <a:off x="7313044" y="38862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</p:grpSp>
      <p:grpSp>
        <p:nvGrpSpPr>
          <p:cNvPr id="13" name="Group 12"/>
          <p:cNvGrpSpPr/>
          <p:nvPr/>
        </p:nvGrpSpPr>
        <p:grpSpPr>
          <a:xfrm>
            <a:off x="4572000" y="2810470"/>
            <a:ext cx="533400" cy="923330"/>
            <a:chOff x="7236844" y="3657600"/>
            <a:chExt cx="53340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236844" y="3657600"/>
              <a:ext cx="52178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0000FF"/>
                  </a:solidFill>
                </a:rPr>
                <a:t>s</a:t>
              </a:r>
              <a:endParaRPr lang="en-US" sz="5400" dirty="0"/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>
              <a:off x="7389244" y="38862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3303588" y="3124200"/>
            <a:ext cx="3751262" cy="1600200"/>
            <a:chOff x="2541588" y="3352800"/>
            <a:chExt cx="3751262" cy="1600200"/>
          </a:xfrm>
        </p:grpSpPr>
        <p:graphicFrame>
          <p:nvGraphicFramePr>
            <p:cNvPr id="17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5687491"/>
                </p:ext>
              </p:extLst>
            </p:nvPr>
          </p:nvGraphicFramePr>
          <p:xfrm>
            <a:off x="2541588" y="3352800"/>
            <a:ext cx="3751262" cy="160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" name="Equation" r:id="rId3" imgW="952500" imgH="406400" progId="Equation.DSMT4">
                    <p:embed/>
                  </p:oleObj>
                </mc:Choice>
                <mc:Fallback>
                  <p:oleObj name="Equation" r:id="rId3" imgW="952500" imgH="406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41588" y="3352800"/>
                          <a:ext cx="3751262" cy="1600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8" name="Straight Arrow Connector 17"/>
            <p:cNvCxnSpPr/>
            <p:nvPr/>
          </p:nvCxnSpPr>
          <p:spPr bwMode="auto">
            <a:xfrm>
              <a:off x="3657600" y="39624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9" name="Straight Arrow Connector 18"/>
            <p:cNvCxnSpPr/>
            <p:nvPr/>
          </p:nvCxnSpPr>
          <p:spPr bwMode="auto">
            <a:xfrm>
              <a:off x="5867400" y="39624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</p:grpSp>
      <p:grpSp>
        <p:nvGrpSpPr>
          <p:cNvPr id="20" name="Group 19"/>
          <p:cNvGrpSpPr/>
          <p:nvPr/>
        </p:nvGrpSpPr>
        <p:grpSpPr>
          <a:xfrm>
            <a:off x="3733800" y="5029200"/>
            <a:ext cx="533400" cy="923330"/>
            <a:chOff x="7236844" y="3657600"/>
            <a:chExt cx="533400" cy="923330"/>
          </a:xfrm>
        </p:grpSpPr>
        <p:sp>
          <p:nvSpPr>
            <p:cNvPr id="21" name="TextBox 20"/>
            <p:cNvSpPr txBox="1"/>
            <p:nvPr/>
          </p:nvSpPr>
          <p:spPr>
            <a:xfrm>
              <a:off x="7236844" y="3657600"/>
              <a:ext cx="52178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0000FF"/>
                  </a:solidFill>
                </a:rPr>
                <a:t>s</a:t>
              </a:r>
              <a:endParaRPr lang="en-US" sz="5400" dirty="0"/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>
              <a:off x="7389244" y="38862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03444419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Comic Sans MS"/>
        <a:ea typeface="ＭＳ Ｐゴシック"/>
        <a:cs typeface=""/>
      </a:majorFont>
      <a:minorFont>
        <a:latin typeface="Comic Sans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-64" charset="0"/>
            <a:ea typeface="ＭＳ Ｐゴシック" pitchFamily="-64" charset="-128"/>
          </a:defRPr>
        </a:defPPr>
      </a:lstStyle>
    </a:spDef>
    <a:lnDef>
      <a:spPr bwMode="auto">
        <a:solidFill>
          <a:schemeClr val="accent1"/>
        </a:solidFill>
        <a:ln w="25400" cap="flat" cmpd="sng" algn="ctr">
          <a:solidFill>
            <a:srgbClr val="FF00FF"/>
          </a:solidFill>
          <a:prstDash val="solid"/>
          <a:round/>
          <a:headEnd type="none" w="med" len="med"/>
          <a:tailEnd type="stealth" w="lg" len="lg"/>
        </a:ln>
        <a:effectLst/>
      </a:spPr>
      <a:bodyPr/>
      <a:lstStyle/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3660</TotalTime>
  <Words>477</Words>
  <Application>Microsoft Macintosh PowerPoint</Application>
  <PresentationFormat>On-screen Show (4:3)</PresentationFormat>
  <Paragraphs>109</Paragraphs>
  <Slides>10</Slides>
  <Notes>7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Blank Presentation</vt:lpstr>
      <vt:lpstr>Equation</vt:lpstr>
      <vt:lpstr>PowerPoint Presentation</vt:lpstr>
      <vt:lpstr>Google Rankings</vt:lpstr>
      <vt:lpstr>Random Walk on the Web</vt:lpstr>
      <vt:lpstr>Random Walk on the Web</vt:lpstr>
      <vt:lpstr>Google Page Rank</vt:lpstr>
      <vt:lpstr>Super-node</vt:lpstr>
      <vt:lpstr>PageRank</vt:lpstr>
      <vt:lpstr>Resistance to scamming</vt:lpstr>
      <vt:lpstr>Importance of Super-node</vt:lpstr>
      <vt:lpstr>Actual Google Rank</vt:lpstr>
    </vt:vector>
  </TitlesOfParts>
  <Company>Jeremy Fineman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Fineman</dc:creator>
  <cp:lastModifiedBy>Albert R Meyer</cp:lastModifiedBy>
  <cp:revision>329</cp:revision>
  <cp:lastPrinted>2013-12-09T02:12:45Z</cp:lastPrinted>
  <dcterms:created xsi:type="dcterms:W3CDTF">2011-05-11T16:21:46Z</dcterms:created>
  <dcterms:modified xsi:type="dcterms:W3CDTF">2013-12-09T02:21:24Z</dcterms:modified>
</cp:coreProperties>
</file>