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8" r:id="rId4"/>
    <p:sldId id="259" r:id="rId5"/>
    <p:sldId id="331" r:id="rId6"/>
    <p:sldId id="335" r:id="rId7"/>
    <p:sldId id="336" r:id="rId8"/>
    <p:sldId id="338" r:id="rId9"/>
    <p:sldId id="344" r:id="rId10"/>
    <p:sldId id="343" r:id="rId11"/>
    <p:sldId id="345" r:id="rId12"/>
    <p:sldId id="339" r:id="rId13"/>
    <p:sldId id="347" r:id="rId1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1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28" name="Straight Arrow Connector 27"/>
            <p:cNvCxnSpPr>
              <a:endCxn id="2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 advTm="1000">
        <p:fade/>
      </p:transition>
    </mc:Choice>
    <mc:Fallback xmlns="">
      <p:transition xmlns:p14="http://schemas.microsoft.com/office/powerpoint/2010/main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FF00FF">
              <a:alpha val="48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28" name="Straight Arrow Connector 27"/>
            <p:cNvCxnSpPr>
              <a:endCxn id="2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Curved Connector 30"/>
            <p:cNvCxnSpPr/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5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6352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5867400" y="33528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2814935"/>
            <a:ext cx="6642258" cy="1837730"/>
            <a:chOff x="1600200" y="2814935"/>
            <a:chExt cx="6642258" cy="1837730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0" y="2814935"/>
              <a:ext cx="5499258" cy="1837730"/>
              <a:chOff x="2743200" y="2814935"/>
              <a:chExt cx="5499258" cy="1837730"/>
            </a:xfrm>
          </p:grpSpPr>
          <p:cxnSp>
            <p:nvCxnSpPr>
              <p:cNvPr id="118" name="Straight Arrow Connector 117"/>
              <p:cNvCxnSpPr>
                <a:stCxn id="89" idx="3"/>
                <a:endCxn id="120" idx="0"/>
              </p:cNvCxnSpPr>
              <p:nvPr/>
            </p:nvCxnSpPr>
            <p:spPr bwMode="auto">
              <a:xfrm flipH="1">
                <a:off x="5829300" y="3362045"/>
                <a:ext cx="943255" cy="773113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43" name="Straight Arrow Connector 42"/>
              <p:cNvCxnSpPr>
                <a:stCxn id="49" idx="2"/>
                <a:endCxn id="46" idx="0"/>
              </p:cNvCxnSpPr>
              <p:nvPr/>
            </p:nvCxnSpPr>
            <p:spPr bwMode="auto">
              <a:xfrm flipH="1">
                <a:off x="3009511" y="3276600"/>
                <a:ext cx="1477044" cy="81337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9" name="Curved Connector 18"/>
              <p:cNvCxnSpPr>
                <a:stCxn id="89" idx="5"/>
                <a:endCxn id="89" idx="7"/>
              </p:cNvCxnSpPr>
              <p:nvPr/>
            </p:nvCxnSpPr>
            <p:spPr bwMode="auto">
              <a:xfrm rot="5400000" flipH="1">
                <a:off x="6934200" y="3200400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0" name="Oval 35"/>
              <p:cNvSpPr>
                <a:spLocks noChangeArrowheads="1"/>
              </p:cNvSpPr>
              <p:nvPr/>
            </p:nvSpPr>
            <p:spPr bwMode="auto">
              <a:xfrm>
                <a:off x="5562600" y="4135158"/>
                <a:ext cx="533400" cy="513041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TT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84" name="Curved Connector 83"/>
              <p:cNvCxnSpPr/>
              <p:nvPr/>
            </p:nvCxnSpPr>
            <p:spPr bwMode="auto">
              <a:xfrm rot="5400000" flipH="1">
                <a:off x="5434043" y="4404005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94" name="Curved Connector 93"/>
              <p:cNvCxnSpPr/>
              <p:nvPr/>
            </p:nvCxnSpPr>
            <p:spPr bwMode="auto">
              <a:xfrm rot="5400000" flipH="1">
                <a:off x="5864505" y="4404005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95" name="TextBox 94"/>
              <p:cNvSpPr txBox="1"/>
              <p:nvPr/>
            </p:nvSpPr>
            <p:spPr>
              <a:xfrm>
                <a:off x="6781800" y="41910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31941" y="4191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97" name="Straight Arrow Connector 96"/>
              <p:cNvCxnSpPr>
                <a:stCxn id="49" idx="6"/>
                <a:endCxn id="89" idx="2"/>
              </p:cNvCxnSpPr>
              <p:nvPr/>
            </p:nvCxnSpPr>
            <p:spPr bwMode="auto">
              <a:xfrm flipV="1">
                <a:off x="4943755" y="3200400"/>
                <a:ext cx="1761845" cy="7620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549742" y="28149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48600" y="2971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2743200" y="4089976"/>
                <a:ext cx="532622" cy="558224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600" dirty="0" smtClean="0">
                    <a:solidFill>
                      <a:srgbClr val="008000"/>
                    </a:solidFill>
                  </a:rPr>
                  <a:t>H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5" name="Curved Connector 104"/>
              <p:cNvCxnSpPr/>
              <p:nvPr/>
            </p:nvCxnSpPr>
            <p:spPr bwMode="auto">
              <a:xfrm rot="5400000" flipH="1">
                <a:off x="2654702" y="4374716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6" name="Curved Connector 105"/>
              <p:cNvCxnSpPr/>
              <p:nvPr/>
            </p:nvCxnSpPr>
            <p:spPr bwMode="auto">
              <a:xfrm rot="5400000" flipH="1">
                <a:off x="3085164" y="4374716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07" name="TextBox 106"/>
              <p:cNvSpPr txBox="1"/>
              <p:nvPr/>
            </p:nvSpPr>
            <p:spPr>
              <a:xfrm>
                <a:off x="3949542" y="4114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600200" y="4161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3581400" y="311973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3800" y="2286000"/>
            <a:ext cx="3429000" cy="1143000"/>
            <a:chOff x="3733800" y="2286000"/>
            <a:chExt cx="3429000" cy="1143000"/>
          </a:xfrm>
        </p:grpSpPr>
        <p:cxnSp>
          <p:nvCxnSpPr>
            <p:cNvPr id="86" name="Straight Arrow Connector 85"/>
            <p:cNvCxnSpPr>
              <a:endCxn id="89" idx="1"/>
            </p:cNvCxnSpPr>
            <p:nvPr/>
          </p:nvCxnSpPr>
          <p:spPr bwMode="auto">
            <a:xfrm>
              <a:off x="5952845" y="2600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9" name="Oval 35"/>
            <p:cNvSpPr>
              <a:spLocks noChangeArrowheads="1"/>
            </p:cNvSpPr>
            <p:nvPr/>
          </p:nvSpPr>
          <p:spPr bwMode="auto">
            <a:xfrm>
              <a:off x="6705600" y="2971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59342" y="23577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Curved Connector 126"/>
            <p:cNvCxnSpPr>
              <a:stCxn id="59" idx="3"/>
              <a:endCxn id="35" idx="6"/>
            </p:cNvCxnSpPr>
            <p:nvPr/>
          </p:nvCxnSpPr>
          <p:spPr bwMode="auto">
            <a:xfrm rot="5400000" flipH="1">
              <a:off x="4600855" y="1571346"/>
              <a:ext cx="161645" cy="1895755"/>
            </a:xfrm>
            <a:prstGeom prst="curvedConnector4">
              <a:avLst>
                <a:gd name="adj1" fmla="val -141421"/>
                <a:gd name="adj2" fmla="val 51766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4800600" y="2286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2362200" y="4953000"/>
            <a:ext cx="532622" cy="558224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H</a:t>
            </a:r>
            <a:r>
              <a:rPr lang="en-US" sz="1600" dirty="0" smtClean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008000"/>
                </a:solidFill>
              </a:rPr>
              <a:t>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54" y="5486400"/>
            <a:ext cx="593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solve system of linear</a:t>
            </a:r>
          </a:p>
          <a:p>
            <a:r>
              <a:rPr lang="en-US" sz="3600" dirty="0" smtClean="0"/>
              <a:t>equations for </a:t>
            </a:r>
            <a:r>
              <a:rPr lang="en-US" sz="3600" dirty="0" err="1" smtClean="0">
                <a:solidFill>
                  <a:srgbClr val="0000FF"/>
                </a:solidFill>
              </a:rPr>
              <a:t>Pr</a:t>
            </a:r>
            <a:r>
              <a:rPr lang="en-US" sz="3600" dirty="0" smtClean="0">
                <a:solidFill>
                  <a:srgbClr val="0000FF"/>
                </a:solidFill>
              </a:rPr>
              <a:t>[win]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>
            <a:off x="6400800" y="4953000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TT</a:t>
            </a:r>
            <a:r>
              <a:rPr lang="en-US" sz="1600" dirty="0" smtClean="0">
                <a:solidFill>
                  <a:srgbClr val="008000"/>
                </a:solidFill>
              </a:rPr>
              <a:t>H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7562" y="5486400"/>
            <a:ext cx="488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Just solve systems of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linear equations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53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</a:t>
            </a:r>
            <a:r>
              <a:rPr lang="en-US" sz="4000" dirty="0" smtClean="0"/>
              <a:t>from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70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</a:t>
            </a:r>
            <a:r>
              <a:rPr lang="en-US" dirty="0" smtClean="0"/>
              <a:t>11, 2013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3961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Coin Toss till </a:t>
            </a:r>
            <a:r>
              <a:rPr lang="en-US" dirty="0" smtClean="0">
                <a:solidFill>
                  <a:srgbClr val="CC0000"/>
                </a:solidFill>
              </a:rPr>
              <a:t>TT</a:t>
            </a:r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5"/>
            <a:endCxn id="59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626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86" name="Straight Arrow Connector 85"/>
          <p:cNvCxnSpPr>
            <a:endCxn id="89" idx="1"/>
          </p:cNvCxnSpPr>
          <p:nvPr/>
        </p:nvCxnSpPr>
        <p:spPr bwMode="auto">
          <a:xfrm>
            <a:off x="5952845" y="2600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Oval 35"/>
          <p:cNvSpPr>
            <a:spLocks noChangeArrowheads="1"/>
          </p:cNvSpPr>
          <p:nvPr/>
        </p:nvSpPr>
        <p:spPr bwMode="auto">
          <a:xfrm>
            <a:off x="6705600" y="2971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05600" y="2286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72200" y="2209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983513" y="978296"/>
            <a:ext cx="6474149" cy="4135571"/>
            <a:chOff x="1983513" y="978296"/>
            <a:chExt cx="6474149" cy="4135571"/>
          </a:xfrm>
        </p:grpSpPr>
        <p:sp>
          <p:nvSpPr>
            <p:cNvPr id="12" name="TextBox 11"/>
            <p:cNvSpPr txBox="1"/>
            <p:nvPr/>
          </p:nvSpPr>
          <p:spPr>
            <a:xfrm>
              <a:off x="3352800" y="15195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78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983513" y="978296"/>
              <a:ext cx="6474149" cy="4135571"/>
            </a:xfrm>
            <a:custGeom>
              <a:avLst/>
              <a:gdLst>
                <a:gd name="connsiteX0" fmla="*/ 2546154 w 6474149"/>
                <a:gd name="connsiteY0" fmla="*/ 892837 h 4135571"/>
                <a:gd name="connsiteX1" fmla="*/ 2520754 w 6474149"/>
                <a:gd name="connsiteY1" fmla="*/ 545704 h 4135571"/>
                <a:gd name="connsiteX2" fmla="*/ 2520754 w 6474149"/>
                <a:gd name="connsiteY2" fmla="*/ 528771 h 4135571"/>
                <a:gd name="connsiteX3" fmla="*/ 6154 w 6474149"/>
                <a:gd name="connsiteY3" fmla="*/ 1637904 h 4135571"/>
                <a:gd name="connsiteX4" fmla="*/ 3350487 w 6474149"/>
                <a:gd name="connsiteY4" fmla="*/ 2730104 h 4135571"/>
                <a:gd name="connsiteX5" fmla="*/ 2817087 w 6474149"/>
                <a:gd name="connsiteY5" fmla="*/ 545704 h 4135571"/>
                <a:gd name="connsiteX6" fmla="*/ 3900820 w 6474149"/>
                <a:gd name="connsiteY6" fmla="*/ 875904 h 4135571"/>
                <a:gd name="connsiteX7" fmla="*/ 5001487 w 6474149"/>
                <a:gd name="connsiteY7" fmla="*/ 782771 h 4135571"/>
                <a:gd name="connsiteX8" fmla="*/ 6415420 w 6474149"/>
                <a:gd name="connsiteY8" fmla="*/ 2027371 h 4135571"/>
                <a:gd name="connsiteX9" fmla="*/ 6136020 w 6474149"/>
                <a:gd name="connsiteY9" fmla="*/ 37704 h 4135571"/>
                <a:gd name="connsiteX10" fmla="*/ 5492554 w 6474149"/>
                <a:gd name="connsiteY10" fmla="*/ 4135571 h 413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4149" h="4135571">
                  <a:moveTo>
                    <a:pt x="2546154" y="892837"/>
                  </a:moveTo>
                  <a:cubicBezTo>
                    <a:pt x="2535570" y="749609"/>
                    <a:pt x="2524987" y="606382"/>
                    <a:pt x="2520754" y="545704"/>
                  </a:cubicBezTo>
                  <a:cubicBezTo>
                    <a:pt x="2516521" y="485026"/>
                    <a:pt x="2520754" y="528771"/>
                    <a:pt x="2520754" y="528771"/>
                  </a:cubicBezTo>
                  <a:cubicBezTo>
                    <a:pt x="2101654" y="710804"/>
                    <a:pt x="-132135" y="1271015"/>
                    <a:pt x="6154" y="1637904"/>
                  </a:cubicBezTo>
                  <a:cubicBezTo>
                    <a:pt x="144443" y="2004793"/>
                    <a:pt x="2881998" y="2912137"/>
                    <a:pt x="3350487" y="2730104"/>
                  </a:cubicBezTo>
                  <a:cubicBezTo>
                    <a:pt x="3818976" y="2548071"/>
                    <a:pt x="2725365" y="854737"/>
                    <a:pt x="2817087" y="545704"/>
                  </a:cubicBezTo>
                  <a:cubicBezTo>
                    <a:pt x="2908809" y="236671"/>
                    <a:pt x="3536753" y="836393"/>
                    <a:pt x="3900820" y="875904"/>
                  </a:cubicBezTo>
                  <a:cubicBezTo>
                    <a:pt x="4264887" y="915415"/>
                    <a:pt x="4582387" y="590860"/>
                    <a:pt x="5001487" y="782771"/>
                  </a:cubicBezTo>
                  <a:cubicBezTo>
                    <a:pt x="5420587" y="974682"/>
                    <a:pt x="6226331" y="2151549"/>
                    <a:pt x="6415420" y="2027371"/>
                  </a:cubicBezTo>
                  <a:cubicBezTo>
                    <a:pt x="6604509" y="1903193"/>
                    <a:pt x="6289831" y="-313663"/>
                    <a:pt x="6136020" y="37704"/>
                  </a:cubicBezTo>
                  <a:cubicBezTo>
                    <a:pt x="5982209" y="389071"/>
                    <a:pt x="5595565" y="3452593"/>
                    <a:pt x="5492554" y="4135571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urved Connector 26"/>
            <p:cNvCxnSpPr>
              <a:stCxn id="47" idx="3"/>
              <a:endCxn id="47" idx="1"/>
            </p:cNvCxnSpPr>
            <p:nvPr/>
          </p:nvCxnSpPr>
          <p:spPr bwMode="auto">
            <a:xfrm rot="5400000" flipH="1">
              <a:off x="4324910" y="1676400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5562600" y="2971800"/>
            <a:ext cx="2743200" cy="1219200"/>
            <a:chOff x="1676400" y="4267200"/>
            <a:chExt cx="2743200" cy="1219200"/>
          </a:xfrm>
        </p:grpSpPr>
        <p:cxnSp>
          <p:nvCxnSpPr>
            <p:cNvPr id="118" name="Straight Arrow Connector 117"/>
            <p:cNvCxnSpPr>
              <a:endCxn id="120" idx="7"/>
            </p:cNvCxnSpPr>
            <p:nvPr/>
          </p:nvCxnSpPr>
          <p:spPr bwMode="auto">
            <a:xfrm flipH="1">
              <a:off x="2066645" y="46574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19" name="Straight Arrow Connector 118"/>
            <p:cNvCxnSpPr>
              <a:endCxn id="122" idx="1"/>
            </p:cNvCxnSpPr>
            <p:nvPr/>
          </p:nvCxnSpPr>
          <p:spPr bwMode="auto">
            <a:xfrm>
              <a:off x="3209645" y="46574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Oval 35"/>
            <p:cNvSpPr>
              <a:spLocks noChangeArrowheads="1"/>
            </p:cNvSpPr>
            <p:nvPr/>
          </p:nvSpPr>
          <p:spPr bwMode="auto">
            <a:xfrm>
              <a:off x="1676400" y="50292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52600" y="43389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22" name="Oval 35"/>
            <p:cNvSpPr>
              <a:spLocks noChangeArrowheads="1"/>
            </p:cNvSpPr>
            <p:nvPr/>
          </p:nvSpPr>
          <p:spPr bwMode="auto">
            <a:xfrm>
              <a:off x="3962400" y="50292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62400" y="43434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215234" y="42920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29000" y="42672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48200" y="1905001"/>
            <a:ext cx="981355" cy="1223664"/>
            <a:chOff x="4648200" y="1905001"/>
            <a:chExt cx="981355" cy="1223664"/>
          </a:xfrm>
        </p:grpSpPr>
        <p:sp>
          <p:nvSpPr>
            <p:cNvPr id="88" name="TextBox 87"/>
            <p:cNvSpPr txBox="1"/>
            <p:nvPr/>
          </p:nvSpPr>
          <p:spPr>
            <a:xfrm>
              <a:off x="5105400" y="2667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76800" y="20574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26" name="Curved Connector 125"/>
            <p:cNvCxnSpPr>
              <a:stCxn id="59" idx="3"/>
              <a:endCxn id="47" idx="4"/>
            </p:cNvCxnSpPr>
            <p:nvPr/>
          </p:nvCxnSpPr>
          <p:spPr bwMode="auto">
            <a:xfrm rot="5400000" flipH="1">
              <a:off x="4791355" y="1761846"/>
              <a:ext cx="695045" cy="981355"/>
            </a:xfrm>
            <a:prstGeom prst="curvedConnector3">
              <a:avLst>
                <a:gd name="adj1" fmla="val -963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47464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76600" y="1447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288" name="TextBox 5428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130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02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</a:t>
            </a:r>
            <a:r>
              <a:rPr lang="en-US" dirty="0" smtClean="0"/>
              <a:t>11, 2013</a:t>
            </a:r>
            <a:endParaRPr lang="en-US" dirty="0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482220" y="1506952"/>
            <a:ext cx="233864" cy="455343"/>
          </a:xfrm>
          <a:custGeom>
            <a:avLst/>
            <a:gdLst>
              <a:gd name="connsiteX0" fmla="*/ 13580 w 233864"/>
              <a:gd name="connsiteY0" fmla="*/ 381115 h 455343"/>
              <a:gd name="connsiteX1" fmla="*/ 233713 w 233864"/>
              <a:gd name="connsiteY1" fmla="*/ 115 h 455343"/>
              <a:gd name="connsiteX2" fmla="*/ 47447 w 233864"/>
              <a:gd name="connsiteY2" fmla="*/ 423448 h 455343"/>
              <a:gd name="connsiteX3" fmla="*/ 13580 w 233864"/>
              <a:gd name="connsiteY3" fmla="*/ 381115 h 45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64" h="455343">
                <a:moveTo>
                  <a:pt x="13580" y="381115"/>
                </a:moveTo>
                <a:cubicBezTo>
                  <a:pt x="44624" y="310559"/>
                  <a:pt x="228069" y="-6940"/>
                  <a:pt x="233713" y="115"/>
                </a:cubicBezTo>
                <a:cubicBezTo>
                  <a:pt x="239357" y="7170"/>
                  <a:pt x="85547" y="362770"/>
                  <a:pt x="47447" y="423448"/>
                </a:cubicBezTo>
                <a:cubicBezTo>
                  <a:pt x="9347" y="484126"/>
                  <a:pt x="-17464" y="451671"/>
                  <a:pt x="13580" y="381115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5" idx="7"/>
          </p:cNvCxnSpPr>
          <p:nvPr/>
        </p:nvCxnSpPr>
        <p:spPr bwMode="auto">
          <a:xfrm flipH="1">
            <a:off x="3666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endCxn id="37" idx="1"/>
          </p:cNvCxnSpPr>
          <p:nvPr/>
        </p:nvCxnSpPr>
        <p:spPr bwMode="auto">
          <a:xfrm>
            <a:off x="4809845" y="1838045"/>
            <a:ext cx="819710" cy="4387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3276600" y="2209800"/>
            <a:ext cx="457200" cy="457200"/>
          </a:xfrm>
          <a:prstGeom prst="ellipse">
            <a:avLst/>
          </a:prstGeom>
          <a:solidFill>
            <a:srgbClr val="FF00FF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9000" y="1524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62600" y="22098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0200" y="15240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434" y="1472624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1447800"/>
            <a:ext cx="451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½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44" name="Straight Arrow Connector 43"/>
          <p:cNvCxnSpPr>
            <a:stCxn id="35" idx="5"/>
            <a:endCxn id="49" idx="1"/>
          </p:cNvCxnSpPr>
          <p:nvPr/>
        </p:nvCxnSpPr>
        <p:spPr bwMode="auto">
          <a:xfrm>
            <a:off x="3666845" y="2600045"/>
            <a:ext cx="886665" cy="51491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4486555" y="30480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5742" y="25101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2695" y="2256711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 bwMode="auto">
          <a:xfrm rot="5400000" flipH="1">
            <a:off x="3184805" y="2413576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FF00FF">
              <a:alpha val="4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739</Words>
  <Application>Microsoft Macintosh PowerPoint</Application>
  <PresentationFormat>On-screen Show (4:3)</PresentationFormat>
  <Paragraphs>231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Random Walks</vt:lpstr>
      <vt:lpstr>Graph With Probable Transitions</vt:lpstr>
      <vt:lpstr>Questions</vt:lpstr>
      <vt:lpstr>Applications of Random Walk</vt:lpstr>
      <vt:lpstr>Example: Gambler’s Ruin</vt:lpstr>
      <vt:lpstr>Example: Coin Toss till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334</cp:revision>
  <cp:lastPrinted>2013-12-06T02:58:04Z</cp:lastPrinted>
  <dcterms:created xsi:type="dcterms:W3CDTF">2011-05-11T16:21:46Z</dcterms:created>
  <dcterms:modified xsi:type="dcterms:W3CDTF">2013-12-09T02:19:36Z</dcterms:modified>
</cp:coreProperties>
</file>