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13"/>
  </p:notesMasterIdLst>
  <p:handoutMasterIdLst>
    <p:handoutMasterId r:id="rId14"/>
  </p:handoutMasterIdLst>
  <p:sldIdLst>
    <p:sldId id="404" r:id="rId3"/>
    <p:sldId id="463" r:id="rId4"/>
    <p:sldId id="465" r:id="rId5"/>
    <p:sldId id="466" r:id="rId6"/>
    <p:sldId id="467" r:id="rId7"/>
    <p:sldId id="468" r:id="rId8"/>
    <p:sldId id="453" r:id="rId9"/>
    <p:sldId id="469" r:id="rId10"/>
    <p:sldId id="470" r:id="rId11"/>
    <p:sldId id="471" r:id="rId12"/>
  </p:sldIdLst>
  <p:sldSz cx="9144000" cy="6858000" type="screen4x3"/>
  <p:notesSz cx="7315200" cy="9601200"/>
  <p:custDataLst>
    <p:tags r:id="rId1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BB0FAB"/>
    <a:srgbClr val="000099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3" autoAdjust="0"/>
    <p:restoredTop sz="94630" autoAdjust="0"/>
  </p:normalViewPr>
  <p:slideViewPr>
    <p:cSldViewPr snapToGrid="0" showGuides="1">
      <p:cViewPr varScale="1">
        <p:scale>
          <a:sx n="122" d="100"/>
          <a:sy n="122" d="100"/>
        </p:scale>
        <p:origin x="-392" y="-104"/>
      </p:cViewPr>
      <p:guideLst>
        <p:guide orient="horz" pos="216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7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0BF3BB-3998-4F04-9619-98E1E2050953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A0B08-84C6-48FB-A2D4-283D63C67D9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64C7125D-912B-4B97-B90D-F059F2EE60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F2C38426-785D-4133-8588-ACA8A80745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DBDB0B2F-B44C-435B-8A86-B1E0D7D26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61950"/>
            <a:ext cx="6629400" cy="10556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DB55112-7E27-44BC-9CD7-7972D2ECAD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38461" y="6594296"/>
            <a:ext cx="805542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1185539F-4884-43D4-B838-19AA9A80C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8460" y="6594296"/>
            <a:ext cx="80554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11,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7650" y="6553200"/>
            <a:ext cx="6163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28040" y="2800996"/>
            <a:ext cx="8265695" cy="1093286"/>
          </a:xfrm>
          <a:prstGeom prst="rect">
            <a:avLst/>
          </a:prstGeom>
        </p:spPr>
        <p:txBody>
          <a:bodyPr/>
          <a:lstStyle/>
          <a:p>
            <a:r>
              <a:rPr lang="en-US" sz="8000" dirty="0" smtClean="0">
                <a:solidFill>
                  <a:schemeClr val="tx2"/>
                </a:solidFill>
                <a:latin typeface="Comic Sans MS" pitchFamily="66" charset="0"/>
              </a:rPr>
              <a:t>Proof by Cases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01430" y="6594296"/>
            <a:ext cx="642574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1―4</a:t>
            </a:r>
            <a:endParaRPr lang="en-US" sz="12700" dirty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2738" y="6594296"/>
            <a:ext cx="7512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Logical Expression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294" y="1665932"/>
            <a:ext cx="68162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838" y="6594296"/>
            <a:ext cx="66516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840" y="4053840"/>
            <a:ext cx="2109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better: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63918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933122" y="1721588"/>
            <a:ext cx="843500" cy="1305443"/>
            <a:chOff x="2933122" y="1721588"/>
            <a:chExt cx="843500" cy="1305443"/>
          </a:xfrm>
        </p:grpSpPr>
        <p:sp>
          <p:nvSpPr>
            <p:cNvPr id="11" name="TextBox 10"/>
            <p:cNvSpPr txBox="1"/>
            <p:nvPr/>
          </p:nvSpPr>
          <p:spPr>
            <a:xfrm>
              <a:off x="2933122" y="2380700"/>
              <a:ext cx="843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OR</a:t>
              </a: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098192" y="1721588"/>
            <a:ext cx="545733" cy="1093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70" name="Equation" r:id="rId4" imgW="228600" imgH="457200" progId="Equation.DSMT4">
                    <p:embed/>
                  </p:oleObj>
                </mc:Choice>
                <mc:Fallback>
                  <p:oleObj name="Equation" r:id="rId4" imgW="228600" imgH="457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192" y="1721588"/>
                          <a:ext cx="545733" cy="10937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5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17" name="TextBox 16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71" name="Equation" r:id="rId6" imgW="279400" imgH="457200" progId="Equation.DSMT4">
                    <p:embed/>
                  </p:oleObj>
                </mc:Choice>
                <mc:Fallback>
                  <p:oleObj name="Equation" r:id="rId6" imgW="279400" imgH="4572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595" y="1722188"/>
                          <a:ext cx="666750" cy="1093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491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1: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&gt; 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838" y="6594296"/>
            <a:ext cx="66516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2024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08960" y="3425825"/>
            <a:ext cx="1173480" cy="838200"/>
            <a:chOff x="1920240" y="975360"/>
            <a:chExt cx="1173480" cy="838200"/>
          </a:xfrm>
          <a:solidFill>
            <a:schemeClr val="accent1">
              <a:alpha val="65000"/>
            </a:schemeClr>
          </a:solidFill>
        </p:grpSpPr>
        <p:sp>
          <p:nvSpPr>
            <p:cNvPr id="19" name="Right Brace 18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grp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62815" y="5257800"/>
            <a:ext cx="62183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are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70" name="Equation" r:id="rId4" imgW="139700" imgH="228600" progId="Equation.DSMT4">
                  <p:embed/>
                </p:oleObj>
              </mc:Choice>
              <mc:Fallback>
                <p:oleObj name="Equation" r:id="rId4" imgW="1397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7" name="TextBox 6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3012981"/>
                  </p:ext>
                </p:extLst>
              </p:nvPr>
            </p:nvGraphicFramePr>
            <p:xfrm>
              <a:off x="308778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71" name="Equation" r:id="rId6" imgW="228600" imgH="457200" progId="Equation.DSMT4">
                      <p:embed/>
                    </p:oleObj>
                  </mc:Choice>
                  <mc:Fallback>
                    <p:oleObj name="Equation" r:id="rId6" imgW="228600" imgH="4572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778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72" name="Equation" r:id="rId8" imgW="228600" imgH="457200" progId="Equation.DSMT4">
                      <p:embed/>
                    </p:oleObj>
                  </mc:Choice>
                  <mc:Fallback>
                    <p:oleObj name="Equation" r:id="rId8" imgW="228600" imgH="4572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73" name="Equation" r:id="rId10" imgW="279400" imgH="457200" progId="Equation.DSMT4">
                      <p:embed/>
                    </p:oleObj>
                  </mc:Choice>
                  <mc:Fallback>
                    <p:oleObj name="Equation" r:id="rId10" imgW="279400" imgH="4572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7595" y="1722188"/>
                            <a:ext cx="666750" cy="1093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838" y="6594296"/>
            <a:ext cx="66516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08960" y="3425825"/>
            <a:ext cx="1258678" cy="838200"/>
            <a:chOff x="3108960" y="3425825"/>
            <a:chExt cx="1258678" cy="838200"/>
          </a:xfrm>
        </p:grpSpPr>
        <p:sp>
          <p:nvSpPr>
            <p:cNvPr id="19" name="Right Brace 18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74520" y="1025525"/>
            <a:ext cx="1258678" cy="838200"/>
            <a:chOff x="3108960" y="3425825"/>
            <a:chExt cx="1258678" cy="838200"/>
          </a:xfrm>
        </p:grpSpPr>
        <p:sp>
          <p:nvSpPr>
            <p:cNvPr id="21" name="Right Brace 20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23" name="TextBox 22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6" name="Object 35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91" name="Equation" r:id="rId4" imgW="228600" imgH="457200" progId="Equation.DSMT4">
                      <p:embed/>
                    </p:oleObj>
                  </mc:Choice>
                  <mc:Fallback>
                    <p:oleObj name="Equation" r:id="rId4" imgW="228600" imgH="45720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92" name="Equation" r:id="rId6" imgW="228600" imgH="457200" progId="Equation.DSMT4">
                      <p:embed/>
                    </p:oleObj>
                  </mc:Choice>
                  <mc:Fallback>
                    <p:oleObj name="Equation" r:id="rId6" imgW="228600" imgH="45720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93" name="Equation" r:id="rId8" imgW="279400" imgH="457200" progId="Equation.DSMT4">
                      <p:embed/>
                    </p:oleObj>
                  </mc:Choice>
                  <mc:Fallback>
                    <p:oleObj name="Equation" r:id="rId8" imgW="279400" imgH="45720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7595" y="1722188"/>
                            <a:ext cx="666750" cy="1093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34536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838" y="6594296"/>
            <a:ext cx="66516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16"/>
          <p:cNvGrpSpPr/>
          <p:nvPr/>
        </p:nvGrpSpPr>
        <p:grpSpPr>
          <a:xfrm>
            <a:off x="381000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33" name="TextBox 32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92" name="Equation" r:id="rId4" imgW="279400" imgH="457200" progId="Equation.DSMT4">
                    <p:embed/>
                  </p:oleObj>
                </mc:Choice>
                <mc:Fallback>
                  <p:oleObj name="Equation" r:id="rId4" imgW="279400" imgH="457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595" y="1722188"/>
                          <a:ext cx="666750" cy="1093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90642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                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838" y="6594296"/>
            <a:ext cx="66516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919" y="5257800"/>
            <a:ext cx="7938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still the same</a:t>
            </a:r>
            <a:endParaRPr lang="en-US" sz="6000" dirty="0" smtClean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Proof by Cases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3840" y="1524000"/>
            <a:ext cx="8610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Reasoning </a:t>
            </a:r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smtClean="0">
                <a:latin typeface="Comic Sans MS" pitchFamily="66" charset="0"/>
              </a:rPr>
              <a:t>cases breaks </a:t>
            </a:r>
            <a:r>
              <a:rPr lang="en-US" sz="4400" dirty="0" smtClean="0">
                <a:latin typeface="Comic Sans MS" pitchFamily="66" charset="0"/>
              </a:rPr>
              <a:t>a complicated </a:t>
            </a:r>
            <a:r>
              <a:rPr lang="en-US" sz="4400" dirty="0">
                <a:latin typeface="Comic Sans MS" pitchFamily="66" charset="0"/>
              </a:rPr>
              <a:t>problem </a:t>
            </a:r>
            <a:r>
              <a:rPr lang="en-US" sz="4400" dirty="0" smtClean="0">
                <a:latin typeface="Comic Sans MS" pitchFamily="66" charset="0"/>
              </a:rPr>
              <a:t>into</a:t>
            </a:r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>
                <a:latin typeface="Comic Sans MS" pitchFamily="66" charset="0"/>
              </a:rPr>
              <a:t>easier </a:t>
            </a:r>
            <a:r>
              <a:rPr lang="en-US" sz="4400" dirty="0" err="1" smtClean="0">
                <a:latin typeface="Comic Sans MS" pitchFamily="66" charset="0"/>
              </a:rPr>
              <a:t>subproblems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Some philosophers* think </a:t>
            </a:r>
            <a:r>
              <a:rPr lang="en-US" sz="4400" dirty="0">
                <a:latin typeface="Comic Sans MS" pitchFamily="66" charset="0"/>
              </a:rPr>
              <a:t>reasoning this way is worrisome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15330" y="6594296"/>
            <a:ext cx="728673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6884" y="5044440"/>
            <a:ext cx="4660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*intuitionists</a:t>
            </a:r>
            <a:r>
              <a:rPr lang="en-US" sz="6000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2737" y="6594296"/>
            <a:ext cx="751265" cy="26161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cases.</a:t>
            </a:r>
            <a:fld id="{DB6F0ED6-FEF5-4C9C-B1CC-29B47EC66FA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0873" y="2382510"/>
            <a:ext cx="62744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Comic Sans MS" pitchFamily="66" charset="0"/>
              </a:rPr>
              <a:t>Is  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 = NP </a:t>
            </a:r>
            <a:r>
              <a:rPr lang="en-US" sz="8800" dirty="0" smtClean="0"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28625" y="2095500"/>
            <a:ext cx="8181975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 dirty="0">
                <a:solidFill>
                  <a:srgbClr val="0000FF"/>
                </a:solidFill>
                <a:latin typeface="Comic Sans MS" pitchFamily="66" charset="0"/>
              </a:rPr>
              <a:t>The answer is on </a:t>
            </a:r>
            <a:r>
              <a:rPr lang="en-US" sz="5400" b="1">
                <a:solidFill>
                  <a:srgbClr val="0000FF"/>
                </a:solidFill>
                <a:latin typeface="Comic Sans MS" pitchFamily="66" charset="0"/>
              </a:rPr>
              <a:t>my </a:t>
            </a:r>
            <a:r>
              <a:rPr lang="en-US" sz="5400" b="1" smtClean="0">
                <a:solidFill>
                  <a:srgbClr val="0000FF"/>
                </a:solidFill>
                <a:latin typeface="Comic Sans MS" pitchFamily="66" charset="0"/>
              </a:rPr>
              <a:t>table!</a:t>
            </a:r>
            <a:endParaRPr lang="en-US" sz="5400" b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dirty="0">
                <a:latin typeface="Comic Sans MS" pitchFamily="66" charset="0"/>
              </a:rPr>
              <a:t>(Proof by Cases)</a:t>
            </a:r>
            <a:endParaRPr lang="en-US" sz="142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2739" y="6594296"/>
            <a:ext cx="7512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7608</TotalTime>
  <Words>322</Words>
  <Application>Microsoft Macintosh PowerPoint</Application>
  <PresentationFormat>On-screen Show (4:3)</PresentationFormat>
  <Paragraphs>73</Paragraphs>
  <Slides>10</Slides>
  <Notes>10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6.042 Lecture Template</vt:lpstr>
      <vt:lpstr>1_6.042 Lecture Template</vt:lpstr>
      <vt:lpstr>Equation</vt:lpstr>
      <vt:lpstr>PowerPoint Presentation</vt:lpstr>
      <vt:lpstr>Java Logical Expression</vt:lpstr>
      <vt:lpstr>Case 1: x &gt; 0</vt:lpstr>
      <vt:lpstr>Case 2: x ≤ 0</vt:lpstr>
      <vt:lpstr>Case 2: x ≤ 0</vt:lpstr>
      <vt:lpstr>Case 2: x ≤ 0</vt:lpstr>
      <vt:lpstr>Proof by Cases</vt:lpstr>
      <vt:lpstr>$1,000,000 Question</vt:lpstr>
      <vt:lpstr>$1,000,000 Question</vt:lpstr>
      <vt:lpstr>Team Problems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</dc:creator>
  <cp:keywords/>
  <dc:description/>
  <cp:lastModifiedBy>Albert R Meyer</cp:lastModifiedBy>
  <cp:revision>488</cp:revision>
  <cp:lastPrinted>2013-02-11T03:49:21Z</cp:lastPrinted>
  <dcterms:created xsi:type="dcterms:W3CDTF">2011-02-03T15:55:26Z</dcterms:created>
  <dcterms:modified xsi:type="dcterms:W3CDTF">2013-02-11T04:14:56Z</dcterms:modified>
  <cp:category/>
</cp:coreProperties>
</file>