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notesSlides/notesSlide21.xml" ContentType="application/vnd.openxmlformats-officedocument.presentationml.notesSlide+xml"/>
  <Override PartName="/ppt/embeddings/oleObject25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embeddings/oleObject30.bin" ContentType="application/vnd.openxmlformats-officedocument.oleObject"/>
  <Override PartName="/ppt/notesSlides/notesSlide55.xml" ContentType="application/vnd.openxmlformats-officedocument.presentationml.notesSlide+xml"/>
  <Override PartName="/ppt/embeddings/oleObject31.bin" ContentType="application/vnd.openxmlformats-officedocument.oleObject"/>
  <Override PartName="/ppt/notesSlides/notesSlide56.xml" ContentType="application/vnd.openxmlformats-officedocument.presentationml.notesSlide+xml"/>
  <Override PartName="/ppt/embeddings/oleObject32.bin" ContentType="application/vnd.openxmlformats-officedocument.oleObject"/>
  <Override PartName="/ppt/notesSlides/notesSlide57.xml" ContentType="application/vnd.openxmlformats-officedocument.presentationml.notesSlide+xml"/>
  <Override PartName="/ppt/embeddings/oleObject33.bin" ContentType="application/vnd.openxmlformats-officedocument.oleObject"/>
  <Override PartName="/ppt/notesSlides/notesSlide58.xml" ContentType="application/vnd.openxmlformats-officedocument.presentationml.notesSlide+xml"/>
  <Override PartName="/ppt/embeddings/oleObject34.bin" ContentType="application/vnd.openxmlformats-officedocument.oleObject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61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344" r:id="rId41"/>
    <p:sldId id="345" r:id="rId42"/>
    <p:sldId id="346" r:id="rId43"/>
    <p:sldId id="347" r:id="rId44"/>
    <p:sldId id="434" r:id="rId45"/>
    <p:sldId id="348" r:id="rId46"/>
    <p:sldId id="374" r:id="rId47"/>
    <p:sldId id="365" r:id="rId48"/>
    <p:sldId id="406" r:id="rId49"/>
    <p:sldId id="411" r:id="rId50"/>
    <p:sldId id="408" r:id="rId51"/>
    <p:sldId id="409" r:id="rId52"/>
    <p:sldId id="410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373" r:id="rId63"/>
  </p:sldIdLst>
  <p:sldSz cx="9144000" cy="6858000" type="screen4x3"/>
  <p:notesSz cx="7315200" cy="96012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07" d="100"/>
          <a:sy n="107" d="100"/>
        </p:scale>
        <p:origin x="-13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1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tags" Target="tags/tag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0DC5D-3737-4871-B6E4-804757481445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B006F-3F1E-441E-8077-102F71C296A3}" type="slidenum">
              <a:rPr lang="en-US"/>
              <a:pPr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B6561-1724-4E1F-B824-8A02DC512366}" type="slidenum">
              <a:rPr lang="en-US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E81A-23EF-4E52-9408-0F64E664B794}" type="slidenum">
              <a:rPr lang="en-US"/>
              <a:pPr/>
              <a:t>31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32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CEE03-EC77-49F2-9DBF-9D740C5DF855}" type="slidenum">
              <a:rPr lang="en-US"/>
              <a:pPr/>
              <a:t>34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8F4-875C-450A-AEC6-0307E58343B4}" type="slidenum">
              <a:rPr lang="en-US"/>
              <a:pPr/>
              <a:t>35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36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4A9C3-BD59-4F4D-BC2B-5BA85605FC83}" type="slidenum">
              <a:rPr lang="en-US"/>
              <a:pPr/>
              <a:t>37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890A3-852B-4B5E-ABF9-90EB0727CD51}" type="slidenum">
              <a:rPr lang="en-US"/>
              <a:pPr/>
              <a:t>38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39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40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41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42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43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44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48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49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50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51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52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53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54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55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56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57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58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59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60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61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8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6" Type="http://schemas.openxmlformats.org/officeDocument/2006/relationships/image" Target="../media/image28.jpe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6" Type="http://schemas.openxmlformats.org/officeDocument/2006/relationships/image" Target="../media/image28.jpe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8.jpeg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28.jpe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9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5" Type="http://schemas.openxmlformats.org/officeDocument/2006/relationships/image" Target="../media/image3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6.jpeg"/><Relationship Id="rId5" Type="http://schemas.openxmlformats.org/officeDocument/2006/relationships/image" Target="../media/image3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40.wmf"/><Relationship Id="rId6" Type="http://schemas.openxmlformats.org/officeDocument/2006/relationships/image" Target="../media/image35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42.wmf"/><Relationship Id="rId6" Type="http://schemas.openxmlformats.org/officeDocument/2006/relationships/image" Target="../media/image3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3.w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44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5.wmf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46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879560" imgH="431640" progId="Equation.DSMT4">
                  <p:embed/>
                </p:oleObj>
              </mc:Choice>
              <mc:Fallback>
                <p:oleObj name="Equation" r:id="rId4" imgW="18795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763587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562040" imgH="419040" progId="Equation.DSMT4">
                  <p:embed/>
                </p:oleObj>
              </mc:Choice>
              <mc:Fallback>
                <p:oleObj name="Equation" r:id="rId4" imgW="15620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191" y="3225799"/>
                        <a:ext cx="6357009" cy="1702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1218960" imgH="863280" progId="Equation.DSMT4">
                  <p:embed/>
                </p:oleObj>
              </mc:Choice>
              <mc:Fallback>
                <p:oleObj name="Equation" r:id="rId4" imgW="121896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3538538"/>
                        <a:ext cx="4056062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6" imgW="2590560" imgH="482400" progId="Equation.DSMT4">
                  <p:embed/>
                </p:oleObj>
              </mc:Choice>
              <mc:Fallback>
                <p:oleObj name="Equation" r:id="rId6" imgW="25905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8405813" cy="156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768600"/>
                        <a:ext cx="1344613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1841400" imgH="431640" progId="Equation.DSMT4">
                  <p:embed/>
                </p:oleObj>
              </mc:Choice>
              <mc:Fallback>
                <p:oleObj name="Equation" r:id="rId6" imgW="18414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1219200"/>
                        <a:ext cx="5922962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8" imgW="2336760" imgH="431640" progId="Equation.DSMT4">
                  <p:embed/>
                </p:oleObj>
              </mc:Choice>
              <mc:Fallback>
                <p:oleObj name="Equation" r:id="rId8" imgW="233676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7515225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22550"/>
                        <a:ext cx="157003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1028520" imgH="203040" progId="Equation.DSMT4">
                  <p:embed/>
                </p:oleObj>
              </mc:Choice>
              <mc:Fallback>
                <p:oleObj name="Equation" r:id="rId6" imgW="10285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246" y="2895600"/>
                        <a:ext cx="463652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21" name="Equation" r:id="rId4" imgW="177480" imgH="190440" progId="Equation.3">
                          <p:embed/>
                        </p:oleObj>
                      </mc:Choice>
                      <mc:Fallback>
                        <p:oleObj name="Equation" r:id="rId4" imgW="177480" imgH="190440" progId="Equation.3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1200" y="3657600"/>
                                <a:ext cx="498475" cy="5334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22" name="Equation" r:id="rId6" imgW="177480" imgH="190440" progId="Equation.3">
                          <p:embed/>
                        </p:oleObj>
                      </mc:Choice>
                      <mc:Fallback>
                        <p:oleObj name="Equation" r:id="rId6" imgW="177480" imgH="190440" progId="Equation.3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43400" y="6096000"/>
                                <a:ext cx="498475" cy="5334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4" imgW="177480" imgH="190440" progId="Equation.3">
                    <p:embed/>
                  </p:oleObj>
                </mc:Choice>
                <mc:Fallback>
                  <p:oleObj name="Equation" r:id="rId4" imgW="177480" imgH="190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317076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?...</a:t>
            </a:r>
            <a:endParaRPr 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4" imgW="177480" imgH="190440" progId="Equation.3">
                    <p:embed/>
                  </p:oleObj>
                </mc:Choice>
                <mc:Fallback>
                  <p:oleObj name="Equation" r:id="rId4" imgW="177480" imgH="190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917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62300"/>
                            <a:ext cx="498475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" name="Equation" r:id="rId7" imgW="177480" imgH="190440" progId="Equation.3">
                  <p:embed/>
                </p:oleObj>
              </mc:Choice>
              <mc:Fallback>
                <p:oleObj name="Equation" r:id="rId7" imgW="177480" imgH="19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8088" y="2362200"/>
            <a:ext cx="7144905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else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with </a:t>
            </a:r>
            <a:endParaRPr lang="en-US" sz="5400" dirty="0" smtClean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    Bill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in the corner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43050" y="1411288"/>
            <a:ext cx="61414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Once </a:t>
            </a:r>
            <a:r>
              <a:rPr lang="en-US" sz="3600" dirty="0">
                <a:latin typeface="Comic Sans MS" pitchFamily="66" charset="0"/>
              </a:rPr>
              <a:t>have Bill in corner,</a:t>
            </a:r>
          </a:p>
          <a:p>
            <a:r>
              <a:rPr lang="en-US" sz="3600" dirty="0">
                <a:latin typeface="Comic Sans MS" pitchFamily="66" charset="0"/>
              </a:rPr>
              <a:t>          can get Bill in middle: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7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03349" y="1208782"/>
            <a:ext cx="630813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</a:p>
          <a:p>
            <a:r>
              <a:rPr lang="en-US" sz="3200" dirty="0">
                <a:latin typeface="Comic Sans MS" pitchFamily="66" charset="0"/>
              </a:rPr>
              <a:t>r</a:t>
            </a:r>
            <a:r>
              <a:rPr lang="en-US" sz="3200" dirty="0" smtClean="0">
                <a:latin typeface="Comic Sans MS" pitchFamily="66" charset="0"/>
              </a:rPr>
              <a:t>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pic>
        <p:nvPicPr>
          <p:cNvPr id="25607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3581400"/>
            <a:ext cx="2667000" cy="2209800"/>
            <a:chOff x="3200400" y="3581400"/>
            <a:chExt cx="2667000" cy="2209800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55626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32004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04432" y="1334869"/>
            <a:ext cx="462976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after rotation have: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32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05956" y="1408093"/>
            <a:ext cx="593784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now </a:t>
            </a:r>
            <a:r>
              <a:rPr lang="en-US" sz="2800" dirty="0">
                <a:latin typeface="Comic Sans MS" pitchFamily="66" charset="0"/>
              </a:rPr>
              <a:t>group the 4 squares together,</a:t>
            </a:r>
          </a:p>
          <a:p>
            <a:r>
              <a:rPr lang="en-US" sz="2800" dirty="0">
                <a:latin typeface="Comic Sans MS" pitchFamily="66" charset="0"/>
              </a:rPr>
              <a:t>               and insert a tile.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73685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6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880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705600" y="3016250"/>
            <a:ext cx="19812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Bill in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middle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781924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 in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the corner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 </a:t>
            </a:r>
            <a:r>
              <a:rPr lang="en-US" sz="3200" dirty="0">
                <a:solidFill>
                  <a:srgbClr val="3366FF"/>
                </a:solidFill>
                <a:latin typeface="Comic Sans MS" pitchFamily="66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n corner of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 in corner of 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997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62300"/>
                            <a:ext cx="498475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8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6" name="Picture 10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124200" y="3581400"/>
            <a:ext cx="2743200" cy="2209800"/>
            <a:chOff x="3124200" y="3581400"/>
            <a:chExt cx="2743200" cy="2209800"/>
          </a:xfrm>
        </p:grpSpPr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1242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709" name="Picture 13" descr="arrow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33900" y="3981450"/>
            <a:ext cx="76200" cy="114300"/>
          </a:xfrm>
          <a:noFill/>
        </p:spPr>
      </p:pic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47918" y="1538288"/>
            <a:ext cx="798648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  <a:r>
              <a:rPr lang="en-US" sz="3200" dirty="0" smtClean="0">
                <a:latin typeface="Comic Sans MS" pitchFamily="66" charset="0"/>
              </a:rPr>
              <a:t>rotate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369271" y="1625025"/>
            <a:ext cx="448872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after </a:t>
            </a:r>
            <a:r>
              <a:rPr lang="en-US" sz="3600" dirty="0">
                <a:latin typeface="Comic Sans MS" pitchFamily="66" charset="0"/>
              </a:rPr>
              <a:t>rotation have: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769794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>
                <a:latin typeface="Comic Sans MS" pitchFamily="66" charset="0"/>
              </a:rPr>
              <a:t>               and fill the center with 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1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ingenious induction hypothesis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76400"/>
            <a:ext cx="8645525" cy="350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1</a:t>
            </a:r>
            <a:r>
              <a:rPr lang="en-US" sz="4800" dirty="0" smtClean="0"/>
              <a:t>:</a:t>
            </a:r>
            <a:r>
              <a:rPr lang="en-US" sz="4400" dirty="0" smtClean="0"/>
              <a:t> </a:t>
            </a:r>
            <a:r>
              <a:rPr lang="en-US" sz="5400" dirty="0" smtClean="0"/>
              <a:t>To prove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“Bill in middle,” we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BC34CA"/>
                </a:solidFill>
              </a:rPr>
              <a:t>proved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BC34CA"/>
                </a:solidFill>
              </a:rPr>
              <a:t>something else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BC34CA"/>
                </a:solidFill>
              </a:rPr>
              <a:t> </a:t>
            </a:r>
            <a:r>
              <a:rPr lang="en-US" sz="5400" dirty="0" smtClean="0"/>
              <a:t>“Bill in corner.”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63738"/>
            <a:ext cx="8610600" cy="29892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2</a:t>
            </a:r>
            <a:r>
              <a:rPr lang="en-US" sz="4800" dirty="0" smtClean="0"/>
              <a:t>: It may help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BC34CA"/>
                </a:solidFill>
              </a:rPr>
              <a:t>choose a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BC34CA"/>
                </a:solidFill>
              </a:rPr>
              <a:t>stronger hypothesis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than the desired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(example in class problem)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stronger induction hypotheses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 3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of “Bill in corner” implicitly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defines a </a:t>
            </a: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finding corner </a:t>
            </a:r>
            <a:r>
              <a:rPr lang="en-US" sz="4400" dirty="0" err="1" smtClean="0"/>
              <a:t>tilings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9" name="Equation" r:id="rId4" imgW="3098800" imgH="457200" progId="Equation.DSMT4">
                  <p:embed/>
                </p:oleObj>
              </mc:Choice>
              <mc:Fallback>
                <p:oleObj name="Equation" r:id="rId4" imgW="30988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2133600"/>
                        <a:ext cx="8258175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0" name="Equation" r:id="rId6" imgW="1778000" imgH="304800" progId="Equation.DSMT4">
                  <p:embed/>
                </p:oleObj>
              </mc:Choice>
              <mc:Fallback>
                <p:oleObj name="Equation" r:id="rId6" imgW="1778000" imgH="304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688769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1" name="Equation" r:id="rId8" imgW="1917700" imgH="228600" progId="Equation.DSMT4">
                  <p:embed/>
                </p:oleObj>
              </mc:Choice>
              <mc:Fallback>
                <p:oleObj name="Equation" r:id="rId8" imgW="19177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8839200" cy="1053679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8" y="3482975"/>
          <a:ext cx="75850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2" name="Equation" r:id="rId10" imgW="1397000" imgH="228600" progId="Equation.DSMT4">
                  <p:embed/>
                </p:oleObj>
              </mc:Choice>
              <mc:Fallback>
                <p:oleObj name="Equation" r:id="rId10" imgW="1397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482975"/>
                        <a:ext cx="7585075" cy="1241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 err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=1)</a:t>
            </a:r>
            <a:r>
              <a:rPr lang="en-US" sz="2800" dirty="0">
                <a:latin typeface="Comic Sans MS" pitchFamily="66" charset="0"/>
              </a:rPr>
              <a:t>:</a:t>
            </a:r>
          </a:p>
          <a:p>
            <a:r>
              <a:rPr lang="en-US" sz="2800" dirty="0" smtClean="0">
                <a:latin typeface="Comic Sans MS" pitchFamily="66" charset="0"/>
              </a:rPr>
              <a:t>	horse is same color as itself!</a:t>
            </a:r>
            <a:endParaRPr lang="en-US" sz="28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5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4290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124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1</a:t>
            </a:r>
            <a:r>
              <a:rPr lang="en-US" sz="3600" baseline="30000" dirty="0" smtClean="0">
                <a:latin typeface="Comic Sans MS" pitchFamily="66" charset="0"/>
              </a:rPr>
              <a:t>st</a:t>
            </a:r>
            <a:r>
              <a:rPr lang="en-US" sz="3600" dirty="0" smtClean="0">
                <a:latin typeface="Comic Sans MS" pitchFamily="66" charset="0"/>
              </a:rPr>
              <a:t> and last       same color as </a:t>
            </a:r>
          </a:p>
          <a:p>
            <a:r>
              <a:rPr lang="en-US" sz="3600" dirty="0" smtClean="0">
                <a:latin typeface="Comic Sans MS" pitchFamily="66" charset="0"/>
              </a:rPr>
              <a:t>the middle ones</a:t>
            </a:r>
          </a:p>
        </p:txBody>
      </p:sp>
      <p:pic>
        <p:nvPicPr>
          <p:cNvPr id="20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722832" cy="6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2" name="Picture 4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5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4" name="Picture 6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7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8"/>
          <p:cNvSpPr txBox="1">
            <a:spLocks noChangeArrowheads="1"/>
          </p:cNvSpPr>
          <p:nvPr/>
        </p:nvSpPr>
        <p:spPr bwMode="auto">
          <a:xfrm>
            <a:off x="4800600" y="4495800"/>
            <a:ext cx="8699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Times New Roman" pitchFamily="18" charset="0"/>
              </a:rPr>
              <a:t>…</a:t>
            </a:r>
          </a:p>
        </p:txBody>
      </p:sp>
      <p:pic>
        <p:nvPicPr>
          <p:cNvPr id="38927" name="Picture 9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958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733800"/>
            <a:ext cx="3122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so 1</a:t>
            </a:r>
            <a:r>
              <a:rPr lang="en-US" sz="3600" baseline="30000" dirty="0" smtClean="0">
                <a:latin typeface="Comic Sans MS" pitchFamily="66" charset="0"/>
              </a:rPr>
              <a:t>st</a:t>
            </a:r>
            <a:r>
              <a:rPr lang="en-US" sz="3600" dirty="0" smtClean="0">
                <a:latin typeface="Comic Sans MS" pitchFamily="66" charset="0"/>
              </a:rPr>
              <a:t> and last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19400" y="5105400"/>
            <a:ext cx="3962400" cy="990600"/>
            <a:chOff x="2819400" y="5105400"/>
            <a:chExt cx="39624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2819400" y="5105400"/>
              <a:ext cx="3962400" cy="99060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5257800"/>
              <a:ext cx="20122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no horses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).  Then 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800" dirty="0" smtClean="0">
                <a:latin typeface="Comic Sans MS" pitchFamily="66" charset="0"/>
              </a:rPr>
              <a:t> with </a:t>
            </a:r>
            <a:r>
              <a:rPr lang="en-US" sz="4800" dirty="0" err="1" smtClean="0">
                <a:latin typeface="Comic Sans MS" pitchFamily="66" charset="0"/>
              </a:rPr>
              <a:t>hyp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latin typeface="Comic Sans MS"/>
                <a:cs typeface="Comic Sans MS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latin typeface="Comic Sans MS"/>
                <a:cs typeface="Comic Sans MS"/>
              </a:rPr>
              <a:t>) ::= can form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400" dirty="0" smtClean="0">
                <a:latin typeface="Comic Sans MS"/>
                <a:cs typeface="Comic Sans MS"/>
              </a:rPr>
              <a:t>8¢.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base case P(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): make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800" dirty="0" smtClean="0">
                <a:latin typeface="Comic Sans MS"/>
                <a:cs typeface="Comic Sans MS"/>
              </a:rPr>
              <a:t>8¢</a:t>
            </a:r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pic>
        <p:nvPicPr>
          <p:cNvPr id="12" name="Picture 5" descr="s150f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05400"/>
            <a:ext cx="1190625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s19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192713"/>
            <a:ext cx="1817687" cy="1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0"/>
            <a:ext cx="8610600" cy="23991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latin typeface="Comic Sans MS" pitchFamily="66" charset="0"/>
              </a:rPr>
              <a:t>Assume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8¢ 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0.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Prove can get (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n+1)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343400" y="5722203"/>
            <a:ext cx="2438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 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  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9" grpId="0" build="p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04800" y="2209801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0,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0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44958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3124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57200" y="1371600"/>
            <a:ext cx="615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 cases: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5257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1,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61683" y="1524000"/>
            <a:ext cx="715231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so by hypothesis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            can get (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-2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+8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9" cy="3089274"/>
            <a:chOff x="0" y="2033"/>
            <a:chExt cx="2881" cy="194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46"/>
              <a:chOff x="0" y="2033"/>
              <a:chExt cx="2881" cy="1946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56"/>
                <a:ext cx="2713" cy="523"/>
                <a:chOff x="168" y="3456"/>
                <a:chExt cx="2713" cy="523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3456"/>
                  <a:ext cx="166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 smtClean="0">
                      <a:latin typeface="Comic Sans MS" pitchFamily="66" charset="0"/>
                      <a:sym typeface="Euclid Symbol"/>
                    </a:rPr>
                    <a:t>(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  <a:sym typeface="Euclid Symbol"/>
                    </a:rPr>
                    <a:t>n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</a:rPr>
                    <a:t>-2</a:t>
                  </a:r>
                  <a:r>
                    <a:rPr lang="en-US" sz="4800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4800" dirty="0" smtClean="0">
                      <a:latin typeface="Comic Sans MS" pitchFamily="66" charset="0"/>
                    </a:rPr>
                    <a:t>+8</a:t>
                  </a:r>
                  <a:r>
                    <a:rPr lang="en-US" sz="48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4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2: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810000"/>
            <a:ext cx="2743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6000" dirty="0" smtClean="0">
              <a:latin typeface="Comic Sans MS" pitchFamily="66" charset="0"/>
            </a:endParaRPr>
          </a:p>
        </p:txBody>
      </p:sp>
      <p:pic>
        <p:nvPicPr>
          <p:cNvPr id="29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b="1" dirty="0" err="1" smtClean="0">
                <a:solidFill>
                  <a:srgbClr val="003399"/>
                </a:solidFill>
              </a:rPr>
              <a:t>⋅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498601"/>
            <a:chOff x="4416" y="816"/>
            <a:chExt cx="1248" cy="944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800"/>
              <a:chOff x="4896" y="960"/>
              <a:chExt cx="336" cy="8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800"/>
              <a:chOff x="5328" y="960"/>
              <a:chExt cx="336" cy="800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32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794115" y="2514600"/>
            <a:ext cx="83528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3200" dirty="0" err="1">
                <a:latin typeface="Comic Sans MS"/>
                <a:cs typeface="Comic Sans MS"/>
              </a:rPr>
              <a:t>+</a:t>
            </a:r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6" name="Equation" r:id="rId4" imgW="7315200" imgH="5410200" progId="Equation.DSMT4">
                  <p:embed/>
                </p:oleObj>
              </mc:Choice>
              <mc:Fallback>
                <p:oleObj name="Equation" r:id="rId4" imgW="7315200" imgH="541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444875"/>
                        <a:ext cx="274955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4" name="Equation" r:id="rId4" imgW="7315200" imgH="6604000" progId="Equation.DSMT4">
                  <p:embed/>
                </p:oleObj>
              </mc:Choice>
              <mc:Fallback>
                <p:oleObj name="Equation" r:id="rId4" imgW="7315200" imgH="660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59075"/>
                        <a:ext cx="225583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2" name="Equation" r:id="rId4" imgW="723600" imgH="406080" progId="Equation.DSMT4">
                  <p:embed/>
                </p:oleObj>
              </mc:Choice>
              <mc:Fallback>
                <p:oleObj name="Equation" r:id="rId4" imgW="7236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84425"/>
                        <a:ext cx="33528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0" name="Equation" r:id="rId4" imgW="7315200" imgH="6438900" progId="Equation.DSMT4">
                  <p:embed/>
                </p:oleObj>
              </mc:Choice>
              <mc:Fallback>
                <p:oleObj name="Equation" r:id="rId4" imgW="7315200" imgH="643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3382963"/>
                        <a:ext cx="2370137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8" name="Equation" r:id="rId4" imgW="7315200" imgH="2578100" progId="Equation.DSMT4">
                  <p:embed/>
                </p:oleObj>
              </mc:Choice>
              <mc:Fallback>
                <p:oleObj name="Equation" r:id="rId4" imgW="7315200" imgH="2578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6118225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9"/>
            <a:ext cx="87630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n+1 </a:t>
            </a:r>
            <a:r>
              <a:rPr lang="en-US" sz="4800" dirty="0" smtClean="0">
                <a:latin typeface="Comic Sans MS" pitchFamily="66" charset="0"/>
              </a:rPr>
              <a:t>into </a:t>
            </a:r>
            <a:r>
              <a:rPr lang="en-US" sz="4800" dirty="0">
                <a:latin typeface="Comic Sans MS" pitchFamily="66" charset="0"/>
              </a:rPr>
              <a:t>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where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3588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266700" y="2438400"/>
          <a:ext cx="86106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4" imgW="2997200" imgH="622300" progId="Equation.DSMT4">
                  <p:embed/>
                </p:oleObj>
              </mc:Choice>
              <mc:Fallback>
                <p:oleObj name="Equation" r:id="rId4" imgW="2997200" imgH="622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438400"/>
                        <a:ext cx="86106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72000"/>
            <a:ext cx="3006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5" name="Equation" r:id="rId4" imgW="7315200" imgH="2146300" progId="Equation.DSMT4">
                  <p:embed/>
                </p:oleObj>
              </mc:Choice>
              <mc:Fallback>
                <p:oleObj name="Equation" r:id="rId4" imgW="7315200" imgH="214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938963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6" name="Equation" r:id="rId6" imgW="7315200" imgH="2120900" progId="Equation.DSMT4">
                  <p:embed/>
                </p:oleObj>
              </mc:Choice>
              <mc:Fallback>
                <p:oleObj name="Equation" r:id="rId6" imgW="7315200" imgH="212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983038"/>
                        <a:ext cx="7048500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3" name="Equation" r:id="rId4" imgW="7315200" imgH="2159000" progId="Equation.DSMT4">
                  <p:embed/>
                </p:oleObj>
              </mc:Choice>
              <mc:Fallback>
                <p:oleObj name="Equation" r:id="rId4" imgW="73152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828800"/>
                        <a:ext cx="5640388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4" name="Equation" r:id="rId7" imgW="7315200" imgH="1866900" progId="Equation.DSMT4">
                  <p:embed/>
                </p:oleObj>
              </mc:Choice>
              <mc:Fallback>
                <p:oleObj name="Equation" r:id="rId7" imgW="7315200" imgH="1866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82662"/>
                        <a:ext cx="6634161" cy="169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879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2971800" imgH="634680" progId="Equation.DSMT4">
                  <p:embed/>
                </p:oleObj>
              </mc:Choice>
              <mc:Fallback>
                <p:oleObj name="Equation" r:id="rId6" imgW="297180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81463"/>
                        <a:ext cx="6415088" cy="1370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14750"/>
                        <a:ext cx="2509838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1688760" imgH="457200" progId="Equation.DSMT4">
                  <p:embed/>
                </p:oleObj>
              </mc:Choice>
              <mc:Fallback>
                <p:oleObj name="Equation" r:id="rId6" imgW="16887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098675"/>
                        <a:ext cx="648017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Correction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2552400" imgH="419040" progId="Equation.DSMT4">
                  <p:embed/>
                </p:oleObj>
              </mc:Choice>
              <mc:Fallback>
                <p:oleObj name="Equation" r:id="rId4" imgW="255240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962400"/>
                        <a:ext cx="8212137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2070000" imgH="419040" progId="Equation.DSMT4">
                  <p:embed/>
                </p:oleObj>
              </mc:Choice>
              <mc:Fallback>
                <p:oleObj name="Equation" r:id="rId6" imgW="207000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676400"/>
                        <a:ext cx="665956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1842</Words>
  <Application>Microsoft Macintosh PowerPoint</Application>
  <PresentationFormat>On-screen Show (4:3)</PresentationFormat>
  <Paragraphs>375</Paragraphs>
  <Slides>62</Slides>
  <Notes>62</Notes>
  <HiddenSlides>9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Comic Sans MS</vt:lpstr>
      <vt:lpstr>Euclid Symbol</vt:lpstr>
      <vt:lpstr>Calibri</vt:lpstr>
      <vt:lpstr>Euclid Extra</vt:lpstr>
      <vt:lpstr>Arial Unicode MS</vt:lpstr>
      <vt:lpstr>cmsy10</vt:lpstr>
      <vt:lpstr>Office Theme</vt:lpstr>
      <vt:lpstr>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plaza proof</vt:lpstr>
      <vt:lpstr>plaza proof</vt:lpstr>
      <vt:lpstr>ingenious induction hypothesis</vt:lpstr>
      <vt:lpstr>stronger induction hypotheses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184</cp:revision>
  <cp:lastPrinted>2011-02-21T20:15:43Z</cp:lastPrinted>
  <dcterms:created xsi:type="dcterms:W3CDTF">2011-02-22T16:01:23Z</dcterms:created>
  <dcterms:modified xsi:type="dcterms:W3CDTF">2011-09-28T04:31:10Z</dcterms:modified>
</cp:coreProperties>
</file>