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462" r:id="rId2"/>
    <p:sldId id="599" r:id="rId3"/>
    <p:sldId id="625" r:id="rId4"/>
    <p:sldId id="623" r:id="rId5"/>
    <p:sldId id="636" r:id="rId6"/>
    <p:sldId id="605" r:id="rId7"/>
    <p:sldId id="607" r:id="rId8"/>
    <p:sldId id="610" r:id="rId9"/>
    <p:sldId id="617" r:id="rId10"/>
    <p:sldId id="613" r:id="rId11"/>
    <p:sldId id="614" r:id="rId12"/>
    <p:sldId id="615" r:id="rId13"/>
    <p:sldId id="616" r:id="rId14"/>
    <p:sldId id="618" r:id="rId15"/>
    <p:sldId id="619" r:id="rId16"/>
    <p:sldId id="640" r:id="rId17"/>
    <p:sldId id="642" r:id="rId18"/>
    <p:sldId id="645" r:id="rId19"/>
    <p:sldId id="641" r:id="rId20"/>
    <p:sldId id="643" r:id="rId21"/>
    <p:sldId id="644" r:id="rId22"/>
    <p:sldId id="638" r:id="rId23"/>
    <p:sldId id="621" r:id="rId24"/>
    <p:sldId id="622" r:id="rId25"/>
    <p:sldId id="627" r:id="rId26"/>
    <p:sldId id="628" r:id="rId27"/>
    <p:sldId id="630" r:id="rId28"/>
    <p:sldId id="631" r:id="rId29"/>
    <p:sldId id="632" r:id="rId30"/>
    <p:sldId id="635" r:id="rId31"/>
    <p:sldId id="637" r:id="rId32"/>
    <p:sldId id="634" r:id="rId33"/>
  </p:sldIdLst>
  <p:sldSz cx="9144000" cy="6858000" type="letter"/>
  <p:notesSz cx="9601200" cy="7315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920" y="-8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7936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28,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30551"/>
              </p:ext>
            </p:extLst>
          </p:nvPr>
        </p:nvGraphicFramePr>
        <p:xfrm>
          <a:off x="649288" y="5105400"/>
          <a:ext cx="28924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3" imgW="546100" imgH="228600" progId="Equation.DSMT4">
                  <p:embed/>
                </p:oleObj>
              </mc:Choice>
              <mc:Fallback>
                <p:oleObj name="Equation" r:id="rId3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288" y="5105400"/>
                        <a:ext cx="28924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4876"/>
              </p:ext>
            </p:extLst>
          </p:nvPr>
        </p:nvGraphicFramePr>
        <p:xfrm>
          <a:off x="609600" y="5105400"/>
          <a:ext cx="3429000" cy="12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647700" imgH="228600" progId="Equation.DSMT4">
                  <p:embed/>
                </p:oleObj>
              </mc:Choice>
              <mc:Fallback>
                <p:oleObj name="Equation" r:id="rId3" imgW="647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5105400"/>
                        <a:ext cx="3429000" cy="121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3422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7641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1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4689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78697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 so</a:t>
            </a:r>
            <a:r>
              <a:rPr lang="en-US" sz="4800" dirty="0" smtClean="0">
                <a:solidFill>
                  <a:srgbClr val="008000"/>
                </a:solidFill>
              </a:rPr>
              <a:t> D </a:t>
            </a:r>
            <a:r>
              <a:rPr lang="en-US" sz="4800" dirty="0" smtClean="0"/>
              <a:t>is connected.</a:t>
            </a:r>
          </a:p>
          <a:p>
            <a:r>
              <a:rPr lang="en-US" sz="4800" dirty="0" smtClean="0">
                <a:solidFill>
                  <a:srgbClr val="008000"/>
                </a:solidFill>
              </a:rPr>
              <a:t>D </a:t>
            </a:r>
            <a:r>
              <a:rPr lang="en-US" sz="4800" dirty="0" smtClean="0">
                <a:solidFill>
                  <a:srgbClr val="000000"/>
                </a:solidFill>
              </a:rPr>
              <a:t>has same # edges as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/>
              <a:t> is also a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4943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49898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37162" y="2209800"/>
            <a:ext cx="69638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also</a:t>
            </a:r>
          </a:p>
          <a:p>
            <a:r>
              <a:rPr lang="en-US" sz="4800" dirty="0" smtClean="0">
                <a:solidFill>
                  <a:srgbClr val="0000F1"/>
                </a:solidFill>
              </a:rPr>
              <a:t>weight 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</a:t>
            </a:r>
            <a:r>
              <a:rPr lang="en-US" sz="4800" dirty="0" smtClean="0">
                <a:solidFill>
                  <a:srgbClr val="0000F1"/>
                </a:solidFill>
              </a:rPr>
              <a:t>(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>
                <a:solidFill>
                  <a:srgbClr val="0000F1"/>
                </a:solidFill>
              </a:rPr>
              <a:t>)</a:t>
            </a:r>
          </a:p>
          <a:p>
            <a:r>
              <a:rPr lang="en-US" sz="4800" dirty="0" smtClean="0"/>
              <a:t>so</a:t>
            </a:r>
          </a:p>
          <a:p>
            <a:r>
              <a:rPr lang="en-US" sz="4800" dirty="0" smtClean="0">
                <a:solidFill>
                  <a:srgbClr val="0000F1"/>
                </a:solidFill>
              </a:rPr>
              <a:t>weight </a:t>
            </a:r>
            <a:r>
              <a:rPr lang="en-US" sz="4800" dirty="0">
                <a:solidFill>
                  <a:srgbClr val="0000F1"/>
                </a:solidFill>
              </a:rPr>
              <a:t>(</a:t>
            </a:r>
            <a:r>
              <a:rPr lang="en-US" sz="4800" dirty="0">
                <a:solidFill>
                  <a:srgbClr val="008000"/>
                </a:solidFill>
              </a:rPr>
              <a:t>D</a:t>
            </a:r>
            <a:r>
              <a:rPr lang="en-US" sz="4800" dirty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(C)</a:t>
            </a:r>
            <a:r>
              <a:rPr lang="en-US" sz="4800" dirty="0" smtClean="0">
                <a:solidFill>
                  <a:srgbClr val="0000F1"/>
                </a:solidFill>
              </a:rPr>
              <a:t> </a:t>
            </a:r>
            <a:endParaRPr lang="en-US" sz="48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51816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QED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638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constructio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191000"/>
          </a:xfrm>
        </p:spPr>
        <p:txBody>
          <a:bodyPr/>
          <a:lstStyle/>
          <a:p>
            <a:r>
              <a:rPr lang="en-US" sz="4400" dirty="0" smtClean="0"/>
              <a:t>Build tree from successive gray</a:t>
            </a:r>
          </a:p>
          <a:p>
            <a:r>
              <a:rPr lang="en-US" sz="4400" dirty="0" smtClean="0"/>
              <a:t>edges by </a:t>
            </a:r>
            <a:r>
              <a:rPr lang="en-US" sz="4400" dirty="0" smtClean="0">
                <a:solidFill>
                  <a:srgbClr val="930093"/>
                </a:solidFill>
              </a:rPr>
              <a:t>mono-coloring</a:t>
            </a:r>
            <a:r>
              <a:rPr lang="en-US" sz="4400" dirty="0" smtClean="0"/>
              <a:t> each </a:t>
            </a:r>
          </a:p>
          <a:p>
            <a:r>
              <a:rPr lang="en-US" sz="4400" dirty="0" smtClean="0"/>
              <a:t>connected component.</a:t>
            </a:r>
          </a:p>
          <a:p>
            <a:r>
              <a:rPr lang="en-US" sz="4400" dirty="0" smtClean="0"/>
              <a:t>So gray edges are not yet in any</a:t>
            </a:r>
          </a:p>
          <a:p>
            <a:r>
              <a:rPr lang="en-US" sz="4400" dirty="0" smtClean="0"/>
              <a:t>component. 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7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r>
              <a:rPr lang="en-US" sz="4800" dirty="0" smtClean="0"/>
              <a:t> (maybe using a</a:t>
            </a:r>
          </a:p>
          <a:p>
            <a:r>
              <a:rPr lang="en-US" sz="4800" dirty="0" smtClean="0"/>
              <a:t>different coloring for each </a:t>
            </a:r>
          </a:p>
          <a:p>
            <a:r>
              <a:rPr lang="en-US" sz="4800" dirty="0" smtClean="0"/>
              <a:t>edge)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39190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If </a:t>
            </a:r>
            <a:r>
              <a:rPr lang="en-US" sz="4800" dirty="0">
                <a:solidFill>
                  <a:srgbClr val="0000F1"/>
                </a:solidFill>
              </a:rPr>
              <a:t>weight 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>
                <a:solidFill>
                  <a:srgbClr val="0000F1"/>
                </a:solidFill>
              </a:rPr>
              <a:t>) </a:t>
            </a:r>
            <a:r>
              <a:rPr lang="en-US" sz="4800" dirty="0" smtClean="0">
                <a:solidFill>
                  <a:srgbClr val="000000"/>
                </a:solidFill>
              </a:rPr>
              <a:t>differs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from all other edge weights,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800" dirty="0" smtClean="0"/>
              <a:t>is a member of </a:t>
            </a:r>
            <a:r>
              <a:rPr lang="en-US" sz="4800" b="1" dirty="0" smtClean="0">
                <a:solidFill>
                  <a:srgbClr val="008000"/>
                </a:solidFill>
              </a:rPr>
              <a:t>every</a:t>
            </a:r>
          </a:p>
          <a:p>
            <a:r>
              <a:rPr lang="en-US" sz="4800" dirty="0" smtClean="0"/>
              <a:t>min-weight spanning tree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50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5400" dirty="0" smtClean="0"/>
              <a:t>If all edge weights </a:t>
            </a:r>
          </a:p>
          <a:p>
            <a:r>
              <a:rPr lang="en-US" sz="5400" dirty="0" smtClean="0"/>
              <a:t>differ, then spanning tree </a:t>
            </a:r>
          </a:p>
          <a:p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5400" dirty="0" smtClean="0"/>
              <a:t>If all edge weights </a:t>
            </a:r>
          </a:p>
          <a:p>
            <a:r>
              <a:rPr lang="en-US" sz="5400" dirty="0" smtClean="0"/>
              <a:t>differ, then spanning tree </a:t>
            </a:r>
          </a:p>
          <a:p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dirty="0" smtClean="0"/>
              <a:t>: has exactly the</a:t>
            </a:r>
          </a:p>
          <a:p>
            <a:r>
              <a:rPr lang="en-US" sz="5400" dirty="0" smtClean="0"/>
              <a:t>min-weight gray edges.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331471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80200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 so</a:t>
            </a:r>
            <a:r>
              <a:rPr lang="en-US" sz="4800" dirty="0" smtClean="0">
                <a:solidFill>
                  <a:srgbClr val="008000"/>
                </a:solidFill>
              </a:rPr>
              <a:t> D </a:t>
            </a:r>
            <a:r>
              <a:rPr lang="en-US" sz="4800" dirty="0" smtClean="0"/>
              <a:t>is connected.</a:t>
            </a:r>
          </a:p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gray</a:t>
            </a:r>
            <a:r>
              <a:rPr lang="en-US" sz="4800" dirty="0" smtClean="0">
                <a:solidFill>
                  <a:srgbClr val="000000"/>
                </a:solidFill>
              </a:rPr>
              <a:t> edge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g</a:t>
            </a:r>
            <a:r>
              <a:rPr lang="en-US" sz="4800" dirty="0" smtClean="0"/>
              <a:t> not an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-edge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remains a subset of</a:t>
            </a:r>
            <a:r>
              <a:rPr lang="en-US" sz="4800" dirty="0" smtClean="0">
                <a:solidFill>
                  <a:srgbClr val="008000"/>
                </a:solidFill>
              </a:rPr>
              <a:t> D</a:t>
            </a:r>
            <a:r>
              <a:rPr lang="en-US" sz="4800" dirty="0"/>
              <a:t>.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6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So only </a:t>
            </a:r>
            <a:r>
              <a:rPr lang="en-US" sz="4400" dirty="0" smtClean="0">
                <a:solidFill>
                  <a:srgbClr val="930093"/>
                </a:solidFill>
                <a:latin typeface="Comic Sans MS"/>
                <a:cs typeface="Comic Sans MS"/>
              </a:rPr>
              <a:t>Case 1</a:t>
            </a:r>
            <a:r>
              <a:rPr lang="en-US" sz="4400" dirty="0" smtClean="0">
                <a:latin typeface="Comic Sans MS"/>
                <a:cs typeface="Comic Sans MS"/>
              </a:rPr>
              <a:t> is possible:</a:t>
            </a:r>
          </a:p>
        </p:txBody>
      </p:sp>
    </p:spTree>
    <p:extLst>
      <p:ext uri="{BB962C8B-B14F-4D97-AF65-F5344CB8AC3E}">
        <p14:creationId xmlns:p14="http://schemas.microsoft.com/office/powerpoint/2010/main" val="188784775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419600"/>
            <a:ext cx="7772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MST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consists of all the 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min weight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gray edges.</a:t>
            </a:r>
          </a:p>
        </p:txBody>
      </p:sp>
    </p:spTree>
    <p:extLst>
      <p:ext uri="{BB962C8B-B14F-4D97-AF65-F5344CB8AC3E}">
        <p14:creationId xmlns:p14="http://schemas.microsoft.com/office/powerpoint/2010/main" val="138936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105400"/>
          </a:xfrm>
        </p:spPr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of a </a:t>
            </a:r>
          </a:p>
          <a:p>
            <a:r>
              <a:rPr lang="en-US" sz="5400" dirty="0" smtClean="0"/>
              <a:t>graph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any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</a:p>
          <a:p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with the same vertices: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V(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V(G)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</a:t>
            </a:r>
            <a:r>
              <a:rPr lang="en-US" sz="5400" dirty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⊆</a:t>
            </a:r>
            <a:r>
              <a:rPr lang="en-US" sz="5400" b="1" baseline="-25000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(G)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4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r>
              <a:rPr lang="en-US" sz="5400" dirty="0" smtClean="0"/>
              <a:t>A 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need </a:t>
            </a:r>
            <a:r>
              <a:rPr lang="en-US" sz="5400" dirty="0" smtClean="0">
                <a:solidFill>
                  <a:schemeClr val="accent2"/>
                </a:solidFill>
              </a:rPr>
              <a:t>not</a:t>
            </a:r>
            <a:r>
              <a:rPr lang="en-US" sz="5400" dirty="0" smtClean="0"/>
              <a:t> be connected.  </a:t>
            </a:r>
          </a:p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empty graph </a:t>
            </a:r>
            <a:r>
              <a:rPr lang="en-US" sz="5400" dirty="0" smtClean="0"/>
              <a:t>on </a:t>
            </a:r>
            <a:r>
              <a:rPr lang="en-US" sz="5400" dirty="0" smtClean="0">
                <a:solidFill>
                  <a:srgbClr val="0000FF"/>
                </a:solidFill>
              </a:rPr>
              <a:t>V(G)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will always be a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2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038600"/>
          </a:xfrm>
        </p:spPr>
        <p:txBody>
          <a:bodyPr/>
          <a:lstStyle/>
          <a:p>
            <a:r>
              <a:rPr lang="en-US" sz="5400" dirty="0" smtClean="0"/>
              <a:t>A graph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is a </a:t>
            </a:r>
            <a:r>
              <a:rPr lang="en-US" sz="5400" dirty="0" smtClean="0">
                <a:solidFill>
                  <a:srgbClr val="930093"/>
                </a:solidFill>
              </a:rPr>
              <a:t>connector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for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when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is a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 is connected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6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3657600"/>
          </a:xfrm>
        </p:spPr>
        <p:txBody>
          <a:bodyPr/>
          <a:lstStyle/>
          <a:p>
            <a:r>
              <a:rPr lang="en-US" sz="5400" dirty="0" smtClean="0"/>
              <a:t> Suppose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is a minimum weight gray edge in a black-white coloring of the components of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9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343400"/>
          </a:xfrm>
        </p:spPr>
        <p:txBody>
          <a:bodyPr/>
          <a:lstStyle/>
          <a:p>
            <a:r>
              <a:rPr lang="en-US" sz="6600" dirty="0" smtClean="0"/>
              <a:t> Suppose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6600" dirty="0" smtClean="0"/>
              <a:t> is a min weight gray edge in a black-white coloring of </a:t>
            </a:r>
            <a:r>
              <a:rPr lang="en-US" sz="6600" dirty="0" smtClean="0">
                <a:solidFill>
                  <a:srgbClr val="0000FF"/>
                </a:solidFill>
              </a:rPr>
              <a:t>V(G)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6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dirty="0" smtClean="0"/>
              <a:t>black or white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291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r>
              <a:rPr lang="en-US" sz="4400" dirty="0"/>
              <a:t>If </a:t>
            </a:r>
            <a:r>
              <a:rPr lang="en-US" sz="4400" dirty="0">
                <a:solidFill>
                  <a:srgbClr val="0000E5"/>
                </a:solidFill>
              </a:rPr>
              <a:t>C</a:t>
            </a:r>
            <a:r>
              <a:rPr lang="en-US" sz="4400" dirty="0"/>
              <a:t> is a connector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 then </a:t>
            </a:r>
          </a:p>
          <a:p>
            <a:r>
              <a:rPr lang="en-US" sz="4400" dirty="0" smtClean="0"/>
              <a:t>also have connector </a:t>
            </a:r>
            <a:r>
              <a:rPr lang="en-US" sz="4400" dirty="0" smtClean="0">
                <a:solidFill>
                  <a:srgbClr val="008000"/>
                </a:solidFill>
              </a:rPr>
              <a:t>D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008000"/>
                </a:solidFill>
              </a:rPr>
              <a:t>S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/>
              <a:t>and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8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 thruBlk="1"/>
      </p:transition>
    </mc:Choice>
    <mc:Fallback>
      <p:transition xmlns:p14="http://schemas.microsoft.com/office/powerpoint/2010/main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763"/>
            <a:ext cx="7315200" cy="1295400"/>
          </a:xfrm>
        </p:spPr>
        <p:txBody>
          <a:bodyPr/>
          <a:lstStyle/>
          <a:p>
            <a:r>
              <a:rPr lang="en-US" dirty="0" smtClean="0"/>
              <a:t>Gray</a:t>
            </a:r>
            <a:r>
              <a:rPr lang="en-US" dirty="0"/>
              <a:t>-edge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24000"/>
            <a:ext cx="8763000" cy="4419600"/>
          </a:xfrm>
        </p:spPr>
        <p:txBody>
          <a:bodyPr/>
          <a:lstStyle/>
          <a:p>
            <a:r>
              <a:rPr lang="en-US" sz="4800" dirty="0" smtClean="0"/>
              <a:t>So if an MST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 is a connector</a:t>
            </a:r>
          </a:p>
          <a:p>
            <a:r>
              <a:rPr lang="en-US" sz="4800" dirty="0" smtClean="0"/>
              <a:t>for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, then some MST 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/>
              <a:t> is a</a:t>
            </a:r>
            <a:r>
              <a:rPr lang="en-US" sz="48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4800" dirty="0" smtClean="0"/>
              <a:t>connector for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b="1" dirty="0" err="1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So keep adding min gray</a:t>
            </a:r>
          </a:p>
          <a:p>
            <a:r>
              <a:rPr lang="en-US" sz="4800" dirty="0" smtClean="0"/>
              <a:t>edges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 to get an MST.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8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9144000" cy="5105400"/>
          </a:xfrm>
        </p:spPr>
        <p:txBody>
          <a:bodyPr/>
          <a:lstStyle/>
          <a:p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vertices with different colors:  </a:t>
            </a:r>
          </a:p>
          <a:p>
            <a:r>
              <a:rPr lang="en-US" sz="6000" dirty="0" smtClean="0"/>
              <a:t>Let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6000" dirty="0"/>
              <a:t> </a:t>
            </a:r>
            <a:r>
              <a:rPr lang="en-US" sz="6000" dirty="0" smtClean="0"/>
              <a:t>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r>
              <a:rPr lang="en-US" sz="6000" dirty="0" smtClean="0"/>
              <a:t>gray </a:t>
            </a:r>
            <a:r>
              <a:rPr lang="en-US" sz="6000" dirty="0"/>
              <a:t>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14800" y="35814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0922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724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a spanning tree</a:t>
            </a:r>
            <a:r>
              <a:rPr lang="en-US" sz="4800" dirty="0"/>
              <a:t> </a:t>
            </a:r>
            <a:endParaRPr lang="en-US" sz="4800" dirty="0" smtClean="0"/>
          </a:p>
          <a:p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such that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/>
              <a:t>::= </a:t>
            </a:r>
            <a:r>
              <a:rPr lang="en-US" sz="6600" dirty="0" smtClean="0">
                <a:solidFill>
                  <a:srgbClr val="0000E5"/>
                </a:solidFill>
              </a:rPr>
              <a:t>C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430238"/>
              </p:ext>
            </p:extLst>
          </p:nvPr>
        </p:nvGraphicFramePr>
        <p:xfrm>
          <a:off x="1643401" y="2590800"/>
          <a:ext cx="7043399" cy="94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3" imgW="1130300" imgH="152400" progId="Equation.DSMT4">
                  <p:embed/>
                </p:oleObj>
              </mc:Choice>
              <mc:Fallback>
                <p:oleObj name="Equation" r:id="rId3" imgW="1130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401" y="2590800"/>
                        <a:ext cx="7043399" cy="949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909</Words>
  <Application>Microsoft Macintosh PowerPoint</Application>
  <PresentationFormat>Letter Paper (8.5x11 in)</PresentationFormat>
  <Paragraphs>206</Paragraphs>
  <Slides>32</Slides>
  <Notes>1</Notes>
  <HiddenSlides>11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6.042 Lecture Template</vt:lpstr>
      <vt:lpstr>Equation</vt:lpstr>
      <vt:lpstr>Mathematics for Computer Science MIT 6.042J/18.062J</vt:lpstr>
      <vt:lpstr>Black-white coloring</vt:lpstr>
      <vt:lpstr>Black-white coloring</vt:lpstr>
      <vt:lpstr>Gray Edges</vt:lpstr>
      <vt:lpstr>Gray Edge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Gray Edge construction</vt:lpstr>
      <vt:lpstr>Min-weight gray sufficient </vt:lpstr>
      <vt:lpstr>Min-weight gray sufficient </vt:lpstr>
      <vt:lpstr>Min-weight gray necessary </vt:lpstr>
      <vt:lpstr>Min-weight gray necessary </vt:lpstr>
      <vt:lpstr>Min-weight gray necessary </vt:lpstr>
      <vt:lpstr>Proof of Lemma</vt:lpstr>
      <vt:lpstr>Corollary</vt:lpstr>
      <vt:lpstr>Corollary</vt:lpstr>
      <vt:lpstr>Spanning Subgraphs</vt:lpstr>
      <vt:lpstr>Spanning Subgraphs</vt:lpstr>
      <vt:lpstr>Connectors</vt:lpstr>
      <vt:lpstr>Minimum Gray Edge</vt:lpstr>
      <vt:lpstr>Minimum Gray Edge</vt:lpstr>
      <vt:lpstr>Black-white coloring</vt:lpstr>
      <vt:lpstr>Proof of Lemma</vt:lpstr>
      <vt:lpstr>Gray-edge construction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2015-11-06T16:29:41Z</dcterms:modified>
</cp:coreProperties>
</file>