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9" r:id="rId9"/>
    <p:sldId id="266" r:id="rId10"/>
    <p:sldId id="267" r:id="rId11"/>
    <p:sldId id="270" r:id="rId12"/>
    <p:sldId id="271" r:id="rId13"/>
    <p:sldId id="265" r:id="rId14"/>
    <p:sldId id="262" r:id="rId15"/>
    <p:sldId id="263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912" y="-104"/>
      </p:cViewPr>
      <p:guideLst>
        <p:guide orient="horz" pos="2184"/>
        <p:guide pos="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14086" y="6556290"/>
            <a:ext cx="10203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counters.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-- Really Simple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Register Machines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423123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79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1823" y="4087034"/>
            <a:ext cx="471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(ignore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temp 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register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:= R </a:t>
            </a:r>
            <a:endParaRPr lang="en-US" dirty="0"/>
          </a:p>
          <a:p>
            <a:r>
              <a:rPr lang="en-US" dirty="0" smtClean="0"/>
              <a:t>2. U := S          (U is a temp)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944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</a:t>
            </a:r>
            <a:r>
              <a:rPr lang="en-US" dirty="0"/>
              <a:t>:= R </a:t>
            </a:r>
          </a:p>
          <a:p>
            <a:r>
              <a:rPr lang="en-US" dirty="0"/>
              <a:t>2. U := S  </a:t>
            </a:r>
            <a:endParaRPr lang="en-US" dirty="0" smtClean="0"/>
          </a:p>
          <a:p>
            <a:r>
              <a:rPr lang="en-US" dirty="0" smtClean="0"/>
              <a:t>3. [U? halt 4]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/>
              <a:t>5</a:t>
            </a:r>
            <a:r>
              <a:rPr lang="en-US" dirty="0" smtClean="0"/>
              <a:t>. U-</a:t>
            </a:r>
          </a:p>
          <a:p>
            <a:r>
              <a:rPr lang="en-US" dirty="0" smtClean="0"/>
              <a:t>6.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21898"/>
              </p:ext>
            </p:extLst>
          </p:nvPr>
        </p:nvGraphicFramePr>
        <p:xfrm>
          <a:off x="3306886" y="2657726"/>
          <a:ext cx="720793" cy="279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6886" y="2657726"/>
                        <a:ext cx="720793" cy="2797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6758" y="3566109"/>
            <a:ext cx="2943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 := T+U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62431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109" y="1671421"/>
            <a:ext cx="4480531" cy="4560427"/>
          </a:xfrm>
        </p:spPr>
        <p:txBody>
          <a:bodyPr/>
          <a:lstStyle/>
          <a:p>
            <a:r>
              <a:rPr lang="en-US" sz="5400" dirty="0" smtClean="0"/>
              <a:t>1. T := 0          </a:t>
            </a:r>
          </a:p>
          <a:p>
            <a:r>
              <a:rPr lang="en-US" sz="5400" dirty="0" smtClean="0"/>
              <a:t>2. </a:t>
            </a:r>
            <a:r>
              <a:rPr lang="en-US" sz="5400" dirty="0"/>
              <a:t>[R? halt </a:t>
            </a:r>
            <a:r>
              <a:rPr lang="en-US" sz="5400" dirty="0" smtClean="0"/>
              <a:t>3]             </a:t>
            </a:r>
          </a:p>
          <a:p>
            <a:r>
              <a:rPr lang="en-US" sz="5400" dirty="0" smtClean="0"/>
              <a:t>3. T := T</a:t>
            </a:r>
            <a:r>
              <a:rPr lang="en-US" sz="5400" dirty="0"/>
              <a:t>+</a:t>
            </a:r>
            <a:r>
              <a:rPr lang="en-US" sz="5400" dirty="0" smtClean="0"/>
              <a:t>S</a:t>
            </a:r>
          </a:p>
          <a:p>
            <a:r>
              <a:rPr lang="en-US" sz="5400" dirty="0" smtClean="0"/>
              <a:t>4. </a:t>
            </a:r>
            <a:r>
              <a:rPr lang="en-US" sz="5400" dirty="0" err="1" smtClean="0"/>
              <a:t>goto</a:t>
            </a:r>
            <a:r>
              <a:rPr lang="en-US" sz="5400" dirty="0" smtClean="0"/>
              <a:t> 2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637997" y="343173"/>
            <a:ext cx="3554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66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∗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2990" y="462937"/>
            <a:ext cx="294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(Multiply) 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5366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476" y="284884"/>
            <a:ext cx="7477812" cy="1115798"/>
          </a:xfrm>
        </p:spPr>
        <p:txBody>
          <a:bodyPr/>
          <a:lstStyle/>
          <a:p>
            <a:r>
              <a:rPr lang="en-US" sz="4000" dirty="0" smtClean="0"/>
              <a:t>Multiply by 3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A counter machine program is a numbered </a:t>
            </a:r>
          </a:p>
          <a:p>
            <a:r>
              <a:rPr lang="en-US" dirty="0" smtClean="0"/>
              <a:t>list of instructions.  Example:</a:t>
            </a:r>
          </a:p>
          <a:p>
            <a:r>
              <a:rPr lang="en-US" dirty="0" smtClean="0"/>
              <a:t>1.  [R? 7 2]</a:t>
            </a:r>
          </a:p>
          <a:p>
            <a:r>
              <a:rPr lang="en-US" dirty="0" smtClean="0"/>
              <a:t>2.  R-</a:t>
            </a:r>
          </a:p>
          <a:p>
            <a:r>
              <a:rPr lang="en-US" dirty="0" smtClean="0"/>
              <a:t>3. T+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 smtClean="0"/>
              <a:t>5. T+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goto</a:t>
            </a:r>
            <a:r>
              <a:rPr lang="en-US" dirty="0" smtClean="0"/>
              <a:t> 1.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57820"/>
              </p:ext>
            </p:extLst>
          </p:nvPr>
        </p:nvGraphicFramePr>
        <p:xfrm>
          <a:off x="2422581" y="2742013"/>
          <a:ext cx="966392" cy="3750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81" y="2742013"/>
                        <a:ext cx="966392" cy="3750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1428" y="3430486"/>
            <a:ext cx="4649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3R+T,</a:t>
            </a:r>
          </a:p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659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</a:t>
            </a:r>
            <a:r>
              <a:rPr lang="en-US" sz="4000" dirty="0" smtClean="0">
                <a:solidFill>
                  <a:srgbClr val="000000"/>
                </a:solidFill>
              </a:rPr>
              <a:t>( </a:t>
            </a:r>
            <a:r>
              <a:rPr lang="en-US" sz="4000" dirty="0" smtClean="0">
                <a:solidFill>
                  <a:srgbClr val="0000FF"/>
                </a:solidFill>
              </a:rPr>
              <a:t>R := max(R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000" dirty="0" smtClean="0">
                <a:solidFill>
                  <a:srgbClr val="0000FF"/>
                </a:solidFill>
              </a:rPr>
              <a:t>1, 0)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7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</a:t>
            </a:r>
            <a:r>
              <a:rPr lang="en-US" sz="4000" dirty="0" smtClean="0">
                <a:solidFill>
                  <a:srgbClr val="000000"/>
                </a:solidFill>
              </a:rPr>
              <a:t>(aka </a:t>
            </a:r>
            <a:r>
              <a:rPr lang="en-US" sz="4000" dirty="0" smtClean="0">
                <a:solidFill>
                  <a:srgbClr val="0000FF"/>
                </a:solidFill>
              </a:rPr>
              <a:t>R := R</a:t>
            </a:r>
            <a:r>
              <a:rPr lang="en-US" sz="4000" b="1" baseline="-25000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∸</a:t>
            </a:r>
            <a:r>
              <a:rPr lang="en-US" sz="40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m n]</a:t>
            </a:r>
            <a:r>
              <a:rPr lang="en-US" sz="4000" dirty="0" smtClean="0">
                <a:solidFill>
                  <a:srgbClr val="000000"/>
                </a:solidFill>
              </a:rPr>
              <a:t>:  if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0 </a:t>
            </a:r>
            <a:r>
              <a:rPr lang="en-US" sz="4000" dirty="0" err="1" smtClean="0"/>
              <a:t>goto</a:t>
            </a:r>
            <a:r>
              <a:rPr lang="en-US" sz="4000" dirty="0" smtClean="0"/>
              <a:t> line</a:t>
            </a:r>
            <a:r>
              <a:rPr lang="en-US" sz="4000" dirty="0" smtClean="0">
                <a:solidFill>
                  <a:srgbClr val="0000FF"/>
                </a:solidFill>
              </a:rPr>
              <a:t> m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      </a:t>
            </a:r>
            <a:r>
              <a:rPr lang="en-US" sz="4000" dirty="0" smtClean="0">
                <a:solidFill>
                  <a:srgbClr val="000000"/>
                </a:solidFill>
              </a:rPr>
              <a:t>else </a:t>
            </a:r>
            <a:r>
              <a:rPr lang="en-US" sz="4000" dirty="0" err="1" smtClean="0"/>
              <a:t>goto</a:t>
            </a:r>
            <a:r>
              <a:rPr lang="en-US" sz="4000" dirty="0" smtClean="0"/>
              <a:t> </a:t>
            </a:r>
            <a:r>
              <a:rPr lang="en-US" sz="4000" dirty="0"/>
              <a:t>line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k k]:   </a:t>
            </a:r>
            <a:r>
              <a:rPr lang="en-US" sz="4000" dirty="0" err="1" smtClean="0"/>
              <a:t>goto</a:t>
            </a:r>
            <a:r>
              <a:rPr lang="en-US" sz="4000" dirty="0" smtClean="0"/>
              <a:t> to line</a:t>
            </a:r>
            <a:r>
              <a:rPr lang="en-US" sz="4000" dirty="0" smtClean="0">
                <a:solidFill>
                  <a:srgbClr val="0000FF"/>
                </a:solidFill>
              </a:rPr>
              <a:t> k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0685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/>
              <a:t>Example:</a:t>
            </a:r>
            <a:r>
              <a:rPr lang="en-US" sz="4400" dirty="0" smtClean="0"/>
              <a:t>   1.  [R? 4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723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/>
              <a:t>Example:</a:t>
            </a:r>
            <a:r>
              <a:rPr lang="en-US" sz="4400" dirty="0" smtClean="0"/>
              <a:t>   1.  [R? </a:t>
            </a:r>
            <a:r>
              <a:rPr lang="en-US" sz="4400" dirty="0" smtClean="0">
                <a:solidFill>
                  <a:srgbClr val="E416DE"/>
                </a:solidFill>
              </a:rPr>
              <a:t>halt</a:t>
            </a:r>
            <a:r>
              <a:rPr lang="en-US" sz="4400" dirty="0" smtClean="0"/>
              <a:t>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405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9244" y="1965970"/>
            <a:ext cx="59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(T is a temporary register)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6873623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</a:t>
            </a:r>
          </a:p>
          <a:p>
            <a:r>
              <a:rPr lang="en-US" sz="3600" dirty="0" smtClean="0"/>
              <a:t>4. S+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8754" y="2694533"/>
            <a:ext cx="5769818" cy="3358532"/>
            <a:chOff x="2588754" y="2694533"/>
            <a:chExt cx="5769818" cy="3358532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523115"/>
                </p:ext>
              </p:extLst>
            </p:nvPr>
          </p:nvGraphicFramePr>
          <p:xfrm>
            <a:off x="2588754" y="2694533"/>
            <a:ext cx="865283" cy="335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88754" y="2694533"/>
                          <a:ext cx="865283" cy="3358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391347" y="3810953"/>
              <a:ext cx="49672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S,T := R,   R:=0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  </a:t>
            </a:r>
          </a:p>
          <a:p>
            <a:r>
              <a:rPr lang="en-US" sz="3600" dirty="0" smtClean="0"/>
              <a:t>2. T := 0  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</a:t>
            </a:r>
          </a:p>
          <a:p>
            <a:r>
              <a:rPr lang="en-US" sz="3600" dirty="0" smtClean="0"/>
              <a:t>4. S+  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984839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45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721</Words>
  <Application>Microsoft Macintosh PowerPoint</Application>
  <PresentationFormat>On-screen Show (4:3)</PresentationFormat>
  <Paragraphs>115</Paragraphs>
  <Slides>15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1_Custom Design</vt:lpstr>
      <vt:lpstr>MathType 6.0 Equation</vt:lpstr>
      <vt:lpstr>PowerPoint Presentation</vt:lpstr>
      <vt:lpstr>Counter machines</vt:lpstr>
      <vt:lpstr>Counter machines</vt:lpstr>
      <vt:lpstr>Counter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Multiply by 3 Program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482</cp:revision>
  <cp:lastPrinted>2016-02-13T02:31:37Z</cp:lastPrinted>
  <dcterms:created xsi:type="dcterms:W3CDTF">2011-02-11T16:24:00Z</dcterms:created>
  <dcterms:modified xsi:type="dcterms:W3CDTF">2016-02-13T06:11:53Z</dcterms:modified>
</cp:coreProperties>
</file>