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6DE"/>
    <a:srgbClr val="0000FF"/>
    <a:srgbClr val="008000"/>
    <a:srgbClr val="9751CB"/>
    <a:srgbClr val="CC0099"/>
    <a:srgbClr val="33CC33"/>
    <a:srgbClr val="E2AC00"/>
    <a:srgbClr val="F5FCFD"/>
    <a:srgbClr val="E9F8FB"/>
    <a:srgbClr val="E45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05" d="100"/>
          <a:sy n="105" d="100"/>
        </p:scale>
        <p:origin x="-968" y="-120"/>
      </p:cViewPr>
      <p:guideLst>
        <p:guide orient="horz" pos="2146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2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028125" y="6556290"/>
            <a:ext cx="110626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</a:rPr>
              <a:t>countlogic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06288" y="2437279"/>
            <a:ext cx="8728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omic Sans MS"/>
                <a:cs typeface="Comic Sans MS"/>
              </a:rPr>
              <a:t>Why Predicate </a:t>
            </a:r>
            <a:r>
              <a:rPr lang="en-US" sz="6000" dirty="0">
                <a:latin typeface="Comic Sans MS"/>
                <a:cs typeface="Comic Sans MS"/>
              </a:rPr>
              <a:t>F</a:t>
            </a:r>
            <a:r>
              <a:rPr lang="en-US" sz="6000" dirty="0" smtClean="0">
                <a:latin typeface="Comic Sans MS"/>
                <a:cs typeface="Comic Sans MS"/>
              </a:rPr>
              <a:t>ormula </a:t>
            </a:r>
            <a:r>
              <a:rPr lang="en-US" sz="6000" dirty="0">
                <a:latin typeface="Comic Sans MS"/>
                <a:cs typeface="Comic Sans MS"/>
              </a:rPr>
              <a:t>V</a:t>
            </a:r>
            <a:r>
              <a:rPr lang="en-US" sz="6000" dirty="0" smtClean="0">
                <a:latin typeface="Comic Sans MS"/>
                <a:cs typeface="Comic Sans MS"/>
              </a:rPr>
              <a:t>alidity is Hard</a:t>
            </a:r>
            <a:endParaRPr lang="en-US" sz="6000" dirty="0" smtClean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Halting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3" y="1463525"/>
            <a:ext cx="8394095" cy="4608285"/>
          </a:xfrm>
        </p:spPr>
        <p:txBody>
          <a:bodyPr/>
          <a:lstStyle/>
          <a:p>
            <a:r>
              <a:rPr lang="en-US" sz="3600" dirty="0" smtClean="0"/>
              <a:t>This </a:t>
            </a:r>
            <a:r>
              <a:rPr lang="en-US" sz="3600" dirty="0"/>
              <a:t>is </a:t>
            </a:r>
            <a:r>
              <a:rPr lang="en-US" sz="3600" dirty="0" smtClean="0"/>
              <a:t>actually a </a:t>
            </a:r>
            <a:r>
              <a:rPr lang="en-US" sz="3600" dirty="0"/>
              <a:t>basic </a:t>
            </a:r>
            <a:r>
              <a:rPr lang="en-US" sz="3600" dirty="0" smtClean="0"/>
              <a:t>insight from computability theory, </a:t>
            </a:r>
            <a:r>
              <a:rPr lang="en-US" sz="3600" dirty="0"/>
              <a:t>which we will look at more carefully in a future </a:t>
            </a:r>
            <a:r>
              <a:rPr lang="en-US" sz="3600" dirty="0" smtClean="0"/>
              <a:t>lecture</a:t>
            </a:r>
            <a:r>
              <a:rPr lang="en-US" sz="3600" dirty="0"/>
              <a:t>:</a:t>
            </a:r>
            <a:endParaRPr lang="en-US" sz="3600" dirty="0" smtClean="0"/>
          </a:p>
          <a:p>
            <a:r>
              <a:rPr lang="en-US" dirty="0" smtClean="0">
                <a:solidFill>
                  <a:srgbClr val="800000"/>
                </a:solidFill>
              </a:rPr>
              <a:t>Theorem: </a:t>
            </a:r>
            <a:r>
              <a:rPr lang="en-US" sz="3600" dirty="0" smtClean="0">
                <a:solidFill>
                  <a:srgbClr val="0000FF"/>
                </a:solidFill>
              </a:rPr>
              <a:t>The Halting problem for Counter Machines is </a:t>
            </a:r>
            <a:r>
              <a:rPr lang="en-US" sz="3600" dirty="0" err="1" smtClean="0">
                <a:solidFill>
                  <a:srgbClr val="FF0000"/>
                </a:solidFill>
              </a:rPr>
              <a:t>undecidable</a:t>
            </a:r>
            <a:endParaRPr lang="en-US" sz="3600" dirty="0">
              <a:solidFill>
                <a:srgbClr val="0000FF"/>
              </a:solidFill>
            </a:endParaRPr>
          </a:p>
          <a:p>
            <a:r>
              <a:rPr lang="en-US" sz="3600" dirty="0" smtClean="0">
                <a:solidFill>
                  <a:srgbClr val="0000FF"/>
                </a:solidFill>
              </a:rPr>
              <a:t>  </a:t>
            </a:r>
            <a:r>
              <a:rPr lang="en-US" sz="3600" dirty="0" smtClean="0"/>
              <a:t> </a:t>
            </a:r>
            <a:r>
              <a:rPr lang="en-US" sz="3600" dirty="0"/>
              <a:t>by any computer.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76009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Halting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3" y="1463525"/>
            <a:ext cx="8394095" cy="4608285"/>
          </a:xfrm>
        </p:spPr>
        <p:txBody>
          <a:bodyPr/>
          <a:lstStyle/>
          <a:p>
            <a:r>
              <a:rPr lang="en-US" sz="3600" dirty="0" smtClean="0"/>
              <a:t>So if we could decide the validity of formulas of the form of </a:t>
            </a:r>
            <a:r>
              <a:rPr lang="en-US" sz="3600" dirty="0" err="1" smtClean="0">
                <a:solidFill>
                  <a:srgbClr val="0000FF"/>
                </a:solidFill>
              </a:rPr>
              <a:t>F</a:t>
            </a:r>
            <a:r>
              <a:rPr lang="en-US" sz="36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3600" dirty="0" smtClean="0">
                <a:latin typeface="Comic Sans MS"/>
                <a:cs typeface="Comic Sans MS"/>
              </a:rPr>
              <a:t>, we</a:t>
            </a:r>
            <a:r>
              <a:rPr lang="en-US" sz="3600" dirty="0" smtClean="0">
                <a:latin typeface="Lucida Blackletter"/>
                <a:cs typeface="Lucida Blackletter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could determine whether </a:t>
            </a:r>
            <a:r>
              <a:rPr lang="en-US" sz="36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3600" dirty="0"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would halt.  </a:t>
            </a:r>
            <a:r>
              <a:rPr lang="en-US" sz="3600" dirty="0">
                <a:latin typeface="Comic Sans MS"/>
                <a:cs typeface="Comic Sans MS"/>
              </a:rPr>
              <a:t>C</a:t>
            </a:r>
            <a:r>
              <a:rPr lang="en-US" sz="3600" dirty="0" smtClean="0">
                <a:latin typeface="Comic Sans MS"/>
                <a:cs typeface="Comic Sans MS"/>
              </a:rPr>
              <a:t>onsequently, the validity problem must also be </a:t>
            </a:r>
            <a:r>
              <a:rPr lang="en-US" sz="3600" dirty="0" err="1" smtClean="0">
                <a:latin typeface="Comic Sans MS"/>
                <a:cs typeface="Comic Sans MS"/>
              </a:rPr>
              <a:t>undecidable</a:t>
            </a:r>
            <a:r>
              <a:rPr lang="en-US" sz="3600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In the next lecture, we’ll show, </a:t>
            </a:r>
            <a:r>
              <a:rPr lang="en-US" sz="3600" dirty="0">
                <a:latin typeface="Comic Sans MS"/>
                <a:cs typeface="Comic Sans MS"/>
              </a:rPr>
              <a:t>given any </a:t>
            </a:r>
            <a:r>
              <a:rPr lang="en-US" sz="36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, how to write out </a:t>
            </a:r>
            <a:r>
              <a:rPr lang="en-US" sz="3600" dirty="0" smtClean="0">
                <a:solidFill>
                  <a:srgbClr val="0000FF"/>
                </a:solidFill>
              </a:rPr>
              <a:t>F</a:t>
            </a:r>
            <a:r>
              <a:rPr lang="en-US" sz="36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  <a:r>
              <a:rPr lang="en-US" sz="36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endParaRPr lang="en-US" sz="36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810946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19745" y="1698244"/>
            <a:ext cx="87282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Comic Sans MS"/>
                <a:cs typeface="Comic Sans MS"/>
              </a:rPr>
              <a:t>The Logic of</a:t>
            </a:r>
          </a:p>
          <a:p>
            <a:pPr algn="ctr"/>
            <a:r>
              <a:rPr lang="en-US" sz="8000" dirty="0" smtClean="0">
                <a:latin typeface="Comic Sans MS"/>
                <a:cs typeface="Comic Sans MS"/>
              </a:rPr>
              <a:t>Counter Machines</a:t>
            </a:r>
            <a:endParaRPr lang="en-US" sz="80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6853683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Logic of Counter Machines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55" y="1427240"/>
            <a:ext cx="8686800" cy="4838095"/>
          </a:xfrm>
        </p:spPr>
        <p:txBody>
          <a:bodyPr/>
          <a:lstStyle/>
          <a:p>
            <a:r>
              <a:rPr lang="en-US" sz="3600" dirty="0" smtClean="0"/>
              <a:t>We can now explain why validity </a:t>
            </a:r>
          </a:p>
          <a:p>
            <a:r>
              <a:rPr lang="en-US" sz="3600" dirty="0" smtClean="0"/>
              <a:t>checking for predicate logic is so hard:</a:t>
            </a:r>
          </a:p>
          <a:p>
            <a:r>
              <a:rPr lang="en-US" sz="3600" dirty="0" smtClean="0"/>
              <a:t>You can take any counter machine </a:t>
            </a:r>
          </a:p>
          <a:p>
            <a:r>
              <a:rPr lang="en-US" sz="3600" dirty="0" smtClean="0"/>
              <a:t>program </a:t>
            </a:r>
            <a:r>
              <a:rPr lang="en-US" sz="36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and then write</a:t>
            </a:r>
            <a:r>
              <a:rPr lang="en-US" sz="3600" dirty="0" smtClean="0">
                <a:latin typeface="Comic Sans MS"/>
                <a:cs typeface="Comic Sans MS"/>
              </a:rPr>
              <a:t> a predicate 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formula </a:t>
            </a:r>
            <a:r>
              <a:rPr lang="en-US" sz="3600" dirty="0" err="1" smtClean="0">
                <a:latin typeface="Comic Sans MS"/>
                <a:cs typeface="Comic Sans MS"/>
              </a:rPr>
              <a:t>F</a:t>
            </a:r>
            <a:r>
              <a:rPr lang="en-US" sz="36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endParaRPr lang="el-GR" sz="48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2220045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Logic of Counter Machines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55" y="1427240"/>
            <a:ext cx="8686800" cy="4838095"/>
          </a:xfrm>
        </p:spPr>
        <p:txBody>
          <a:bodyPr/>
          <a:lstStyle/>
          <a:p>
            <a:r>
              <a:rPr lang="en-US" sz="3600" dirty="0" smtClean="0"/>
              <a:t>We can now explain why validity </a:t>
            </a:r>
          </a:p>
          <a:p>
            <a:r>
              <a:rPr lang="en-US" sz="3600" dirty="0" smtClean="0"/>
              <a:t>checking for predicate logic is so hard:</a:t>
            </a:r>
          </a:p>
          <a:p>
            <a:r>
              <a:rPr lang="en-US" sz="3600" dirty="0" smtClean="0"/>
              <a:t>You can take any counter machine </a:t>
            </a:r>
          </a:p>
          <a:p>
            <a:r>
              <a:rPr lang="en-US" sz="3600" dirty="0" smtClean="0"/>
              <a:t>program </a:t>
            </a:r>
            <a:r>
              <a:rPr lang="en-US" sz="36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and then write</a:t>
            </a:r>
            <a:r>
              <a:rPr lang="en-US" sz="3600" dirty="0" smtClean="0">
                <a:latin typeface="Comic Sans MS"/>
                <a:cs typeface="Comic Sans MS"/>
              </a:rPr>
              <a:t> a predicate 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formula </a:t>
            </a:r>
            <a:r>
              <a:rPr lang="en-US" sz="3600" dirty="0" err="1" smtClean="0">
                <a:latin typeface="Comic Sans MS"/>
                <a:cs typeface="Comic Sans MS"/>
              </a:rPr>
              <a:t>F</a:t>
            </a:r>
            <a:r>
              <a:rPr lang="en-US" sz="36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3600" dirty="0" smtClean="0">
                <a:latin typeface="Comic Sans MS"/>
                <a:cs typeface="Comic Sans MS"/>
              </a:rPr>
              <a:t> such that (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started </a:t>
            </a:r>
            <a:r>
              <a:rPr lang="en-US" sz="3600" dirty="0">
                <a:solidFill>
                  <a:srgbClr val="000000"/>
                </a:solidFill>
                <a:latin typeface="Comic Sans MS"/>
                <a:cs typeface="Comic Sans MS"/>
              </a:rPr>
              <a:t>with 0’s </a:t>
            </a:r>
            <a:endParaRPr lang="en-US" sz="36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in </a:t>
            </a:r>
            <a:r>
              <a:rPr lang="en-US" sz="3600" dirty="0">
                <a:solidFill>
                  <a:srgbClr val="000000"/>
                </a:solidFill>
                <a:latin typeface="Comic Sans MS"/>
                <a:cs typeface="Comic Sans MS"/>
              </a:rPr>
              <a:t>all 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counters),</a:t>
            </a:r>
            <a:endParaRPr lang="en-US" sz="3600" dirty="0" smtClean="0">
              <a:latin typeface="Comic Sans MS"/>
              <a:cs typeface="Comic Sans MS"/>
            </a:endParaRPr>
          </a:p>
          <a:p>
            <a:pPr algn="ctr"/>
            <a:r>
              <a:rPr lang="en-US" sz="48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halts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  </a:t>
            </a:r>
            <a:r>
              <a:rPr lang="en-US" sz="48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iff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latin typeface="Comic Sans MS"/>
                <a:cs typeface="Comic Sans MS"/>
              </a:rPr>
              <a:t>F</a:t>
            </a:r>
            <a:r>
              <a:rPr lang="en-US" sz="48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is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valid</a:t>
            </a:r>
            <a:endParaRPr lang="el-GR" sz="48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9606621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Programs are hard to analyze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016"/>
            <a:ext cx="8227181" cy="4471610"/>
          </a:xfrm>
        </p:spPr>
        <p:txBody>
          <a:bodyPr/>
          <a:lstStyle/>
          <a:p>
            <a:r>
              <a:rPr lang="en-US" sz="4400" dirty="0" smtClean="0"/>
              <a:t>You may already have some appreciation of how difficult it is to understand programs – even small ones if they are “</a:t>
            </a:r>
            <a:r>
              <a:rPr lang="en-US" sz="4400" dirty="0" smtClean="0">
                <a:solidFill>
                  <a:srgbClr val="FF0000"/>
                </a:solidFill>
              </a:rPr>
              <a:t>spaghetti code</a:t>
            </a:r>
            <a:r>
              <a:rPr lang="en-US" sz="4400" dirty="0" smtClean="0"/>
              <a:t>” without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415149439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1" y="1576009"/>
            <a:ext cx="8806844" cy="4773991"/>
          </a:xfrm>
        </p:spPr>
        <p:txBody>
          <a:bodyPr/>
          <a:lstStyle/>
          <a:p>
            <a:r>
              <a:rPr lang="en-US" sz="4400" dirty="0" smtClean="0"/>
              <a:t>In fact, it is a basic theorem of computability, that it is </a:t>
            </a:r>
            <a:r>
              <a:rPr lang="en-US" sz="4400" dirty="0" smtClean="0">
                <a:solidFill>
                  <a:srgbClr val="0000FF"/>
                </a:solidFill>
              </a:rPr>
              <a:t>logically impossible </a:t>
            </a:r>
            <a:r>
              <a:rPr lang="en-US" sz="4400" dirty="0" smtClean="0"/>
              <a:t>for any </a:t>
            </a:r>
            <a:r>
              <a:rPr lang="en-US" sz="4400" dirty="0" smtClean="0">
                <a:solidFill>
                  <a:srgbClr val="0000FF"/>
                </a:solidFill>
              </a:rPr>
              <a:t>single program</a:t>
            </a:r>
            <a:r>
              <a:rPr lang="en-US" sz="4400" dirty="0" smtClean="0"/>
              <a:t> to automatically analyze the behavior of </a:t>
            </a:r>
            <a:r>
              <a:rPr lang="en-US" sz="4400" dirty="0" smtClean="0">
                <a:solidFill>
                  <a:srgbClr val="E416DE"/>
                </a:solidFill>
              </a:rPr>
              <a:t>every possible</a:t>
            </a:r>
            <a:r>
              <a:rPr lang="en-US" sz="4400" dirty="0" smtClean="0"/>
              <a:t> program.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600" dirty="0" smtClean="0"/>
              <a:t>Programs are hard to analyze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5572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Halting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415142"/>
            <a:ext cx="8951988" cy="4971143"/>
          </a:xfrm>
        </p:spPr>
        <p:txBody>
          <a:bodyPr/>
          <a:lstStyle/>
          <a:p>
            <a:r>
              <a:rPr lang="en-US" sz="4000" dirty="0" smtClean="0"/>
              <a:t>In particular, it is impossible to find a program (in any programming language you choose – say C++), that is capable of </a:t>
            </a:r>
            <a:r>
              <a:rPr lang="en-US" sz="4000" dirty="0" err="1" smtClean="0"/>
              <a:t>analysing</a:t>
            </a:r>
            <a:r>
              <a:rPr lang="en-US" sz="4000" dirty="0" smtClean="0"/>
              <a:t> an arbitrary program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392014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Halting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415142"/>
            <a:ext cx="8951988" cy="4971143"/>
          </a:xfrm>
        </p:spPr>
        <p:txBody>
          <a:bodyPr/>
          <a:lstStyle/>
          <a:p>
            <a:r>
              <a:rPr lang="en-US" sz="4000" dirty="0" smtClean="0"/>
              <a:t>In particular, it is impossible to find a program (in any programming language you choose – say C++), that is capable of </a:t>
            </a:r>
            <a:r>
              <a:rPr lang="en-US" sz="4000" dirty="0" err="1" smtClean="0"/>
              <a:t>analysing</a:t>
            </a:r>
            <a:r>
              <a:rPr lang="en-US" sz="4000" dirty="0" smtClean="0"/>
              <a:t> an arbitrary program, not even to figure out if an arbitrary program will eventually respond after it starts executing.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10886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Halting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38" y="1463525"/>
            <a:ext cx="8890000" cy="4910665"/>
          </a:xfrm>
        </p:spPr>
        <p:txBody>
          <a:bodyPr/>
          <a:lstStyle/>
          <a:p>
            <a:r>
              <a:rPr lang="en-US" sz="3600" dirty="0" smtClean="0"/>
              <a:t>We have argued that Counter Machines can simulate general register machines.  Compilers translate arbitrary programs into register machine code.</a:t>
            </a:r>
          </a:p>
          <a:p>
            <a:r>
              <a:rPr lang="en-US" sz="3600" dirty="0" smtClean="0"/>
              <a:t>So it is even impossible to decide if an arbitrary Counter Machine will ever finish its computation.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400884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3875</TotalTime>
  <Words>398</Words>
  <Application>Microsoft Macintosh PowerPoint</Application>
  <PresentationFormat>On-screen Show (4:3)</PresentationFormat>
  <Paragraphs>39</Paragraphs>
  <Slides>11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1_Custom Design</vt:lpstr>
      <vt:lpstr>PowerPoint Presentation</vt:lpstr>
      <vt:lpstr>PowerPoint Presentation</vt:lpstr>
      <vt:lpstr>Logic of Counter Machines</vt:lpstr>
      <vt:lpstr>Logic of Counter Machines</vt:lpstr>
      <vt:lpstr>Programs are hard to analyze</vt:lpstr>
      <vt:lpstr>Programs are hard to analyze</vt:lpstr>
      <vt:lpstr>The Halting Problem</vt:lpstr>
      <vt:lpstr>The Halting Problem</vt:lpstr>
      <vt:lpstr>The Halting Problem</vt:lpstr>
      <vt:lpstr>The Halting Problem</vt:lpstr>
      <vt:lpstr>The Halting Problem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497</cp:revision>
  <cp:lastPrinted>2016-02-13T02:31:37Z</cp:lastPrinted>
  <dcterms:created xsi:type="dcterms:W3CDTF">2011-02-11T16:24:00Z</dcterms:created>
  <dcterms:modified xsi:type="dcterms:W3CDTF">2016-02-13T22:49:56Z</dcterms:modified>
</cp:coreProperties>
</file>