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9"/>
  </p:notesMasterIdLst>
  <p:handoutMasterIdLst>
    <p:handoutMasterId r:id="rId30"/>
  </p:handout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78" r:id="rId12"/>
    <p:sldId id="285" r:id="rId13"/>
    <p:sldId id="280" r:id="rId14"/>
    <p:sldId id="281" r:id="rId15"/>
    <p:sldId id="282" r:id="rId16"/>
    <p:sldId id="284" r:id="rId17"/>
    <p:sldId id="283" r:id="rId18"/>
    <p:sldId id="286" r:id="rId19"/>
    <p:sldId id="287" r:id="rId20"/>
    <p:sldId id="288" r:id="rId21"/>
    <p:sldId id="290" r:id="rId22"/>
    <p:sldId id="289" r:id="rId23"/>
    <p:sldId id="291" r:id="rId24"/>
    <p:sldId id="294" r:id="rId25"/>
    <p:sldId id="293" r:id="rId26"/>
    <p:sldId id="295" r:id="rId27"/>
    <p:sldId id="296" r:id="rId28"/>
  </p:sldIdLst>
  <p:sldSz cx="9144000" cy="6858000" type="screen4x3"/>
  <p:notesSz cx="9601200" cy="73152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6DE"/>
    <a:srgbClr val="0000FF"/>
    <a:srgbClr val="008000"/>
    <a:srgbClr val="9751CB"/>
    <a:srgbClr val="CC0099"/>
    <a:srgbClr val="33CC33"/>
    <a:srgbClr val="E2AC00"/>
    <a:srgbClr val="F5FCFD"/>
    <a:srgbClr val="E9F8FB"/>
    <a:srgbClr val="E45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06" d="100"/>
          <a:sy n="106" d="100"/>
        </p:scale>
        <p:origin x="-784" y="-96"/>
      </p:cViewPr>
      <p:guideLst>
        <p:guide orient="horz" pos="2169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tags" Target="tags/tag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028125" y="6556290"/>
            <a:ext cx="110626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</a:rPr>
              <a:t>countlogic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3.bin"/><Relationship Id="rId12" Type="http://schemas.openxmlformats.org/officeDocument/2006/relationships/image" Target="../media/image13.emf"/><Relationship Id="rId13" Type="http://schemas.openxmlformats.org/officeDocument/2006/relationships/oleObject" Target="../embeddings/oleObject14.bin"/><Relationship Id="rId14" Type="http://schemas.openxmlformats.org/officeDocument/2006/relationships/oleObject" Target="../embeddings/oleObject15.bin"/><Relationship Id="rId15" Type="http://schemas.openxmlformats.org/officeDocument/2006/relationships/oleObject" Target="../embeddings/oleObject1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1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16.e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1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219745" y="1698244"/>
            <a:ext cx="87282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Comic Sans MS"/>
                <a:cs typeface="Comic Sans MS"/>
              </a:rPr>
              <a:t>The Logic of</a:t>
            </a:r>
          </a:p>
          <a:p>
            <a:pPr algn="ctr"/>
            <a:r>
              <a:rPr lang="en-US" sz="8000" dirty="0" smtClean="0">
                <a:latin typeface="Comic Sans MS"/>
                <a:cs typeface="Comic Sans MS"/>
              </a:rPr>
              <a:t>Counter Machines</a:t>
            </a:r>
          </a:p>
        </p:txBody>
      </p:sp>
    </p:spTree>
    <p:extLst>
      <p:ext uri="{BB962C8B-B14F-4D97-AF65-F5344CB8AC3E}">
        <p14:creationId xmlns:p14="http://schemas.microsoft.com/office/powerpoint/2010/main" val="206853683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842" y="1293854"/>
            <a:ext cx="8135100" cy="961481"/>
          </a:xfrm>
        </p:spPr>
        <p:txBody>
          <a:bodyPr/>
          <a:lstStyle/>
          <a:p>
            <a:r>
              <a:rPr lang="en-US" sz="4400" dirty="0" smtClean="0"/>
              <a:t>But we do have a “copy” of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357362"/>
              </p:ext>
            </p:extLst>
          </p:nvPr>
        </p:nvGraphicFramePr>
        <p:xfrm>
          <a:off x="7596521" y="1202385"/>
          <a:ext cx="841054" cy="841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6521" y="1202385"/>
                        <a:ext cx="841054" cy="841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9125" y="2029807"/>
            <a:ext cx="547070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abbrev </a:t>
            </a:r>
            <a:r>
              <a:rPr lang="en-US" sz="54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nil</a:t>
            </a:r>
          </a:p>
          <a:p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abbrev </a:t>
            </a:r>
            <a:r>
              <a:rPr lang="en-US" sz="54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)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abbrev </a:t>
            </a:r>
            <a:r>
              <a:rPr lang="en-US" sz="5400" dirty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54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</a:p>
          <a:p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abbrev </a:t>
            </a:r>
            <a:r>
              <a:rPr lang="en-US" sz="5400" dirty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</a:p>
          <a:p>
            <a:pPr algn="ctr"/>
            <a:r>
              <a:rPr lang="en-US" sz="6000" dirty="0" smtClean="0">
                <a:latin typeface="Comic Sans MS"/>
                <a:cs typeface="Comic Sans MS"/>
              </a:rPr>
              <a:t>          ⫶</a:t>
            </a:r>
            <a:endParaRPr lang="en-US" sz="5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730677"/>
              </p:ext>
            </p:extLst>
          </p:nvPr>
        </p:nvGraphicFramePr>
        <p:xfrm>
          <a:off x="1697564" y="2102858"/>
          <a:ext cx="557649" cy="86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7564" y="2102858"/>
                        <a:ext cx="557649" cy="861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58109"/>
              </p:ext>
            </p:extLst>
          </p:nvPr>
        </p:nvGraphicFramePr>
        <p:xfrm>
          <a:off x="1746953" y="4501287"/>
          <a:ext cx="5064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" name="Equation" r:id="rId7" imgW="127000" imgH="215900" progId="Equation.DSMT4">
                  <p:embed/>
                </p:oleObj>
              </mc:Choice>
              <mc:Fallback>
                <p:oleObj name="Equation" r:id="rId7" imgW="1270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46953" y="4501287"/>
                        <a:ext cx="506412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422879"/>
              </p:ext>
            </p:extLst>
          </p:nvPr>
        </p:nvGraphicFramePr>
        <p:xfrm>
          <a:off x="1734303" y="2886508"/>
          <a:ext cx="4556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" name="Equation" r:id="rId9" imgW="114300" imgH="203200" progId="Equation.DSMT4">
                  <p:embed/>
                </p:oleObj>
              </mc:Choice>
              <mc:Fallback>
                <p:oleObj name="Equation" r:id="rId9" imgW="114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34303" y="2886508"/>
                        <a:ext cx="455612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619670"/>
              </p:ext>
            </p:extLst>
          </p:nvPr>
        </p:nvGraphicFramePr>
        <p:xfrm>
          <a:off x="1754407" y="3679246"/>
          <a:ext cx="50641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3" name="Equation" r:id="rId11" imgW="127000" imgH="203200" progId="Equation.DSMT4">
                  <p:embed/>
                </p:oleObj>
              </mc:Choice>
              <mc:Fallback>
                <p:oleObj name="Equation" r:id="rId11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4407" y="3679246"/>
                        <a:ext cx="506413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867560"/>
              </p:ext>
            </p:extLst>
          </p:nvPr>
        </p:nvGraphicFramePr>
        <p:xfrm>
          <a:off x="6301040" y="2884377"/>
          <a:ext cx="557649" cy="86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4" name="Equation" r:id="rId13" imgW="139700" imgH="215900" progId="Equation.DSMT4">
                  <p:embed/>
                </p:oleObj>
              </mc:Choice>
              <mc:Fallback>
                <p:oleObj name="Equation" r:id="rId13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1040" y="2884377"/>
                        <a:ext cx="557649" cy="861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63111"/>
              </p:ext>
            </p:extLst>
          </p:nvPr>
        </p:nvGraphicFramePr>
        <p:xfrm>
          <a:off x="6346017" y="4579467"/>
          <a:ext cx="50641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5" name="Equation" r:id="rId14" imgW="127000" imgH="203200" progId="Equation.DSMT4">
                  <p:embed/>
                </p:oleObj>
              </mc:Choice>
              <mc:Fallback>
                <p:oleObj name="Equation" r:id="rId14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46017" y="4579467"/>
                        <a:ext cx="506413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883074"/>
              </p:ext>
            </p:extLst>
          </p:nvPr>
        </p:nvGraphicFramePr>
        <p:xfrm>
          <a:off x="6397130" y="3739249"/>
          <a:ext cx="4556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" name="Equation" r:id="rId15" imgW="114300" imgH="203200" progId="Equation.DSMT4">
                  <p:embed/>
                </p:oleObj>
              </mc:Choice>
              <mc:Fallback>
                <p:oleObj name="Equation" r:id="rId15" imgW="114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97130" y="3739249"/>
                        <a:ext cx="455612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2980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353201"/>
            <a:ext cx="8597163" cy="4178306"/>
          </a:xfrm>
        </p:spPr>
        <p:txBody>
          <a:bodyPr/>
          <a:lstStyle/>
          <a:p>
            <a:r>
              <a:rPr lang="en-US" sz="4400" dirty="0" smtClean="0"/>
              <a:t>Now start describing counter </a:t>
            </a:r>
          </a:p>
          <a:p>
            <a:r>
              <a:rPr lang="en-US" sz="4400" dirty="0" smtClean="0"/>
              <a:t>program </a:t>
            </a:r>
            <a:r>
              <a:rPr lang="en-US" sz="44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r>
              <a:rPr lang="en-US" sz="4400" b="1" dirty="0" smtClean="0">
                <a:solidFill>
                  <a:srgbClr val="0000FF"/>
                </a:solidFill>
                <a:latin typeface="Euclid"/>
                <a:cs typeface="Euclid"/>
              </a:rPr>
              <a:t>  </a:t>
            </a:r>
            <a:r>
              <a:rPr lang="en-US" sz="4400" dirty="0" smtClean="0">
                <a:latin typeface="Comic Sans MS"/>
                <a:cs typeface="Comic Sans MS"/>
              </a:rPr>
              <a:t>S</a:t>
            </a:r>
            <a:r>
              <a:rPr lang="en-US" sz="4400" dirty="0" smtClean="0"/>
              <a:t>uppose </a:t>
            </a:r>
            <a:r>
              <a:rPr lang="en-US" sz="44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4400" b="1" dirty="0"/>
              <a:t> </a:t>
            </a:r>
            <a:r>
              <a:rPr lang="en-US" sz="4400" dirty="0" smtClean="0"/>
              <a:t>has 3 </a:t>
            </a:r>
          </a:p>
          <a:p>
            <a:r>
              <a:rPr lang="en-US" sz="4400" dirty="0" smtClean="0"/>
              <a:t>counters </a:t>
            </a:r>
            <a:r>
              <a:rPr lang="en-US" sz="4400" dirty="0" smtClean="0">
                <a:solidFill>
                  <a:srgbClr val="0000FF"/>
                </a:solidFill>
              </a:rPr>
              <a:t>R,S,T</a:t>
            </a:r>
            <a:r>
              <a:rPr lang="en-US" sz="4400" dirty="0" smtClean="0"/>
              <a:t>.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9791452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353201"/>
            <a:ext cx="8597163" cy="4178306"/>
          </a:xfrm>
        </p:spPr>
        <p:txBody>
          <a:bodyPr/>
          <a:lstStyle/>
          <a:p>
            <a:r>
              <a:rPr lang="en-US" sz="4400" dirty="0" smtClean="0"/>
              <a:t>Now start describing counter </a:t>
            </a:r>
          </a:p>
          <a:p>
            <a:r>
              <a:rPr lang="en-US" sz="4400" dirty="0" smtClean="0"/>
              <a:t>program </a:t>
            </a:r>
            <a:r>
              <a:rPr lang="en-US" sz="44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r>
              <a:rPr lang="en-US" sz="4400" b="1" dirty="0" smtClean="0">
                <a:solidFill>
                  <a:srgbClr val="0000FF"/>
                </a:solidFill>
                <a:latin typeface="Euclid"/>
                <a:cs typeface="Euclid"/>
              </a:rPr>
              <a:t>  </a:t>
            </a:r>
            <a:r>
              <a:rPr lang="en-US" sz="4400" dirty="0" smtClean="0">
                <a:latin typeface="Comic Sans MS"/>
                <a:cs typeface="Comic Sans MS"/>
              </a:rPr>
              <a:t>S</a:t>
            </a:r>
            <a:r>
              <a:rPr lang="en-US" sz="4400" dirty="0" smtClean="0"/>
              <a:t>uppose </a:t>
            </a:r>
            <a:r>
              <a:rPr lang="en-US" sz="44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4400" b="1" dirty="0"/>
              <a:t> </a:t>
            </a:r>
            <a:r>
              <a:rPr lang="en-US" sz="4400" dirty="0" smtClean="0"/>
              <a:t>has 3 </a:t>
            </a:r>
          </a:p>
          <a:p>
            <a:r>
              <a:rPr lang="en-US" sz="4400" dirty="0" smtClean="0"/>
              <a:t>counters </a:t>
            </a:r>
            <a:r>
              <a:rPr lang="en-US" sz="4400" dirty="0" smtClean="0">
                <a:solidFill>
                  <a:srgbClr val="0000FF"/>
                </a:solidFill>
              </a:rPr>
              <a:t>R,S,T</a:t>
            </a:r>
            <a:r>
              <a:rPr lang="en-US" sz="4400" dirty="0" smtClean="0"/>
              <a:t>.</a:t>
            </a:r>
            <a:r>
              <a:rPr lang="en-US" sz="4400" dirty="0"/>
              <a:t> </a:t>
            </a:r>
            <a:r>
              <a:rPr lang="en-US" sz="4400" dirty="0" smtClean="0"/>
              <a:t>Use predicate          </a:t>
            </a:r>
          </a:p>
          <a:p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       M(</a:t>
            </a:r>
            <a:r>
              <a:rPr lang="en-US" sz="4400" dirty="0" err="1" smtClean="0">
                <a:solidFill>
                  <a:srgbClr val="0000FF"/>
                </a:solidFill>
              </a:rPr>
              <a:t>x,y,z,w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400" dirty="0" smtClean="0"/>
              <a:t>and write formulas so that</a:t>
            </a:r>
            <a:endParaRPr lang="en-US" sz="4400" dirty="0" smtClean="0">
              <a:solidFill>
                <a:srgbClr val="000000"/>
              </a:solidFill>
            </a:endParaRPr>
          </a:p>
          <a:p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73515371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12551"/>
            <a:ext cx="8609033" cy="5068570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                 </a:t>
            </a:r>
            <a:r>
              <a:rPr lang="en-US" sz="4400" dirty="0" smtClean="0">
                <a:solidFill>
                  <a:srgbClr val="000000"/>
                </a:solidFill>
              </a:rPr>
              <a:t>means that </a:t>
            </a:r>
            <a:r>
              <a:rPr lang="en-US" sz="44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4400" dirty="0">
                <a:solidFill>
                  <a:srgbClr val="000000"/>
                </a:solidFill>
              </a:rPr>
              <a:t>,</a:t>
            </a:r>
            <a:endParaRPr lang="en-US" sz="4400" b="1" dirty="0" smtClean="0">
              <a:solidFill>
                <a:srgbClr val="000000"/>
              </a:solidFill>
              <a:latin typeface="Euclid"/>
              <a:cs typeface="Euclid"/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starting with </a:t>
            </a:r>
            <a:r>
              <a:rPr lang="en-US" sz="44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00"/>
                </a:solidFill>
              </a:rPr>
              <a:t> in</a:t>
            </a:r>
            <a:r>
              <a:rPr lang="en-US" sz="4400" dirty="0" smtClean="0">
                <a:solidFill>
                  <a:srgbClr val="0000FF"/>
                </a:solidFill>
              </a:rPr>
              <a:t> R,S,T</a:t>
            </a:r>
            <a:r>
              <a:rPr lang="en-US" sz="4400" dirty="0" smtClean="0"/>
              <a:t>, can </a:t>
            </a:r>
          </a:p>
          <a:p>
            <a:r>
              <a:rPr lang="en-US" sz="4400" dirty="0" smtClean="0"/>
              <a:t>reach line number   </a:t>
            </a:r>
            <a:r>
              <a:rPr lang="en-US" sz="4400" dirty="0" smtClean="0">
                <a:solidFill>
                  <a:srgbClr val="0000FF"/>
                </a:solidFill>
              </a:rPr>
              <a:t>         </a:t>
            </a:r>
            <a:r>
              <a:rPr lang="en-US" sz="4400" dirty="0" smtClean="0"/>
              <a:t>with</a:t>
            </a:r>
          </a:p>
          <a:p>
            <a:r>
              <a:rPr lang="en-US" sz="4400" dirty="0">
                <a:solidFill>
                  <a:srgbClr val="0000FF"/>
                </a:solidFill>
              </a:rPr>
              <a:t>R,S,</a:t>
            </a:r>
            <a:r>
              <a:rPr lang="en-US" sz="4400" dirty="0" smtClean="0">
                <a:solidFill>
                  <a:srgbClr val="0000FF"/>
                </a:solidFill>
              </a:rPr>
              <a:t>T </a:t>
            </a:r>
            <a:r>
              <a:rPr lang="en-US" sz="4400" dirty="0" smtClean="0">
                <a:solidFill>
                  <a:srgbClr val="000000"/>
                </a:solidFill>
              </a:rPr>
              <a:t>containing</a:t>
            </a:r>
            <a:r>
              <a:rPr lang="en-US" sz="4400" dirty="0" smtClean="0">
                <a:solidFill>
                  <a:srgbClr val="0000FF"/>
                </a:solidFill>
              </a:rPr>
              <a:t>                </a:t>
            </a:r>
            <a:r>
              <a:rPr lang="en-US" sz="4400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rgbClr val="E416DE"/>
                </a:solidFill>
              </a:rPr>
              <a:t>Begin</a:t>
            </a:r>
            <a:r>
              <a:rPr lang="en-US" sz="4400" dirty="0" smtClean="0">
                <a:solidFill>
                  <a:srgbClr val="000000"/>
                </a:solidFill>
              </a:rPr>
              <a:t>:  </a:t>
            </a:r>
            <a:endParaRPr lang="en-US" sz="4400" dirty="0" smtClean="0"/>
          </a:p>
          <a:p>
            <a:endParaRPr lang="en-US" sz="4400" dirty="0" smtClean="0"/>
          </a:p>
          <a:p>
            <a:endParaRPr lang="en-US" sz="4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011796"/>
              </p:ext>
            </p:extLst>
          </p:nvPr>
        </p:nvGraphicFramePr>
        <p:xfrm>
          <a:off x="5261156" y="2958338"/>
          <a:ext cx="1717687" cy="780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Equation" r:id="rId3" imgW="419100" imgH="190500" progId="Equation.DSMT4">
                  <p:embed/>
                </p:oleObj>
              </mc:Choice>
              <mc:Fallback>
                <p:oleObj name="Equation" r:id="rId3" imgW="4191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1156" y="2958338"/>
                        <a:ext cx="1717687" cy="780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728967"/>
              </p:ext>
            </p:extLst>
          </p:nvPr>
        </p:nvGraphicFramePr>
        <p:xfrm>
          <a:off x="4860049" y="3722072"/>
          <a:ext cx="244633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Equation" r:id="rId5" imgW="596900" imgH="228600" progId="Equation.DSMT4">
                  <p:embed/>
                </p:oleObj>
              </mc:Choice>
              <mc:Fallback>
                <p:oleObj name="Equation" r:id="rId5" imgW="59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60049" y="3722072"/>
                        <a:ext cx="2446338" cy="935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779741"/>
              </p:ext>
            </p:extLst>
          </p:nvPr>
        </p:nvGraphicFramePr>
        <p:xfrm>
          <a:off x="402074" y="1362144"/>
          <a:ext cx="2696398" cy="976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name="Equation" r:id="rId7" imgW="736600" imgH="266700" progId="Equation.DSMT4">
                  <p:embed/>
                </p:oleObj>
              </mc:Choice>
              <mc:Fallback>
                <p:oleObj name="Equation" r:id="rId7" imgW="736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074" y="1362144"/>
                        <a:ext cx="2696398" cy="976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805727"/>
              </p:ext>
            </p:extLst>
          </p:nvPr>
        </p:nvGraphicFramePr>
        <p:xfrm>
          <a:off x="2862263" y="4869457"/>
          <a:ext cx="3165663" cy="95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Equation" r:id="rId9" imgW="800100" imgH="241300" progId="Equation.DSMT4">
                  <p:embed/>
                </p:oleObj>
              </mc:Choice>
              <mc:Fallback>
                <p:oleObj name="Equation" r:id="rId9" imgW="800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62263" y="4869457"/>
                        <a:ext cx="3165663" cy="95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75534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5" y="1463100"/>
            <a:ext cx="8585293" cy="1946850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 is  </a:t>
            </a:r>
            <a:r>
              <a:rPr lang="en-US" sz="5400" dirty="0" smtClean="0">
                <a:solidFill>
                  <a:srgbClr val="0000FF"/>
                </a:solidFill>
              </a:rPr>
              <a:t>R+</a:t>
            </a:r>
            <a:r>
              <a:rPr lang="en-US" sz="5400" dirty="0" smtClean="0">
                <a:solidFill>
                  <a:schemeClr val="tx2"/>
                </a:solidFill>
              </a:rPr>
              <a:t>, then </a:t>
            </a:r>
          </a:p>
          <a:p>
            <a:r>
              <a:rPr lang="en-US" sz="5400" dirty="0" smtClean="0">
                <a:solidFill>
                  <a:schemeClr val="tx2"/>
                </a:solidFill>
              </a:rPr>
              <a:t>assert</a:t>
            </a:r>
          </a:p>
          <a:p>
            <a:endParaRPr lang="en-US" sz="4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062747"/>
              </p:ext>
            </p:extLst>
          </p:nvPr>
        </p:nvGraphicFramePr>
        <p:xfrm>
          <a:off x="87023" y="3409950"/>
          <a:ext cx="8898226" cy="2417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3" imgW="1778000" imgH="482600" progId="Equation.DSMT4">
                  <p:embed/>
                </p:oleObj>
              </mc:Choice>
              <mc:Fallback>
                <p:oleObj name="Equation" r:id="rId3" imgW="17780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023" y="3409950"/>
                        <a:ext cx="8898226" cy="2417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594701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63100"/>
            <a:ext cx="8815265" cy="1321007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, is  </a:t>
            </a:r>
            <a:r>
              <a:rPr lang="en-US" sz="5400" dirty="0" smtClean="0">
                <a:solidFill>
                  <a:srgbClr val="0000FF"/>
                </a:solidFill>
              </a:rPr>
              <a:t>T-</a:t>
            </a:r>
            <a:r>
              <a:rPr lang="en-US" sz="5400" dirty="0" smtClean="0">
                <a:solidFill>
                  <a:schemeClr val="tx2"/>
                </a:solidFill>
              </a:rPr>
              <a:t>, then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150085"/>
              </p:ext>
            </p:extLst>
          </p:nvPr>
        </p:nvGraphicFramePr>
        <p:xfrm>
          <a:off x="306388" y="2500313"/>
          <a:ext cx="711517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3" imgW="1892300" imgH="482600" progId="Equation.DSMT4">
                  <p:embed/>
                </p:oleObj>
              </mc:Choice>
              <mc:Fallback>
                <p:oleObj name="Equation" r:id="rId3" imgW="1892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388" y="2500313"/>
                        <a:ext cx="7115175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0951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63100"/>
            <a:ext cx="8815265" cy="1321007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, is  </a:t>
            </a:r>
            <a:r>
              <a:rPr lang="en-US" sz="5400" dirty="0" smtClean="0">
                <a:solidFill>
                  <a:srgbClr val="0000FF"/>
                </a:solidFill>
              </a:rPr>
              <a:t>T-</a:t>
            </a:r>
            <a:r>
              <a:rPr lang="en-US" sz="5400" dirty="0" smtClean="0">
                <a:solidFill>
                  <a:schemeClr val="tx2"/>
                </a:solidFill>
              </a:rPr>
              <a:t>, then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016187"/>
              </p:ext>
            </p:extLst>
          </p:nvPr>
        </p:nvGraphicFramePr>
        <p:xfrm>
          <a:off x="303213" y="2514600"/>
          <a:ext cx="8501062" cy="353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3" imgW="2260600" imgH="939800" progId="Equation.DSMT4">
                  <p:embed/>
                </p:oleObj>
              </mc:Choice>
              <mc:Fallback>
                <p:oleObj name="Equation" r:id="rId3" imgW="22606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213" y="2514600"/>
                        <a:ext cx="8501062" cy="353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03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63100"/>
            <a:ext cx="8815265" cy="1321007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, is  </a:t>
            </a:r>
            <a:r>
              <a:rPr lang="en-US" sz="5400" dirty="0" smtClean="0">
                <a:solidFill>
                  <a:srgbClr val="0000FF"/>
                </a:solidFill>
              </a:rPr>
              <a:t>T-</a:t>
            </a:r>
            <a:r>
              <a:rPr lang="en-US" sz="5400" dirty="0" smtClean="0">
                <a:solidFill>
                  <a:schemeClr val="tx2"/>
                </a:solidFill>
              </a:rPr>
              <a:t>, then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606523"/>
              </p:ext>
            </p:extLst>
          </p:nvPr>
        </p:nvGraphicFramePr>
        <p:xfrm>
          <a:off x="509517" y="2372930"/>
          <a:ext cx="7002463" cy="424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3" imgW="1930400" imgH="1168400" progId="Equation.DSMT4">
                  <p:embed/>
                </p:oleObj>
              </mc:Choice>
              <mc:Fallback>
                <p:oleObj name="Equation" r:id="rId3" imgW="1930400" imgH="11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517" y="2372930"/>
                        <a:ext cx="7002463" cy="424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4834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63100"/>
            <a:ext cx="8815265" cy="1321007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, is  </a:t>
            </a:r>
            <a:r>
              <a:rPr lang="en-US" sz="5400" dirty="0" smtClean="0">
                <a:solidFill>
                  <a:srgbClr val="0000FF"/>
                </a:solidFill>
              </a:rPr>
              <a:t>[S? m n]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886007"/>
              </p:ext>
            </p:extLst>
          </p:nvPr>
        </p:nvGraphicFramePr>
        <p:xfrm>
          <a:off x="179388" y="2527300"/>
          <a:ext cx="8661400" cy="341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3" imgW="2387600" imgH="939800" progId="Equation.DSMT4">
                  <p:embed/>
                </p:oleObj>
              </mc:Choice>
              <mc:Fallback>
                <p:oleObj name="Equation" r:id="rId3" imgW="23876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88" y="2527300"/>
                        <a:ext cx="8661400" cy="341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85617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74" y="1486841"/>
            <a:ext cx="8652897" cy="1923110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sz="5400" dirty="0" smtClean="0"/>
              <a:t>and finally we assert that</a:t>
            </a:r>
          </a:p>
          <a:p>
            <a:pPr marL="0" indent="0">
              <a:spcBef>
                <a:spcPts val="0"/>
              </a:spcBef>
            </a:pPr>
            <a:r>
              <a:rPr lang="en-US" sz="5400" b="1" dirty="0" smtClean="0">
                <a:solidFill>
                  <a:srgbClr val="0000FF"/>
                </a:solidFill>
                <a:latin typeface="Euclid"/>
                <a:cs typeface="Euclid"/>
              </a:rPr>
              <a:t>p </a:t>
            </a:r>
            <a:r>
              <a:rPr lang="en-US" sz="5400" dirty="0" smtClean="0">
                <a:solidFill>
                  <a:srgbClr val="E416DE"/>
                </a:solidFill>
              </a:rPr>
              <a:t>halts</a:t>
            </a:r>
            <a:r>
              <a:rPr lang="en-US" sz="5400" dirty="0" smtClean="0"/>
              <a:t>.</a:t>
            </a:r>
          </a:p>
          <a:p>
            <a:endParaRPr lang="en-US" sz="54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055547"/>
              </p:ext>
            </p:extLst>
          </p:nvPr>
        </p:nvGraphicFramePr>
        <p:xfrm>
          <a:off x="755650" y="3276600"/>
          <a:ext cx="7607300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3" imgW="1485900" imgH="304800" progId="Equation.DSMT4">
                  <p:embed/>
                </p:oleObj>
              </mc:Choice>
              <mc:Fallback>
                <p:oleObj name="Equation" r:id="rId3" imgW="14859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3276600"/>
                        <a:ext cx="7607300" cy="156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55379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Our first step in describing Counter Machines with predicate formulas will be to find a way to talk about </a:t>
            </a:r>
            <a:endParaRPr lang="en-US" sz="4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98284"/>
              </p:ext>
            </p:extLst>
          </p:nvPr>
        </p:nvGraphicFramePr>
        <p:xfrm>
          <a:off x="2185194" y="4340443"/>
          <a:ext cx="4770438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1104900" imgH="330200" progId="Equation.DSMT4">
                  <p:embed/>
                </p:oleObj>
              </mc:Choice>
              <mc:Fallback>
                <p:oleObj name="Equation" r:id="rId3" imgW="1104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5194" y="4340443"/>
                        <a:ext cx="4770438" cy="155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93287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662" y="363538"/>
            <a:ext cx="6142808" cy="1013404"/>
          </a:xfrm>
        </p:spPr>
        <p:txBody>
          <a:bodyPr/>
          <a:lstStyle/>
          <a:p>
            <a:r>
              <a:rPr lang="en-US" sz="4800" dirty="0" smtClean="0"/>
              <a:t>The Formula </a:t>
            </a:r>
            <a:r>
              <a:rPr lang="en-US" sz="4800" dirty="0" err="1">
                <a:solidFill>
                  <a:srgbClr val="0000FF"/>
                </a:solidFill>
              </a:rPr>
              <a:t>F</a:t>
            </a:r>
            <a:r>
              <a:rPr lang="en-US" sz="4800" baseline="-25000" dirty="0" err="1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158" y="1602475"/>
            <a:ext cx="8468699" cy="3596666"/>
          </a:xfrm>
        </p:spPr>
        <p:txBody>
          <a:bodyPr/>
          <a:lstStyle/>
          <a:p>
            <a:r>
              <a:rPr lang="en-US" sz="4400" dirty="0" smtClean="0"/>
              <a:t>Now let the </a:t>
            </a:r>
            <a:r>
              <a:rPr lang="en-US" sz="4400" dirty="0"/>
              <a:t>formula </a:t>
            </a:r>
            <a:r>
              <a:rPr lang="en-US" sz="4400" dirty="0" err="1" smtClean="0">
                <a:solidFill>
                  <a:srgbClr val="0000FF"/>
                </a:solidFill>
              </a:rPr>
              <a:t>F</a:t>
            </a:r>
            <a:r>
              <a:rPr lang="en-US" sz="4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400" dirty="0" smtClean="0"/>
              <a:t> be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[</a:t>
            </a:r>
            <a:r>
              <a:rPr lang="en-US" sz="4400" dirty="0" smtClean="0">
                <a:solidFill>
                  <a:srgbClr val="E416DE"/>
                </a:solidFill>
                <a:latin typeface="Comic Sans MS"/>
                <a:cs typeface="Comic Sans MS"/>
              </a:rPr>
              <a:t>Begin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AND </a:t>
            </a:r>
            <a:endParaRPr lang="en-US" sz="36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400" dirty="0" smtClean="0">
                <a:latin typeface="Comic Sans MS"/>
                <a:cs typeface="Comic Sans MS"/>
              </a:rPr>
              <a:t>formulas for lined of </a:t>
            </a:r>
            <a:r>
              <a:rPr lang="en-US" sz="44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400" dirty="0" smtClean="0">
                <a:latin typeface="Comic Sans MS"/>
                <a:cs typeface="Comic Sans MS"/>
              </a:rPr>
              <a:t>}]</a:t>
            </a:r>
          </a:p>
          <a:p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      IMPLIES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E416DE"/>
                </a:solidFill>
                <a:latin typeface="Comic Sans MS"/>
                <a:cs typeface="Comic Sans MS"/>
              </a:rPr>
              <a:t>halts</a:t>
            </a:r>
          </a:p>
          <a:p>
            <a:endParaRPr lang="en-US" sz="36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2266576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000" dirty="0" smtClean="0"/>
              <a:t>halts, then </a:t>
            </a:r>
            <a:r>
              <a:rPr lang="en-US" sz="4000" dirty="0" err="1">
                <a:solidFill>
                  <a:srgbClr val="0000FF"/>
                </a:solidFill>
              </a:rPr>
              <a:t>F</a:t>
            </a:r>
            <a:r>
              <a:rPr lang="en-US" sz="4000" baseline="-25000" dirty="0" err="1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baseline="-25000" dirty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000" dirty="0"/>
              <a:t>is </a:t>
            </a:r>
            <a:r>
              <a:rPr lang="en-US" sz="4000" dirty="0" smtClean="0"/>
              <a:t>valid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89" y="1600200"/>
            <a:ext cx="8587393" cy="4869051"/>
          </a:xfrm>
        </p:spPr>
        <p:txBody>
          <a:bodyPr/>
          <a:lstStyle/>
          <a:p>
            <a:r>
              <a:rPr lang="en-US" sz="4000" dirty="0" smtClean="0"/>
              <a:t>As a matter of fact, if </a:t>
            </a:r>
            <a:r>
              <a:rPr lang="en-US" sz="40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000" dirty="0" smtClean="0"/>
              <a:t>halts, then a </a:t>
            </a:r>
            <a:r>
              <a:rPr lang="en-US" sz="4000" dirty="0" smtClean="0">
                <a:solidFill>
                  <a:srgbClr val="008000"/>
                </a:solidFill>
              </a:rPr>
              <a:t>simple formal proof</a:t>
            </a:r>
            <a:r>
              <a:rPr lang="en-US" sz="4000" dirty="0" smtClean="0"/>
              <a:t> that follows the steps of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dirty="0" smtClean="0"/>
              <a:t> will deduce from the hypotheses of </a:t>
            </a:r>
            <a:r>
              <a:rPr lang="en-US" sz="4000" dirty="0" err="1" smtClean="0">
                <a:solidFill>
                  <a:srgbClr val="0000FF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that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4000" dirty="0" smtClean="0"/>
              <a:t> </a:t>
            </a:r>
          </a:p>
          <a:p>
            <a:endParaRPr lang="en-US" sz="4000" dirty="0" smtClean="0"/>
          </a:p>
          <a:p>
            <a:r>
              <a:rPr lang="en-US" sz="4000" dirty="0"/>
              <a:t> </a:t>
            </a:r>
            <a:r>
              <a:rPr lang="en-US" sz="4000" dirty="0" smtClean="0"/>
              <a:t> for some  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</a:p>
          <a:p>
            <a:endParaRPr lang="en-US" sz="4000" dirty="0"/>
          </a:p>
          <a:p>
            <a:r>
              <a:rPr lang="en-US" sz="4000" dirty="0" smtClean="0"/>
              <a:t>                                </a:t>
            </a:r>
            <a:endParaRPr lang="en-US" sz="4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141382"/>
              </p:ext>
            </p:extLst>
          </p:nvPr>
        </p:nvGraphicFramePr>
        <p:xfrm>
          <a:off x="1840925" y="3988562"/>
          <a:ext cx="4940300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3" imgW="965200" imgH="304800" progId="Equation.DSMT4">
                  <p:embed/>
                </p:oleObj>
              </mc:Choice>
              <mc:Fallback>
                <p:oleObj name="Equation" r:id="rId3" imgW="9652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0925" y="3988562"/>
                        <a:ext cx="4940300" cy="156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705132"/>
              </p:ext>
            </p:extLst>
          </p:nvPr>
        </p:nvGraphicFramePr>
        <p:xfrm>
          <a:off x="3317007" y="5597559"/>
          <a:ext cx="2131113" cy="814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5" imgW="596900" imgH="228600" progId="Equation.DSMT4">
                  <p:embed/>
                </p:oleObj>
              </mc:Choice>
              <mc:Fallback>
                <p:oleObj name="Equation" r:id="rId5" imgW="59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17007" y="5597559"/>
                        <a:ext cx="2131113" cy="814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685546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000" dirty="0" smtClean="0"/>
              <a:t>halts, then </a:t>
            </a:r>
            <a:r>
              <a:rPr lang="en-US" sz="4000" dirty="0" err="1">
                <a:solidFill>
                  <a:srgbClr val="0000FF"/>
                </a:solidFill>
              </a:rPr>
              <a:t>F</a:t>
            </a:r>
            <a:r>
              <a:rPr lang="en-US" sz="4000" baseline="-25000" dirty="0" err="1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baseline="-25000" dirty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000" dirty="0"/>
              <a:t>is </a:t>
            </a:r>
            <a:r>
              <a:rPr lang="en-US" sz="4000" dirty="0" smtClean="0"/>
              <a:t>valid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90" y="1801990"/>
            <a:ext cx="8841110" cy="3824477"/>
          </a:xfrm>
        </p:spPr>
        <p:txBody>
          <a:bodyPr/>
          <a:lstStyle/>
          <a:p>
            <a:r>
              <a:rPr lang="en-US" sz="6000" dirty="0" smtClean="0"/>
              <a:t>So if </a:t>
            </a:r>
            <a:r>
              <a:rPr lang="en-US" sz="60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6000" dirty="0" smtClean="0">
                <a:solidFill>
                  <a:srgbClr val="008000"/>
                </a:solidFill>
              </a:rPr>
              <a:t>halts</a:t>
            </a:r>
            <a:r>
              <a:rPr lang="en-US" sz="6000" dirty="0" smtClean="0"/>
              <a:t>, </a:t>
            </a: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60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 </a:t>
            </a:r>
            <a:r>
              <a:rPr lang="en-US" sz="6000" dirty="0" smtClean="0"/>
              <a:t>has a simple proof, which means that it must be  </a:t>
            </a:r>
            <a:r>
              <a:rPr lang="en-US" sz="6000" dirty="0" smtClean="0">
                <a:solidFill>
                  <a:srgbClr val="008000"/>
                </a:solidFill>
              </a:rPr>
              <a:t>valid</a:t>
            </a:r>
            <a:r>
              <a:rPr lang="en-US" sz="6000" dirty="0" smtClean="0"/>
              <a:t>.</a:t>
            </a:r>
            <a:endParaRPr lang="en-US" sz="6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66133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90" y="1801990"/>
            <a:ext cx="8468703" cy="3171617"/>
          </a:xfrm>
        </p:spPr>
        <p:txBody>
          <a:bodyPr/>
          <a:lstStyle/>
          <a:p>
            <a:r>
              <a:rPr lang="en-US" sz="6000" dirty="0" smtClean="0"/>
              <a:t>So if </a:t>
            </a:r>
            <a:r>
              <a:rPr lang="en-US" sz="60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6000" dirty="0" smtClean="0">
                <a:solidFill>
                  <a:srgbClr val="008000"/>
                </a:solidFill>
              </a:rPr>
              <a:t>halts</a:t>
            </a:r>
            <a:r>
              <a:rPr lang="en-US" sz="6000" dirty="0" smtClean="0"/>
              <a:t>, </a:t>
            </a: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60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 </a:t>
            </a:r>
            <a:r>
              <a:rPr lang="en-US" sz="6000" dirty="0" smtClean="0"/>
              <a:t>has a simple proof, and so </a:t>
            </a: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6000" dirty="0" smtClean="0"/>
              <a:t> is surely </a:t>
            </a:r>
            <a:r>
              <a:rPr lang="en-US" sz="6000" dirty="0" smtClean="0">
                <a:solidFill>
                  <a:srgbClr val="008000"/>
                </a:solidFill>
              </a:rPr>
              <a:t>valid</a:t>
            </a:r>
            <a:r>
              <a:rPr lang="en-US" sz="6000" dirty="0" smtClean="0"/>
              <a:t>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000" dirty="0" smtClean="0"/>
              <a:t>halts, then </a:t>
            </a:r>
            <a:r>
              <a:rPr lang="en-US" sz="4000" dirty="0" err="1">
                <a:solidFill>
                  <a:srgbClr val="0000FF"/>
                </a:solidFill>
              </a:rPr>
              <a:t>F</a:t>
            </a:r>
            <a:r>
              <a:rPr lang="en-US" sz="4000" baseline="-25000" dirty="0" err="1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baseline="-25000" dirty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000" dirty="0"/>
              <a:t>is </a:t>
            </a:r>
            <a:r>
              <a:rPr lang="en-US" sz="4000" dirty="0" smtClean="0"/>
              <a:t>valid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27531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940" y="1825730"/>
            <a:ext cx="8160095" cy="3254709"/>
          </a:xfrm>
        </p:spPr>
        <p:txBody>
          <a:bodyPr/>
          <a:lstStyle/>
          <a:p>
            <a:r>
              <a:rPr lang="en-US" sz="6000" dirty="0" smtClean="0"/>
              <a:t>So if </a:t>
            </a:r>
            <a:r>
              <a:rPr lang="en-US" sz="60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6000" dirty="0" smtClean="0">
                <a:solidFill>
                  <a:srgbClr val="008000"/>
                </a:solidFill>
              </a:rPr>
              <a:t>halts</a:t>
            </a:r>
            <a:r>
              <a:rPr lang="en-US" sz="6000" dirty="0" smtClean="0"/>
              <a:t>, </a:t>
            </a: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60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 </a:t>
            </a:r>
            <a:r>
              <a:rPr lang="en-US" sz="6000" dirty="0" smtClean="0"/>
              <a:t>has a simple proof, and so is surely </a:t>
            </a:r>
            <a:r>
              <a:rPr lang="en-US" sz="6000" dirty="0" smtClean="0">
                <a:solidFill>
                  <a:srgbClr val="008000"/>
                </a:solidFill>
              </a:rPr>
              <a:t>valid</a:t>
            </a:r>
            <a:r>
              <a:rPr lang="en-US" sz="6000" dirty="0" smtClean="0"/>
              <a:t>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000" dirty="0" smtClean="0"/>
              <a:t>halts, then </a:t>
            </a:r>
            <a:r>
              <a:rPr lang="en-US" sz="4000" dirty="0" err="1">
                <a:solidFill>
                  <a:srgbClr val="0000FF"/>
                </a:solidFill>
              </a:rPr>
              <a:t>F</a:t>
            </a:r>
            <a:r>
              <a:rPr lang="en-US" sz="4000" baseline="-25000" dirty="0" err="1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baseline="-25000" dirty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000" dirty="0"/>
              <a:t>is </a:t>
            </a:r>
            <a:r>
              <a:rPr lang="en-US" sz="4000" dirty="0" smtClean="0"/>
              <a:t>valid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2669709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45" y="339798"/>
            <a:ext cx="7335379" cy="1060884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err="1" smtClean="0">
                <a:solidFill>
                  <a:srgbClr val="0000FF"/>
                </a:solidFill>
              </a:rPr>
              <a:t>F</a:t>
            </a:r>
            <a:r>
              <a:rPr lang="en-US" sz="4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4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400" dirty="0"/>
              <a:t>is </a:t>
            </a:r>
            <a:r>
              <a:rPr lang="en-US" sz="4400" dirty="0" smtClean="0"/>
              <a:t>valid, then </a:t>
            </a:r>
            <a:r>
              <a:rPr lang="en-US" sz="44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400" dirty="0" smtClean="0"/>
              <a:t>halts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83" y="1673489"/>
            <a:ext cx="8803460" cy="351378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5400" dirty="0" smtClean="0"/>
              <a:t>Conversely, if 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r>
              <a:rPr lang="en-US" sz="5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5400" dirty="0"/>
              <a:t>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rgbClr val="008000"/>
                </a:solidFill>
              </a:rPr>
              <a:t> valid</a:t>
            </a:r>
            <a:r>
              <a:rPr lang="en-US" sz="5400" dirty="0" smtClean="0"/>
              <a:t>, 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then it is </a:t>
            </a:r>
            <a:r>
              <a:rPr lang="en-US" sz="5400" dirty="0" smtClean="0">
                <a:solidFill>
                  <a:srgbClr val="008000"/>
                </a:solidFill>
              </a:rPr>
              <a:t>true </a:t>
            </a:r>
            <a:r>
              <a:rPr lang="en-US" sz="5400" dirty="0" smtClean="0"/>
              <a:t>when the 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domain is 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55147"/>
              </p:ext>
            </p:extLst>
          </p:nvPr>
        </p:nvGraphicFramePr>
        <p:xfrm>
          <a:off x="3348679" y="3121853"/>
          <a:ext cx="946078" cy="94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679" y="3121853"/>
                        <a:ext cx="946078" cy="94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17087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45" y="339798"/>
            <a:ext cx="7335379" cy="1060884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err="1" smtClean="0">
                <a:solidFill>
                  <a:srgbClr val="0000FF"/>
                </a:solidFill>
              </a:rPr>
              <a:t>F</a:t>
            </a:r>
            <a:r>
              <a:rPr lang="en-US" sz="4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4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400" dirty="0"/>
              <a:t>is </a:t>
            </a:r>
            <a:r>
              <a:rPr lang="en-US" sz="4400" dirty="0" smtClean="0"/>
              <a:t>valid, then </a:t>
            </a:r>
            <a:r>
              <a:rPr lang="en-US" sz="44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400" dirty="0" smtClean="0"/>
              <a:t>halts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793" y="1673488"/>
            <a:ext cx="8221854" cy="445152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5400" dirty="0" smtClean="0"/>
              <a:t>Conversely, if 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r>
              <a:rPr lang="en-US" sz="5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5400" dirty="0"/>
              <a:t>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rgbClr val="008000"/>
                </a:solidFill>
              </a:rPr>
              <a:t> valid</a:t>
            </a:r>
            <a:r>
              <a:rPr lang="en-US" sz="5400" dirty="0" smtClean="0"/>
              <a:t>, 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then it is </a:t>
            </a:r>
            <a:r>
              <a:rPr lang="en-US" sz="5400" dirty="0" smtClean="0">
                <a:solidFill>
                  <a:srgbClr val="008000"/>
                </a:solidFill>
              </a:rPr>
              <a:t>true </a:t>
            </a:r>
            <a:r>
              <a:rPr lang="en-US" sz="5400" dirty="0" smtClean="0"/>
              <a:t>when the 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domain is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535821"/>
              </p:ext>
            </p:extLst>
          </p:nvPr>
        </p:nvGraphicFramePr>
        <p:xfrm>
          <a:off x="3621689" y="3121853"/>
          <a:ext cx="946078" cy="94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1689" y="3121853"/>
                        <a:ext cx="946078" cy="94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73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45" y="339798"/>
            <a:ext cx="7335379" cy="1060884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err="1" smtClean="0">
                <a:solidFill>
                  <a:srgbClr val="0000FF"/>
                </a:solidFill>
              </a:rPr>
              <a:t>F</a:t>
            </a:r>
            <a:r>
              <a:rPr lang="en-US" sz="4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4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400" dirty="0"/>
              <a:t>is </a:t>
            </a:r>
            <a:r>
              <a:rPr lang="en-US" sz="4400" dirty="0" smtClean="0"/>
              <a:t>valid, then </a:t>
            </a:r>
            <a:r>
              <a:rPr lang="en-US" sz="44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400" dirty="0" smtClean="0"/>
              <a:t>halts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793" y="1673488"/>
            <a:ext cx="8221854" cy="445152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5400" dirty="0" smtClean="0"/>
              <a:t>Conversely, if 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r>
              <a:rPr lang="en-US" sz="5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5400" dirty="0"/>
              <a:t>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rgbClr val="008000"/>
                </a:solidFill>
              </a:rPr>
              <a:t> valid</a:t>
            </a:r>
            <a:r>
              <a:rPr lang="en-US" sz="5400" dirty="0" smtClean="0"/>
              <a:t>, 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then it is </a:t>
            </a:r>
            <a:r>
              <a:rPr lang="en-US" sz="5400" dirty="0" smtClean="0">
                <a:solidFill>
                  <a:srgbClr val="008000"/>
                </a:solidFill>
              </a:rPr>
              <a:t>true </a:t>
            </a:r>
            <a:r>
              <a:rPr lang="en-US" sz="5400" dirty="0" smtClean="0"/>
              <a:t>when the 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domain is     and 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r>
              <a:rPr lang="en-US" sz="5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54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5400" dirty="0" smtClean="0"/>
              <a:t>truly</a:t>
            </a:r>
          </a:p>
          <a:p>
            <a:pPr>
              <a:lnSpc>
                <a:spcPct val="80000"/>
              </a:lnSpc>
            </a:pPr>
            <a:r>
              <a:rPr lang="en-US" sz="5400" dirty="0" smtClean="0">
                <a:solidFill>
                  <a:srgbClr val="E416DE"/>
                </a:solidFill>
              </a:rPr>
              <a:t>means</a:t>
            </a:r>
            <a:r>
              <a:rPr lang="en-US" sz="5400" dirty="0" smtClean="0"/>
              <a:t> that</a:t>
            </a:r>
            <a:r>
              <a:rPr lang="en-US" sz="54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p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halts</a:t>
            </a:r>
            <a:r>
              <a:rPr lang="en-US" sz="54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So </a:t>
            </a:r>
            <a:r>
              <a:rPr lang="en-US" sz="5400" dirty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5400" dirty="0"/>
              <a:t> </a:t>
            </a:r>
            <a:r>
              <a:rPr lang="en-US" sz="5400" dirty="0" smtClean="0"/>
              <a:t>must truly halt.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874062"/>
              </p:ext>
            </p:extLst>
          </p:nvPr>
        </p:nvGraphicFramePr>
        <p:xfrm>
          <a:off x="3621689" y="3121853"/>
          <a:ext cx="946078" cy="94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1689" y="3121853"/>
                        <a:ext cx="946078" cy="94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01212" y="5365287"/>
            <a:ext cx="29209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008000"/>
                </a:solidFill>
                <a:latin typeface="Comic Sans MS"/>
                <a:cs typeface="Comic Sans MS"/>
              </a:rPr>
              <a:t>QED</a:t>
            </a:r>
            <a:endParaRPr lang="en-US" sz="96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6564215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370" y="1339056"/>
            <a:ext cx="8162529" cy="4880922"/>
          </a:xfrm>
        </p:spPr>
        <p:txBody>
          <a:bodyPr/>
          <a:lstStyle/>
          <a:p>
            <a:r>
              <a:rPr lang="en-US" sz="4000" dirty="0" smtClean="0"/>
              <a:t>We’ll use a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solidFill>
                  <a:srgbClr val="008000"/>
                </a:solidFill>
              </a:rPr>
              <a:t>constant</a:t>
            </a:r>
            <a:r>
              <a:rPr lang="en-US" sz="4000" dirty="0" smtClean="0"/>
              <a:t> symbol, </a:t>
            </a:r>
            <a:r>
              <a:rPr lang="en-US" sz="40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nil</a:t>
            </a:r>
          </a:p>
          <a:p>
            <a:r>
              <a:rPr lang="en-US" sz="4000" dirty="0" smtClean="0"/>
              <a:t>and a 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solidFill>
                  <a:srgbClr val="008000"/>
                </a:solidFill>
              </a:rPr>
              <a:t>function symbol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()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and define some formulas so</a:t>
            </a:r>
          </a:p>
          <a:p>
            <a:r>
              <a:rPr lang="en-US" sz="4000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nil </a:t>
            </a:r>
            <a:r>
              <a:rPr lang="en-US" sz="4000" dirty="0" smtClean="0">
                <a:latin typeface="Comic Sans MS"/>
                <a:cs typeface="Comic Sans MS"/>
              </a:rPr>
              <a:t>acts like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r>
              <a:rPr lang="en-US" sz="4000" dirty="0" smtClean="0">
                <a:latin typeface="Comic Sans MS"/>
                <a:cs typeface="Comic Sans MS"/>
              </a:rPr>
              <a:t> and </a:t>
            </a:r>
            <a:r>
              <a:rPr lang="en-US" sz="4000" dirty="0">
                <a:solidFill>
                  <a:srgbClr val="0000FF"/>
                </a:solidFill>
                <a:latin typeface="Arial Unicode MS"/>
                <a:cs typeface="Arial Unicode MS"/>
              </a:rPr>
              <a:t>next</a:t>
            </a:r>
            <a:r>
              <a:rPr lang="en-US" sz="4000" dirty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)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like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()+1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9978160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281223" cy="1034981"/>
          </a:xfrm>
        </p:spPr>
        <p:txBody>
          <a:bodyPr/>
          <a:lstStyle/>
          <a:p>
            <a:r>
              <a:rPr lang="en-US" sz="4400" dirty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 is a </a:t>
            </a:r>
            <a:r>
              <a:rPr lang="en-US" sz="4400" dirty="0" smtClean="0">
                <a:solidFill>
                  <a:srgbClr val="E416DE"/>
                </a:solidFill>
                <a:latin typeface="Comic Sans MS"/>
                <a:cs typeface="Comic Sans MS"/>
              </a:rPr>
              <a:t>one-to-one</a:t>
            </a:r>
            <a:r>
              <a:rPr lang="en-US" sz="4400" dirty="0" smtClean="0">
                <a:latin typeface="Comic Sans MS"/>
                <a:cs typeface="Comic Sans MS"/>
              </a:rPr>
              <a:t> function:</a:t>
            </a:r>
          </a:p>
          <a:p>
            <a:endParaRPr lang="en-US" sz="40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578519"/>
              </p:ext>
            </p:extLst>
          </p:nvPr>
        </p:nvGraphicFramePr>
        <p:xfrm>
          <a:off x="4178300" y="34798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3" imgW="139700" imgH="215900" progId="Equation.DSMT4">
                  <p:embed/>
                </p:oleObj>
              </mc:Choice>
              <mc:Fallback>
                <p:oleObj name="Equation" r:id="rId3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8300" y="34798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02799" y="2197816"/>
            <a:ext cx="6225434" cy="1826069"/>
            <a:chOff x="602799" y="2197816"/>
            <a:chExt cx="6225434" cy="182606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561506"/>
                </p:ext>
              </p:extLst>
            </p:nvPr>
          </p:nvGraphicFramePr>
          <p:xfrm>
            <a:off x="2416570" y="2268110"/>
            <a:ext cx="4411663" cy="175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7" name="Equation" r:id="rId5" imgW="1244600" imgH="457200" progId="Equation.DSMT4">
                    <p:embed/>
                  </p:oleObj>
                </mc:Choice>
                <mc:Fallback>
                  <p:oleObj name="Equation" r:id="rId5" imgW="124460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16570" y="2268110"/>
                          <a:ext cx="4411663" cy="1755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2141786"/>
                </p:ext>
              </p:extLst>
            </p:nvPr>
          </p:nvGraphicFramePr>
          <p:xfrm>
            <a:off x="602799" y="2197816"/>
            <a:ext cx="1771127" cy="9409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8" name="Equation" r:id="rId7" imgW="406400" imgH="215900" progId="Equation.DSMT4">
                    <p:embed/>
                  </p:oleObj>
                </mc:Choice>
                <mc:Fallback>
                  <p:oleObj name="Equation" r:id="rId7" imgW="4064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02799" y="2197816"/>
                          <a:ext cx="1771127" cy="9409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2626970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303070"/>
              </p:ext>
            </p:extLst>
          </p:nvPr>
        </p:nvGraphicFramePr>
        <p:xfrm>
          <a:off x="4178300" y="34798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3" imgW="139700" imgH="215900" progId="Equation.DSMT4">
                  <p:embed/>
                </p:oleObj>
              </mc:Choice>
              <mc:Fallback>
                <p:oleObj name="Equation" r:id="rId3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8300" y="34798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651941"/>
              </p:ext>
            </p:extLst>
          </p:nvPr>
        </p:nvGraphicFramePr>
        <p:xfrm>
          <a:off x="320675" y="2315783"/>
          <a:ext cx="85090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5" imgW="2400300" imgH="228600" progId="Equation.DSMT4">
                  <p:embed/>
                </p:oleObj>
              </mc:Choice>
              <mc:Fallback>
                <p:oleObj name="Equation" r:id="rId5" imgW="2400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675" y="2315783"/>
                        <a:ext cx="8509000" cy="877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901825"/>
              </p:ext>
            </p:extLst>
          </p:nvPr>
        </p:nvGraphicFramePr>
        <p:xfrm>
          <a:off x="1793875" y="4822825"/>
          <a:ext cx="55991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7" imgW="1206500" imgH="215900" progId="Equation.DSMT4">
                  <p:embed/>
                </p:oleObj>
              </mc:Choice>
              <mc:Fallback>
                <p:oleObj name="Equation" r:id="rId7" imgW="1206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3875" y="4822825"/>
                        <a:ext cx="5599113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281223" cy="1034981"/>
          </a:xfrm>
        </p:spPr>
        <p:txBody>
          <a:bodyPr/>
          <a:lstStyle/>
          <a:p>
            <a:r>
              <a:rPr lang="en-US" sz="4400" dirty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 is a </a:t>
            </a:r>
            <a:r>
              <a:rPr lang="en-US" sz="4400" dirty="0" smtClean="0">
                <a:solidFill>
                  <a:srgbClr val="E416DE"/>
                </a:solidFill>
                <a:latin typeface="Comic Sans MS"/>
                <a:cs typeface="Comic Sans MS"/>
              </a:rPr>
              <a:t>one-to-one</a:t>
            </a:r>
            <a:r>
              <a:rPr lang="en-US" sz="4400" dirty="0" smtClean="0">
                <a:latin typeface="Comic Sans MS"/>
                <a:cs typeface="Comic Sans MS"/>
              </a:rPr>
              <a:t> function:</a:t>
            </a:r>
          </a:p>
          <a:p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1631" y="3912962"/>
            <a:ext cx="7512832" cy="100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8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nil</a:t>
            </a:r>
            <a:r>
              <a:rPr lang="en-US" sz="4800" dirty="0" smtClean="0">
                <a:latin typeface="Comic Sans MS"/>
                <a:cs typeface="Comic Sans MS"/>
              </a:rPr>
              <a:t> is not </a:t>
            </a:r>
            <a:r>
              <a:rPr lang="en-US" sz="48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 </a:t>
            </a:r>
            <a:r>
              <a:rPr lang="en-US" sz="4800" dirty="0" smtClean="0">
                <a:latin typeface="Comic Sans MS"/>
                <a:cs typeface="Comic Sans MS"/>
              </a:rPr>
              <a:t>of anything</a:t>
            </a:r>
          </a:p>
          <a:p>
            <a:endParaRPr lang="en-US" sz="4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069704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009445" cy="1046852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possible models now look like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44199" y="2500796"/>
            <a:ext cx="8474872" cy="819674"/>
            <a:chOff x="344199" y="2500796"/>
            <a:chExt cx="8474872" cy="819674"/>
          </a:xfrm>
        </p:grpSpPr>
        <p:grpSp>
          <p:nvGrpSpPr>
            <p:cNvPr id="50" name="Group 49"/>
            <p:cNvGrpSpPr/>
            <p:nvPr/>
          </p:nvGrpSpPr>
          <p:grpSpPr>
            <a:xfrm>
              <a:off x="344199" y="2500796"/>
              <a:ext cx="4447260" cy="809716"/>
              <a:chOff x="771518" y="2512666"/>
              <a:chExt cx="4447260" cy="80971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71518" y="2528362"/>
                <a:ext cx="771523" cy="759692"/>
                <a:chOff x="807126" y="2504621"/>
                <a:chExt cx="771523" cy="759692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807126" y="2504621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95398" y="2545312"/>
                  <a:ext cx="595235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nil</a:t>
                  </a:r>
                  <a:endParaRPr lang="en-US" sz="3200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543041" y="2512666"/>
                <a:ext cx="3675737" cy="809716"/>
                <a:chOff x="1543041" y="2512666"/>
                <a:chExt cx="3675737" cy="809716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543041" y="2514579"/>
                  <a:ext cx="1826006" cy="807803"/>
                  <a:chOff x="1543041" y="2514579"/>
                  <a:chExt cx="1826006" cy="807803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597524" y="251457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>
                    <a:stCxn id="3" idx="6"/>
                    <a:endCxn id="14" idx="2"/>
                  </p:cNvCxnSpPr>
                  <p:nvPr/>
                </p:nvCxnSpPr>
                <p:spPr>
                  <a:xfrm flipV="1">
                    <a:off x="1543041" y="289442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673609" y="286071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392772" y="2512666"/>
                  <a:ext cx="1826006" cy="807803"/>
                  <a:chOff x="4864595" y="3296099"/>
                  <a:chExt cx="1826006" cy="807803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5919078" y="329609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Arrow Connector 31"/>
                  <p:cNvCxnSpPr>
                    <a:endCxn id="31" idx="2"/>
                  </p:cNvCxnSpPr>
                  <p:nvPr/>
                </p:nvCxnSpPr>
                <p:spPr>
                  <a:xfrm flipV="1">
                    <a:off x="4864595" y="367594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995163" y="364223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41" name="Group 40"/>
            <p:cNvGrpSpPr/>
            <p:nvPr/>
          </p:nvGrpSpPr>
          <p:grpSpPr>
            <a:xfrm>
              <a:off x="4805259" y="2510754"/>
              <a:ext cx="3675737" cy="809716"/>
              <a:chOff x="1543041" y="2512666"/>
              <a:chExt cx="3675737" cy="80971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>
                  <a:endCxn id="47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>
                  <a:endCxn id="44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  <p:cxnSp>
          <p:nvCxnSpPr>
            <p:cNvPr id="52" name="Straight Arrow Connector 51"/>
            <p:cNvCxnSpPr>
              <a:stCxn id="44" idx="6"/>
            </p:cNvCxnSpPr>
            <p:nvPr/>
          </p:nvCxnSpPr>
          <p:spPr>
            <a:xfrm flipV="1">
              <a:off x="8480996" y="2884455"/>
              <a:ext cx="338075" cy="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235469" y="3863955"/>
            <a:ext cx="8474872" cy="819674"/>
            <a:chOff x="235469" y="3863955"/>
            <a:chExt cx="8474872" cy="819674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730567"/>
                </p:ext>
              </p:extLst>
            </p:nvPr>
          </p:nvGraphicFramePr>
          <p:xfrm>
            <a:off x="5638254" y="4275102"/>
            <a:ext cx="1397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" name="Equation" r:id="rId3" imgW="139700" imgH="215900" progId="Equation.DSMT4">
                    <p:embed/>
                  </p:oleObj>
                </mc:Choice>
                <mc:Fallback>
                  <p:oleObj name="Equation" r:id="rId3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38254" y="4275102"/>
                          <a:ext cx="1397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Oval 75"/>
            <p:cNvSpPr/>
            <p:nvPr/>
          </p:nvSpPr>
          <p:spPr>
            <a:xfrm>
              <a:off x="235469" y="3879651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18701" y="3920342"/>
              <a:ext cx="412893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Arial Unicode MS"/>
                  <a:cs typeface="Arial Unicode MS"/>
                </a:rPr>
                <a:t>0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006992" y="3865868"/>
              <a:ext cx="1826006" cy="807803"/>
              <a:chOff x="1543041" y="2514579"/>
              <a:chExt cx="1826006" cy="807803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597524" y="251457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>
                <a:stCxn id="76" idx="6"/>
                <a:endCxn id="73" idx="2"/>
              </p:cNvCxnSpPr>
              <p:nvPr/>
            </p:nvCxnSpPr>
            <p:spPr>
              <a:xfrm flipV="1">
                <a:off x="1543041" y="289442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1768569" y="2860717"/>
                <a:ext cx="471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+1</a:t>
                </a:r>
                <a:endParaRPr lang="en-US" dirty="0">
                  <a:solidFill>
                    <a:srgbClr val="0000FF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2856723" y="3863955"/>
              <a:ext cx="1826006" cy="807803"/>
              <a:chOff x="4864595" y="3296099"/>
              <a:chExt cx="1826006" cy="807803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5919078" y="329609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>
                <a:endCxn id="70" idx="2"/>
              </p:cNvCxnSpPr>
              <p:nvPr/>
            </p:nvCxnSpPr>
            <p:spPr>
              <a:xfrm flipV="1">
                <a:off x="4864595" y="367594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4995163" y="3642237"/>
                <a:ext cx="563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 +</a:t>
                </a:r>
                <a:r>
                  <a:rPr lang="en-US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696529" y="3875826"/>
              <a:ext cx="1826006" cy="807803"/>
              <a:chOff x="1543041" y="2514579"/>
              <a:chExt cx="1826006" cy="80780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597524" y="251457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endCxn id="63" idx="2"/>
              </p:cNvCxnSpPr>
              <p:nvPr/>
            </p:nvCxnSpPr>
            <p:spPr>
              <a:xfrm flipV="1">
                <a:off x="1543041" y="289442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1673609" y="2860717"/>
                <a:ext cx="563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 +</a:t>
                </a:r>
                <a:r>
                  <a:rPr lang="en-US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6546260" y="3873913"/>
              <a:ext cx="1826006" cy="807803"/>
              <a:chOff x="4864595" y="3296099"/>
              <a:chExt cx="1826006" cy="807803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919078" y="329609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>
                <a:endCxn id="60" idx="2"/>
              </p:cNvCxnSpPr>
              <p:nvPr/>
            </p:nvCxnSpPr>
            <p:spPr>
              <a:xfrm flipV="1">
                <a:off x="4864595" y="367594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4995163" y="3642237"/>
                <a:ext cx="563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 +</a:t>
                </a:r>
                <a:r>
                  <a:rPr lang="en-US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</a:p>
            </p:txBody>
          </p:sp>
        </p:grpSp>
        <p:cxnSp>
          <p:nvCxnSpPr>
            <p:cNvPr id="57" name="Straight Arrow Connector 56"/>
            <p:cNvCxnSpPr>
              <a:stCxn id="60" idx="6"/>
            </p:cNvCxnSpPr>
            <p:nvPr/>
          </p:nvCxnSpPr>
          <p:spPr>
            <a:xfrm flipV="1">
              <a:off x="8372266" y="4247614"/>
              <a:ext cx="338075" cy="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268448" y="3918430"/>
              <a:ext cx="369412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endParaRPr lang="en-US" sz="32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094454" y="3940258"/>
              <a:ext cx="43513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2</a:t>
              </a:r>
              <a:endParaRPr lang="en-US" sz="32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944197" y="3973956"/>
              <a:ext cx="43513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3</a:t>
              </a:r>
              <a:endParaRPr lang="en-US" sz="32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770203" y="3960174"/>
              <a:ext cx="441146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4</a:t>
              </a:r>
              <a:endParaRPr lang="en-US" sz="32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1989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009445" cy="1046852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possible models now look like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44199" y="2500796"/>
            <a:ext cx="8474872" cy="819674"/>
            <a:chOff x="344199" y="2500796"/>
            <a:chExt cx="8474872" cy="819674"/>
          </a:xfrm>
        </p:grpSpPr>
        <p:grpSp>
          <p:nvGrpSpPr>
            <p:cNvPr id="50" name="Group 49"/>
            <p:cNvGrpSpPr/>
            <p:nvPr/>
          </p:nvGrpSpPr>
          <p:grpSpPr>
            <a:xfrm>
              <a:off x="344199" y="2500796"/>
              <a:ext cx="4447260" cy="809716"/>
              <a:chOff x="771518" y="2512666"/>
              <a:chExt cx="4447260" cy="80971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71518" y="2528362"/>
                <a:ext cx="771523" cy="759692"/>
                <a:chOff x="807126" y="2504621"/>
                <a:chExt cx="771523" cy="759692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807126" y="2504621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95398" y="2545312"/>
                  <a:ext cx="595235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nil</a:t>
                  </a:r>
                  <a:endParaRPr lang="en-US" sz="3200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543041" y="2512666"/>
                <a:ext cx="3675737" cy="809716"/>
                <a:chOff x="1543041" y="2512666"/>
                <a:chExt cx="3675737" cy="809716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543041" y="2514579"/>
                  <a:ext cx="1826006" cy="807803"/>
                  <a:chOff x="1543041" y="2514579"/>
                  <a:chExt cx="1826006" cy="807803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597524" y="251457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>
                    <a:stCxn id="3" idx="6"/>
                    <a:endCxn id="14" idx="2"/>
                  </p:cNvCxnSpPr>
                  <p:nvPr/>
                </p:nvCxnSpPr>
                <p:spPr>
                  <a:xfrm flipV="1">
                    <a:off x="1543041" y="289442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673609" y="286071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392772" y="2512666"/>
                  <a:ext cx="1826006" cy="807803"/>
                  <a:chOff x="4864595" y="3296099"/>
                  <a:chExt cx="1826006" cy="807803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5919078" y="329609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Arrow Connector 31"/>
                  <p:cNvCxnSpPr>
                    <a:endCxn id="31" idx="2"/>
                  </p:cNvCxnSpPr>
                  <p:nvPr/>
                </p:nvCxnSpPr>
                <p:spPr>
                  <a:xfrm flipV="1">
                    <a:off x="4864595" y="367594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995163" y="364223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41" name="Group 40"/>
            <p:cNvGrpSpPr/>
            <p:nvPr/>
          </p:nvGrpSpPr>
          <p:grpSpPr>
            <a:xfrm>
              <a:off x="4805259" y="2510754"/>
              <a:ext cx="3675737" cy="809716"/>
              <a:chOff x="1543041" y="2512666"/>
              <a:chExt cx="3675737" cy="80971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>
                  <a:endCxn id="47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>
                  <a:endCxn id="44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  <p:cxnSp>
          <p:nvCxnSpPr>
            <p:cNvPr id="52" name="Straight Arrow Connector 51"/>
            <p:cNvCxnSpPr>
              <a:stCxn id="44" idx="6"/>
            </p:cNvCxnSpPr>
            <p:nvPr/>
          </p:nvCxnSpPr>
          <p:spPr>
            <a:xfrm flipV="1">
              <a:off x="8480996" y="2884455"/>
              <a:ext cx="338075" cy="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37250" y="3687483"/>
            <a:ext cx="4447260" cy="809716"/>
            <a:chOff x="771518" y="2512666"/>
            <a:chExt cx="4447260" cy="809716"/>
          </a:xfrm>
        </p:grpSpPr>
        <p:sp>
          <p:nvSpPr>
            <p:cNvPr id="99" name="Oval 98"/>
            <p:cNvSpPr/>
            <p:nvPr/>
          </p:nvSpPr>
          <p:spPr>
            <a:xfrm>
              <a:off x="771518" y="2528362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543041" y="2512666"/>
              <a:ext cx="3675737" cy="809716"/>
              <a:chOff x="1543041" y="2512666"/>
              <a:chExt cx="3675737" cy="80971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Arrow Connector 96"/>
                <p:cNvCxnSpPr>
                  <a:stCxn id="99" idx="6"/>
                  <a:endCxn id="96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Arrow Connector 93"/>
                <p:cNvCxnSpPr>
                  <a:endCxn id="93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4898310" y="3697441"/>
            <a:ext cx="3675737" cy="809716"/>
            <a:chOff x="1543041" y="2512666"/>
            <a:chExt cx="3675737" cy="809716"/>
          </a:xfrm>
        </p:grpSpPr>
        <p:grpSp>
          <p:nvGrpSpPr>
            <p:cNvPr id="67" name="Group 66"/>
            <p:cNvGrpSpPr/>
            <p:nvPr/>
          </p:nvGrpSpPr>
          <p:grpSpPr>
            <a:xfrm>
              <a:off x="1543041" y="2514579"/>
              <a:ext cx="1826006" cy="807803"/>
              <a:chOff x="1543041" y="2514579"/>
              <a:chExt cx="1826006" cy="807803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597524" y="251457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endCxn id="86" idx="2"/>
              </p:cNvCxnSpPr>
              <p:nvPr/>
            </p:nvCxnSpPr>
            <p:spPr>
              <a:xfrm flipV="1">
                <a:off x="1543041" y="289442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1673609" y="286071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392772" y="2512666"/>
              <a:ext cx="1826006" cy="807803"/>
              <a:chOff x="4864595" y="3296099"/>
              <a:chExt cx="1826006" cy="807803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5919078" y="329609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endCxn id="83" idx="2"/>
              </p:cNvCxnSpPr>
              <p:nvPr/>
            </p:nvCxnSpPr>
            <p:spPr>
              <a:xfrm flipV="1">
                <a:off x="4864595" y="367594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995163" y="364223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</p:grpSp>
      <p:cxnSp>
        <p:nvCxnSpPr>
          <p:cNvPr id="66" name="Straight Arrow Connector 65"/>
          <p:cNvCxnSpPr>
            <a:stCxn id="83" idx="6"/>
          </p:cNvCxnSpPr>
          <p:nvPr/>
        </p:nvCxnSpPr>
        <p:spPr>
          <a:xfrm flipV="1">
            <a:off x="8574047" y="4071142"/>
            <a:ext cx="338075" cy="614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73550" y="4081100"/>
            <a:ext cx="338075" cy="6145"/>
          </a:xfrm>
          <a:prstGeom prst="straightConnector1">
            <a:avLst/>
          </a:prstGeom>
          <a:ln w="38100">
            <a:solidFill>
              <a:srgbClr val="E416DE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37695" y="4625231"/>
            <a:ext cx="3775696" cy="1828010"/>
            <a:chOff x="2437695" y="4625231"/>
            <a:chExt cx="3775696" cy="1828010"/>
          </a:xfrm>
        </p:grpSpPr>
        <p:sp>
          <p:nvSpPr>
            <p:cNvPr id="122" name="Oval 121"/>
            <p:cNvSpPr/>
            <p:nvPr/>
          </p:nvSpPr>
          <p:spPr>
            <a:xfrm>
              <a:off x="3041154" y="4625231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043059" y="5384923"/>
              <a:ext cx="771523" cy="1046489"/>
              <a:chOff x="3043059" y="5384923"/>
              <a:chExt cx="771523" cy="1046489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Arrow Connector 122"/>
              <p:cNvCxnSpPr>
                <a:stCxn id="115" idx="0"/>
                <a:endCxn id="122" idx="4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/>
            <p:cNvSpPr txBox="1"/>
            <p:nvPr/>
          </p:nvSpPr>
          <p:spPr>
            <a:xfrm>
              <a:off x="2437695" y="530373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4890885" y="4635188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>
              <a:endCxn id="119" idx="2"/>
            </p:cNvCxnSpPr>
            <p:nvPr/>
          </p:nvCxnSpPr>
          <p:spPr>
            <a:xfrm flipV="1">
              <a:off x="3836402" y="5015034"/>
              <a:ext cx="1054483" cy="13783"/>
            </a:xfrm>
            <a:prstGeom prst="straightConnector1">
              <a:avLst/>
            </a:prstGeom>
            <a:ln>
              <a:solidFill>
                <a:schemeClr val="tx2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966970" y="4981326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438820" y="527808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916542" y="5406752"/>
              <a:ext cx="771523" cy="1046489"/>
              <a:chOff x="3043059" y="5384923"/>
              <a:chExt cx="771523" cy="1046489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Arrow Connector 126"/>
              <p:cNvCxnSpPr>
                <a:stCxn id="126" idx="0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>
              <a:endCxn id="126" idx="2"/>
            </p:cNvCxnSpPr>
            <p:nvPr/>
          </p:nvCxnSpPr>
          <p:spPr>
            <a:xfrm flipV="1">
              <a:off x="3790842" y="6073395"/>
              <a:ext cx="1125700" cy="1911"/>
            </a:xfrm>
            <a:prstGeom prst="straightConnector1">
              <a:avLst/>
            </a:prstGeom>
            <a:ln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>
            <a:off x="3976960" y="6095213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872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009445" cy="1046852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possible models now look like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44199" y="2500796"/>
            <a:ext cx="8474872" cy="819674"/>
            <a:chOff x="344199" y="2500796"/>
            <a:chExt cx="8474872" cy="819674"/>
          </a:xfrm>
        </p:grpSpPr>
        <p:grpSp>
          <p:nvGrpSpPr>
            <p:cNvPr id="50" name="Group 49"/>
            <p:cNvGrpSpPr/>
            <p:nvPr/>
          </p:nvGrpSpPr>
          <p:grpSpPr>
            <a:xfrm>
              <a:off x="344199" y="2500796"/>
              <a:ext cx="4447260" cy="809716"/>
              <a:chOff x="771518" y="2512666"/>
              <a:chExt cx="4447260" cy="80971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71518" y="2528362"/>
                <a:ext cx="771523" cy="759692"/>
                <a:chOff x="807126" y="2504621"/>
                <a:chExt cx="771523" cy="759692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807126" y="2504621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95398" y="2545312"/>
                  <a:ext cx="595235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nil</a:t>
                  </a:r>
                  <a:endParaRPr lang="en-US" sz="3200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543041" y="2512666"/>
                <a:ext cx="3675737" cy="809716"/>
                <a:chOff x="1543041" y="2512666"/>
                <a:chExt cx="3675737" cy="809716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543041" y="2514579"/>
                  <a:ext cx="1826006" cy="807803"/>
                  <a:chOff x="1543041" y="2514579"/>
                  <a:chExt cx="1826006" cy="807803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597524" y="251457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>
                    <a:stCxn id="3" idx="6"/>
                    <a:endCxn id="14" idx="2"/>
                  </p:cNvCxnSpPr>
                  <p:nvPr/>
                </p:nvCxnSpPr>
                <p:spPr>
                  <a:xfrm flipV="1">
                    <a:off x="1543041" y="289442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673609" y="286071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392772" y="2512666"/>
                  <a:ext cx="1826006" cy="807803"/>
                  <a:chOff x="4864595" y="3296099"/>
                  <a:chExt cx="1826006" cy="807803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5919078" y="329609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Arrow Connector 31"/>
                  <p:cNvCxnSpPr>
                    <a:endCxn id="31" idx="2"/>
                  </p:cNvCxnSpPr>
                  <p:nvPr/>
                </p:nvCxnSpPr>
                <p:spPr>
                  <a:xfrm flipV="1">
                    <a:off x="4864595" y="367594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995163" y="364223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41" name="Group 40"/>
            <p:cNvGrpSpPr/>
            <p:nvPr/>
          </p:nvGrpSpPr>
          <p:grpSpPr>
            <a:xfrm>
              <a:off x="4805259" y="2510754"/>
              <a:ext cx="3675737" cy="809716"/>
              <a:chOff x="1543041" y="2512666"/>
              <a:chExt cx="3675737" cy="80971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>
                  <a:endCxn id="47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>
                  <a:endCxn id="44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  <p:cxnSp>
          <p:nvCxnSpPr>
            <p:cNvPr id="52" name="Straight Arrow Connector 51"/>
            <p:cNvCxnSpPr>
              <a:stCxn id="44" idx="6"/>
            </p:cNvCxnSpPr>
            <p:nvPr/>
          </p:nvCxnSpPr>
          <p:spPr>
            <a:xfrm flipV="1">
              <a:off x="8480996" y="2884455"/>
              <a:ext cx="338075" cy="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37250" y="3687483"/>
            <a:ext cx="4447260" cy="809716"/>
            <a:chOff x="771518" y="2512666"/>
            <a:chExt cx="4447260" cy="809716"/>
          </a:xfrm>
        </p:grpSpPr>
        <p:sp>
          <p:nvSpPr>
            <p:cNvPr id="99" name="Oval 98"/>
            <p:cNvSpPr/>
            <p:nvPr/>
          </p:nvSpPr>
          <p:spPr>
            <a:xfrm>
              <a:off x="771518" y="2528362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543041" y="2512666"/>
              <a:ext cx="3675737" cy="809716"/>
              <a:chOff x="1543041" y="2512666"/>
              <a:chExt cx="3675737" cy="80971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Arrow Connector 96"/>
                <p:cNvCxnSpPr>
                  <a:stCxn id="99" idx="6"/>
                  <a:endCxn id="96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Arrow Connector 93"/>
                <p:cNvCxnSpPr>
                  <a:endCxn id="93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4898310" y="3697441"/>
            <a:ext cx="3675737" cy="809716"/>
            <a:chOff x="1543041" y="2512666"/>
            <a:chExt cx="3675737" cy="809716"/>
          </a:xfrm>
        </p:grpSpPr>
        <p:grpSp>
          <p:nvGrpSpPr>
            <p:cNvPr id="67" name="Group 66"/>
            <p:cNvGrpSpPr/>
            <p:nvPr/>
          </p:nvGrpSpPr>
          <p:grpSpPr>
            <a:xfrm>
              <a:off x="1543041" y="2514579"/>
              <a:ext cx="1826006" cy="807803"/>
              <a:chOff x="1543041" y="2514579"/>
              <a:chExt cx="1826006" cy="807803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597524" y="251457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endCxn id="86" idx="2"/>
              </p:cNvCxnSpPr>
              <p:nvPr/>
            </p:nvCxnSpPr>
            <p:spPr>
              <a:xfrm flipV="1">
                <a:off x="1543041" y="289442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1673609" y="286071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392772" y="2512666"/>
              <a:ext cx="1826006" cy="807803"/>
              <a:chOff x="4864595" y="3296099"/>
              <a:chExt cx="1826006" cy="807803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5919078" y="329609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endCxn id="83" idx="2"/>
              </p:cNvCxnSpPr>
              <p:nvPr/>
            </p:nvCxnSpPr>
            <p:spPr>
              <a:xfrm flipV="1">
                <a:off x="4864595" y="367594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995163" y="364223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</p:grpSp>
      <p:cxnSp>
        <p:nvCxnSpPr>
          <p:cNvPr id="66" name="Straight Arrow Connector 65"/>
          <p:cNvCxnSpPr>
            <a:stCxn id="83" idx="6"/>
          </p:cNvCxnSpPr>
          <p:nvPr/>
        </p:nvCxnSpPr>
        <p:spPr>
          <a:xfrm flipV="1">
            <a:off x="8574047" y="4071142"/>
            <a:ext cx="338075" cy="614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109158" y="4081100"/>
            <a:ext cx="338075" cy="6145"/>
          </a:xfrm>
          <a:prstGeom prst="straightConnector1">
            <a:avLst/>
          </a:prstGeom>
          <a:ln w="25400"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179475" y="4684581"/>
            <a:ext cx="3775696" cy="1828010"/>
            <a:chOff x="2437695" y="4625231"/>
            <a:chExt cx="3775696" cy="1828010"/>
          </a:xfrm>
        </p:grpSpPr>
        <p:sp>
          <p:nvSpPr>
            <p:cNvPr id="122" name="Oval 121"/>
            <p:cNvSpPr/>
            <p:nvPr/>
          </p:nvSpPr>
          <p:spPr>
            <a:xfrm>
              <a:off x="3041154" y="4625231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043059" y="5384923"/>
              <a:ext cx="771523" cy="1046489"/>
              <a:chOff x="3043059" y="5384923"/>
              <a:chExt cx="771523" cy="1046489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Arrow Connector 122"/>
              <p:cNvCxnSpPr>
                <a:stCxn id="115" idx="0"/>
                <a:endCxn id="122" idx="4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/>
            <p:cNvSpPr txBox="1"/>
            <p:nvPr/>
          </p:nvSpPr>
          <p:spPr>
            <a:xfrm>
              <a:off x="2437695" y="530373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4890885" y="4635188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>
              <a:endCxn id="119" idx="2"/>
            </p:cNvCxnSpPr>
            <p:nvPr/>
          </p:nvCxnSpPr>
          <p:spPr>
            <a:xfrm flipV="1">
              <a:off x="3836402" y="5015034"/>
              <a:ext cx="1054483" cy="13783"/>
            </a:xfrm>
            <a:prstGeom prst="straightConnector1">
              <a:avLst/>
            </a:prstGeom>
            <a:ln>
              <a:solidFill>
                <a:schemeClr val="tx2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966970" y="4981326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438820" y="527808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916542" y="5406752"/>
              <a:ext cx="771523" cy="1046489"/>
              <a:chOff x="3043059" y="5384923"/>
              <a:chExt cx="771523" cy="1046489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Arrow Connector 126"/>
              <p:cNvCxnSpPr>
                <a:stCxn id="126" idx="0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>
              <a:endCxn id="126" idx="2"/>
            </p:cNvCxnSpPr>
            <p:nvPr/>
          </p:nvCxnSpPr>
          <p:spPr>
            <a:xfrm flipV="1">
              <a:off x="3790842" y="6073395"/>
              <a:ext cx="1125700" cy="1911"/>
            </a:xfrm>
            <a:prstGeom prst="straightConnector1">
              <a:avLst/>
            </a:prstGeom>
            <a:ln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>
            <a:off x="2730657" y="6083344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5106439" y="4694540"/>
            <a:ext cx="3775696" cy="1828010"/>
            <a:chOff x="2437695" y="4625231"/>
            <a:chExt cx="3775696" cy="1828010"/>
          </a:xfrm>
        </p:grpSpPr>
        <p:sp>
          <p:nvSpPr>
            <p:cNvPr id="68" name="Oval 67"/>
            <p:cNvSpPr/>
            <p:nvPr/>
          </p:nvSpPr>
          <p:spPr>
            <a:xfrm>
              <a:off x="3041154" y="4625231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3043059" y="5384923"/>
              <a:ext cx="771523" cy="1046489"/>
              <a:chOff x="3043059" y="5384923"/>
              <a:chExt cx="771523" cy="1046489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/>
              <p:cNvCxnSpPr>
                <a:stCxn id="80" idx="0"/>
                <a:endCxn id="68" idx="4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2437695" y="530373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4890885" y="4635188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>
              <a:endCxn id="71" idx="2"/>
            </p:cNvCxnSpPr>
            <p:nvPr/>
          </p:nvCxnSpPr>
          <p:spPr>
            <a:xfrm flipV="1">
              <a:off x="3836402" y="5015034"/>
              <a:ext cx="1054483" cy="13783"/>
            </a:xfrm>
            <a:prstGeom prst="straightConnector1">
              <a:avLst/>
            </a:prstGeom>
            <a:ln>
              <a:solidFill>
                <a:schemeClr val="tx2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66970" y="4981326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38820" y="527808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4916542" y="5406752"/>
              <a:ext cx="771523" cy="1046489"/>
              <a:chOff x="3043059" y="5384923"/>
              <a:chExt cx="771523" cy="1046489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>
                <a:stCxn id="77" idx="0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/>
            <p:cNvCxnSpPr>
              <a:endCxn id="77" idx="2"/>
            </p:cNvCxnSpPr>
            <p:nvPr/>
          </p:nvCxnSpPr>
          <p:spPr>
            <a:xfrm flipV="1">
              <a:off x="3790842" y="6073395"/>
              <a:ext cx="1125700" cy="1911"/>
            </a:xfrm>
            <a:prstGeom prst="straightConnector1">
              <a:avLst/>
            </a:prstGeom>
            <a:ln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61104" y="4997349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693180" y="6105172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5212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009445" cy="1046852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possible models now look like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44199" y="2500796"/>
            <a:ext cx="8474872" cy="819674"/>
            <a:chOff x="344199" y="2500796"/>
            <a:chExt cx="8474872" cy="819674"/>
          </a:xfrm>
        </p:grpSpPr>
        <p:grpSp>
          <p:nvGrpSpPr>
            <p:cNvPr id="50" name="Group 49"/>
            <p:cNvGrpSpPr/>
            <p:nvPr/>
          </p:nvGrpSpPr>
          <p:grpSpPr>
            <a:xfrm>
              <a:off x="344199" y="2500796"/>
              <a:ext cx="4447260" cy="809716"/>
              <a:chOff x="771518" y="2512666"/>
              <a:chExt cx="4447260" cy="80971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71518" y="2528362"/>
                <a:ext cx="771523" cy="759692"/>
                <a:chOff x="807126" y="2504621"/>
                <a:chExt cx="771523" cy="759692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807126" y="2504621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95398" y="2545312"/>
                  <a:ext cx="595235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nil</a:t>
                  </a:r>
                  <a:endParaRPr lang="en-US" sz="3200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543041" y="2512666"/>
                <a:ext cx="3675737" cy="809716"/>
                <a:chOff x="1543041" y="2512666"/>
                <a:chExt cx="3675737" cy="809716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543041" y="2514579"/>
                  <a:ext cx="1826006" cy="807803"/>
                  <a:chOff x="1543041" y="2514579"/>
                  <a:chExt cx="1826006" cy="807803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597524" y="251457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>
                    <a:stCxn id="3" idx="6"/>
                    <a:endCxn id="14" idx="2"/>
                  </p:cNvCxnSpPr>
                  <p:nvPr/>
                </p:nvCxnSpPr>
                <p:spPr>
                  <a:xfrm flipV="1">
                    <a:off x="1543041" y="289442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673609" y="286071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392772" y="2512666"/>
                  <a:ext cx="1826006" cy="807803"/>
                  <a:chOff x="4864595" y="3296099"/>
                  <a:chExt cx="1826006" cy="807803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5919078" y="329609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Arrow Connector 31"/>
                  <p:cNvCxnSpPr>
                    <a:endCxn id="31" idx="2"/>
                  </p:cNvCxnSpPr>
                  <p:nvPr/>
                </p:nvCxnSpPr>
                <p:spPr>
                  <a:xfrm flipV="1">
                    <a:off x="4864595" y="367594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995163" y="364223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41" name="Group 40"/>
            <p:cNvGrpSpPr/>
            <p:nvPr/>
          </p:nvGrpSpPr>
          <p:grpSpPr>
            <a:xfrm>
              <a:off x="4805259" y="2510754"/>
              <a:ext cx="3675737" cy="809716"/>
              <a:chOff x="1543041" y="2512666"/>
              <a:chExt cx="3675737" cy="80971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>
                  <a:endCxn id="47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>
                  <a:endCxn id="44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  <p:cxnSp>
          <p:nvCxnSpPr>
            <p:cNvPr id="52" name="Straight Arrow Connector 51"/>
            <p:cNvCxnSpPr>
              <a:stCxn id="44" idx="6"/>
            </p:cNvCxnSpPr>
            <p:nvPr/>
          </p:nvCxnSpPr>
          <p:spPr>
            <a:xfrm flipV="1">
              <a:off x="8480996" y="2884455"/>
              <a:ext cx="338075" cy="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37250" y="3687483"/>
            <a:ext cx="4447260" cy="809716"/>
            <a:chOff x="771518" y="2512666"/>
            <a:chExt cx="4447260" cy="809716"/>
          </a:xfrm>
        </p:grpSpPr>
        <p:sp>
          <p:nvSpPr>
            <p:cNvPr id="99" name="Oval 98"/>
            <p:cNvSpPr/>
            <p:nvPr/>
          </p:nvSpPr>
          <p:spPr>
            <a:xfrm>
              <a:off x="771518" y="2528362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543041" y="2512666"/>
              <a:ext cx="3675737" cy="809716"/>
              <a:chOff x="1543041" y="2512666"/>
              <a:chExt cx="3675737" cy="80971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Arrow Connector 96"/>
                <p:cNvCxnSpPr>
                  <a:stCxn id="99" idx="6"/>
                  <a:endCxn id="96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Arrow Connector 93"/>
                <p:cNvCxnSpPr>
                  <a:endCxn id="93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4898310" y="3697441"/>
            <a:ext cx="3675737" cy="809716"/>
            <a:chOff x="1543041" y="2512666"/>
            <a:chExt cx="3675737" cy="809716"/>
          </a:xfrm>
        </p:grpSpPr>
        <p:grpSp>
          <p:nvGrpSpPr>
            <p:cNvPr id="67" name="Group 66"/>
            <p:cNvGrpSpPr/>
            <p:nvPr/>
          </p:nvGrpSpPr>
          <p:grpSpPr>
            <a:xfrm>
              <a:off x="1543041" y="2514579"/>
              <a:ext cx="1826006" cy="807803"/>
              <a:chOff x="1543041" y="2514579"/>
              <a:chExt cx="1826006" cy="807803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597524" y="251457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endCxn id="86" idx="2"/>
              </p:cNvCxnSpPr>
              <p:nvPr/>
            </p:nvCxnSpPr>
            <p:spPr>
              <a:xfrm flipV="1">
                <a:off x="1543041" y="289442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1673609" y="286071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392772" y="2512666"/>
              <a:ext cx="1826006" cy="807803"/>
              <a:chOff x="4864595" y="3296099"/>
              <a:chExt cx="1826006" cy="807803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5919078" y="329609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endCxn id="83" idx="2"/>
              </p:cNvCxnSpPr>
              <p:nvPr/>
            </p:nvCxnSpPr>
            <p:spPr>
              <a:xfrm flipV="1">
                <a:off x="4864595" y="367594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995163" y="364223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</p:grpSp>
      <p:cxnSp>
        <p:nvCxnSpPr>
          <p:cNvPr id="66" name="Straight Arrow Connector 65"/>
          <p:cNvCxnSpPr>
            <a:stCxn id="83" idx="6"/>
          </p:cNvCxnSpPr>
          <p:nvPr/>
        </p:nvCxnSpPr>
        <p:spPr>
          <a:xfrm flipV="1">
            <a:off x="8574047" y="4071142"/>
            <a:ext cx="338075" cy="614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109158" y="4081100"/>
            <a:ext cx="338075" cy="6145"/>
          </a:xfrm>
          <a:prstGeom prst="straightConnector1">
            <a:avLst/>
          </a:prstGeom>
          <a:ln w="25400"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-316145" y="4684581"/>
            <a:ext cx="3775696" cy="1828010"/>
            <a:chOff x="2437695" y="4625231"/>
            <a:chExt cx="3775696" cy="1828010"/>
          </a:xfrm>
        </p:grpSpPr>
        <p:sp>
          <p:nvSpPr>
            <p:cNvPr id="122" name="Oval 121"/>
            <p:cNvSpPr/>
            <p:nvPr/>
          </p:nvSpPr>
          <p:spPr>
            <a:xfrm>
              <a:off x="3041154" y="4625231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043059" y="5384923"/>
              <a:ext cx="771523" cy="1046489"/>
              <a:chOff x="3043059" y="5384923"/>
              <a:chExt cx="771523" cy="1046489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Arrow Connector 122"/>
              <p:cNvCxnSpPr>
                <a:stCxn id="115" idx="0"/>
                <a:endCxn id="122" idx="4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/>
            <p:cNvSpPr txBox="1"/>
            <p:nvPr/>
          </p:nvSpPr>
          <p:spPr>
            <a:xfrm>
              <a:off x="2437695" y="530373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4890885" y="4635188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>
              <a:endCxn id="119" idx="2"/>
            </p:cNvCxnSpPr>
            <p:nvPr/>
          </p:nvCxnSpPr>
          <p:spPr>
            <a:xfrm flipV="1">
              <a:off x="3836402" y="5015034"/>
              <a:ext cx="1054483" cy="13783"/>
            </a:xfrm>
            <a:prstGeom prst="straightConnector1">
              <a:avLst/>
            </a:prstGeom>
            <a:ln>
              <a:solidFill>
                <a:schemeClr val="tx2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966970" y="4981326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438820" y="527808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916542" y="5406752"/>
              <a:ext cx="771523" cy="1046489"/>
              <a:chOff x="3043059" y="5384923"/>
              <a:chExt cx="771523" cy="1046489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Arrow Connector 126"/>
              <p:cNvCxnSpPr>
                <a:stCxn id="126" idx="0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>
              <a:endCxn id="126" idx="2"/>
            </p:cNvCxnSpPr>
            <p:nvPr/>
          </p:nvCxnSpPr>
          <p:spPr>
            <a:xfrm flipV="1">
              <a:off x="3790842" y="6073395"/>
              <a:ext cx="1125700" cy="1911"/>
            </a:xfrm>
            <a:prstGeom prst="straightConnector1">
              <a:avLst/>
            </a:prstGeom>
            <a:ln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>
            <a:off x="1246964" y="6107085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5106439" y="4694540"/>
            <a:ext cx="3775696" cy="1828010"/>
            <a:chOff x="2437695" y="4625231"/>
            <a:chExt cx="3775696" cy="1828010"/>
          </a:xfrm>
        </p:grpSpPr>
        <p:sp>
          <p:nvSpPr>
            <p:cNvPr id="68" name="Oval 67"/>
            <p:cNvSpPr/>
            <p:nvPr/>
          </p:nvSpPr>
          <p:spPr>
            <a:xfrm>
              <a:off x="3041154" y="4625231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3043059" y="5384923"/>
              <a:ext cx="771523" cy="1046489"/>
              <a:chOff x="3043059" y="5384923"/>
              <a:chExt cx="771523" cy="1046489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/>
              <p:cNvCxnSpPr>
                <a:stCxn id="80" idx="0"/>
                <a:endCxn id="68" idx="4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2437695" y="530373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4890885" y="4635188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>
              <a:endCxn id="71" idx="2"/>
            </p:cNvCxnSpPr>
            <p:nvPr/>
          </p:nvCxnSpPr>
          <p:spPr>
            <a:xfrm flipV="1">
              <a:off x="3836402" y="5015034"/>
              <a:ext cx="1054483" cy="13783"/>
            </a:xfrm>
            <a:prstGeom prst="straightConnector1">
              <a:avLst/>
            </a:prstGeom>
            <a:ln>
              <a:solidFill>
                <a:schemeClr val="tx2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66970" y="4981326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38820" y="527808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4916542" y="5406752"/>
              <a:ext cx="771523" cy="1046489"/>
              <a:chOff x="3043059" y="5384923"/>
              <a:chExt cx="771523" cy="1046489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>
                <a:stCxn id="77" idx="0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/>
            <p:cNvCxnSpPr>
              <a:endCxn id="77" idx="2"/>
            </p:cNvCxnSpPr>
            <p:nvPr/>
          </p:nvCxnSpPr>
          <p:spPr>
            <a:xfrm flipV="1">
              <a:off x="3790842" y="6073395"/>
              <a:ext cx="1125700" cy="1911"/>
            </a:xfrm>
            <a:prstGeom prst="straightConnector1">
              <a:avLst/>
            </a:prstGeom>
            <a:ln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6693180" y="6105172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3834500" y="5347393"/>
            <a:ext cx="771523" cy="75969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>
            <a:stCxn id="100" idx="1"/>
            <a:endCxn id="100" idx="7"/>
          </p:cNvCxnSpPr>
          <p:nvPr/>
        </p:nvCxnSpPr>
        <p:spPr>
          <a:xfrm rot="5400000" flipH="1" flipV="1">
            <a:off x="4220261" y="5185873"/>
            <a:ext cx="12700" cy="545549"/>
          </a:xfrm>
          <a:prstGeom prst="curvedConnector3">
            <a:avLst>
              <a:gd name="adj1" fmla="val 6508126"/>
            </a:avLst>
          </a:prstGeom>
          <a:ln>
            <a:solidFill>
              <a:srgbClr val="E416DE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404159" y="4658918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975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4359</TotalTime>
  <Words>642</Words>
  <Application>Microsoft Macintosh PowerPoint</Application>
  <PresentationFormat>On-screen Show (4:3)</PresentationFormat>
  <Paragraphs>159</Paragraphs>
  <Slides>27</Slides>
  <Notes>1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1_Custom Design</vt:lpstr>
      <vt:lpstr>Equation</vt:lpstr>
      <vt:lpstr>MathType 6.0 Equation</vt:lpstr>
      <vt:lpstr>PowerPoint Presentation</vt:lpstr>
      <vt:lpstr>Logic of Counting</vt:lpstr>
      <vt:lpstr>Logic of Counting</vt:lpstr>
      <vt:lpstr>Logic of Counting</vt:lpstr>
      <vt:lpstr>Logic of Counting</vt:lpstr>
      <vt:lpstr>Logic of Counting</vt:lpstr>
      <vt:lpstr>Logic of Counting</vt:lpstr>
      <vt:lpstr>Logic of Counting</vt:lpstr>
      <vt:lpstr>Logic of Counting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The Formula Fp</vt:lpstr>
      <vt:lpstr>If p halts, then Fp is valid</vt:lpstr>
      <vt:lpstr>If p halts, then Fp is valid</vt:lpstr>
      <vt:lpstr>If p halts, then Fp is valid</vt:lpstr>
      <vt:lpstr>If p halts, then Fp is valid</vt:lpstr>
      <vt:lpstr>If Fp is valid, then p halts </vt:lpstr>
      <vt:lpstr>If Fp is valid, then p halts </vt:lpstr>
      <vt:lpstr>If Fp is valid, then p halts 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562</cp:revision>
  <cp:lastPrinted>2016-02-14T07:20:14Z</cp:lastPrinted>
  <dcterms:created xsi:type="dcterms:W3CDTF">2011-02-11T16:24:00Z</dcterms:created>
  <dcterms:modified xsi:type="dcterms:W3CDTF">2016-02-14T07:31:47Z</dcterms:modified>
</cp:coreProperties>
</file>