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9"/>
  </p:notesMasterIdLst>
  <p:handoutMasterIdLst>
    <p:handoutMasterId r:id="rId20"/>
  </p:handoutMasterIdLst>
  <p:sldIdLst>
    <p:sldId id="392" r:id="rId3"/>
    <p:sldId id="447" r:id="rId4"/>
    <p:sldId id="493" r:id="rId5"/>
    <p:sldId id="485" r:id="rId6"/>
    <p:sldId id="486" r:id="rId7"/>
    <p:sldId id="492" r:id="rId8"/>
    <p:sldId id="494" r:id="rId9"/>
    <p:sldId id="489" r:id="rId10"/>
    <p:sldId id="499" r:id="rId11"/>
    <p:sldId id="491" r:id="rId12"/>
    <p:sldId id="487" r:id="rId13"/>
    <p:sldId id="488" r:id="rId14"/>
    <p:sldId id="496" r:id="rId15"/>
    <p:sldId id="498" r:id="rId16"/>
    <p:sldId id="497" r:id="rId17"/>
    <p:sldId id="490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21" d="100"/>
          <a:sy n="121" d="100"/>
        </p:scale>
        <p:origin x="-432" y="-248"/>
      </p:cViewPr>
      <p:guideLst>
        <p:guide orient="horz" pos="216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17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1" y="1589648"/>
            <a:ext cx="7643645" cy="3784441"/>
          </a:xfrm>
        </p:spPr>
        <p:txBody>
          <a:bodyPr/>
          <a:lstStyle/>
          <a:p>
            <a:pPr algn="ctr"/>
            <a:r>
              <a:rPr lang="en-US" sz="9600" b="0" dirty="0" smtClean="0"/>
              <a:t>Sound</a:t>
            </a:r>
            <a:r>
              <a:rPr lang="en-US" sz="9600" b="0" dirty="0" smtClean="0"/>
              <a:t/>
            </a:r>
            <a:br>
              <a:rPr lang="en-US" sz="9600" b="0" dirty="0" smtClean="0"/>
            </a:br>
            <a:r>
              <a:rPr lang="en-US" sz="9600" b="0" dirty="0" smtClean="0"/>
              <a:t>Proofs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  <a:endParaRPr lang="en-US" sz="5400" dirty="0" smtClean="0"/>
          </a:p>
          <a:p>
            <a:r>
              <a:rPr lang="en-US" sz="5400" dirty="0" smtClean="0"/>
              <a:t>and </a:t>
            </a:r>
            <a:endParaRPr lang="en-US" sz="5400" dirty="0" smtClean="0"/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  <a:endParaRPr lang="en-US" sz="5400" dirty="0" smtClean="0"/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</a:t>
            </a:r>
            <a:r>
              <a:rPr lang="en-US" sz="4800" dirty="0" smtClean="0"/>
              <a:t>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</a:t>
            </a:r>
            <a:r>
              <a:rPr lang="en-US" sz="4800" dirty="0" smtClean="0"/>
              <a:t>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</a:t>
            </a:r>
            <a:r>
              <a:rPr lang="en-US" sz="5400" dirty="0" smtClean="0"/>
              <a:t>in some </a:t>
            </a:r>
            <a:endParaRPr lang="en-US" sz="5400" dirty="0" smtClean="0"/>
          </a:p>
          <a:p>
            <a:r>
              <a:rPr lang="en-US" sz="5400" dirty="0" smtClean="0"/>
              <a:t>environment, </a:t>
            </a:r>
            <a:r>
              <a:rPr lang="en-US" sz="5400" dirty="0" smtClean="0"/>
              <a:t>and rules are </a:t>
            </a:r>
          </a:p>
          <a:p>
            <a:r>
              <a:rPr lang="en-US" sz="5400" dirty="0" smtClean="0"/>
              <a:t>strongly sound, then</a:t>
            </a:r>
            <a:r>
              <a:rPr lang="en-US" sz="5400" dirty="0" smtClean="0"/>
              <a:t> </a:t>
            </a:r>
            <a:endParaRPr lang="en-US" sz="5400" dirty="0" smtClean="0"/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</a:t>
            </a:r>
            <a:r>
              <a:rPr lang="en-US" sz="5400" dirty="0" smtClean="0">
                <a:latin typeface="Comic Sans MS" pitchFamily="66" charset="0"/>
              </a:rPr>
              <a:t>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</a:t>
            </a:r>
            <a:r>
              <a:rPr lang="en-US" sz="5400" dirty="0" smtClean="0">
                <a:latin typeface="Comic Sans MS" pitchFamily="66" charset="0"/>
              </a:rPr>
              <a:t>symbolically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</a:t>
            </a:r>
            <a:r>
              <a:rPr lang="en-US" sz="5400" dirty="0" smtClean="0">
                <a:latin typeface="Comic Sans MS" pitchFamily="66" charset="0"/>
              </a:rPr>
              <a:t>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en-US" sz="4800" dirty="0" smtClean="0"/>
              <a:t>preserve validity:</a:t>
            </a:r>
            <a:endParaRPr lang="en-US" sz="4800" dirty="0" smtClean="0"/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BB0FAB"/>
                </a:solidFill>
              </a:rPr>
              <a:t>validity</a:t>
            </a:r>
            <a:r>
              <a:rPr lang="en-US" sz="4800" dirty="0" smtClean="0"/>
              <a:t>:</a:t>
            </a:r>
            <a:endParaRPr lang="en-US" sz="4800" dirty="0" smtClean="0"/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 then  conclusion is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0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modus </a:t>
            </a:r>
            <a:r>
              <a:rPr lang="en-US" sz="4800" dirty="0" smtClean="0">
                <a:solidFill>
                  <a:srgbClr val="BB0FAB"/>
                </a:solidFill>
              </a:rPr>
              <a:t>ponens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</a:t>
            </a:r>
            <a:r>
              <a:rPr lang="en-US" sz="5400" dirty="0" smtClean="0">
                <a:solidFill>
                  <a:srgbClr val="BB0FAB"/>
                </a:solidFill>
              </a:rPr>
              <a:t>lid</a:t>
            </a:r>
            <a:r>
              <a:rPr lang="en-US" sz="5400" dirty="0" smtClean="0"/>
              <a:t>,</a:t>
            </a:r>
            <a:endParaRPr lang="en-US" sz="5400" dirty="0" smtClean="0"/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  <a:endParaRPr lang="en-US" sz="5400" dirty="0" smtClean="0"/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 smtClean="0">
              <a:solidFill>
                <a:srgbClr val="BB0FAB"/>
              </a:solidFill>
            </a:endParaRP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220" y="252317"/>
            <a:ext cx="5016736" cy="1280139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Proof</a:t>
            </a:r>
            <a:r>
              <a:rPr lang="en-US" sz="4800" dirty="0" smtClean="0">
                <a:solidFill>
                  <a:srgbClr val="0000F1"/>
                </a:solidFill>
              </a:rPr>
              <a:t>s</a:t>
            </a:r>
            <a:r>
              <a:rPr lang="en-US" sz="4800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endParaRPr lang="en-US" sz="4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40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axioms 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and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are sound,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then provable formulas 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3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220" y="252317"/>
            <a:ext cx="5016736" cy="1280139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Proof</a:t>
            </a:r>
            <a:r>
              <a:rPr lang="en-US" sz="4800" dirty="0" smtClean="0">
                <a:solidFill>
                  <a:srgbClr val="0000F1"/>
                </a:solidFill>
              </a:rPr>
              <a:t>s</a:t>
            </a:r>
            <a:r>
              <a:rPr lang="en-US" sz="4800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endParaRPr lang="en-US" sz="4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40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</a:t>
            </a:r>
            <a:r>
              <a:rPr lang="en-US" sz="5400" dirty="0" smtClean="0">
                <a:latin typeface="Comic Sans MS" pitchFamily="66" charset="0"/>
              </a:rPr>
              <a:t>proof rules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then provable formulas 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430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7650</TotalTime>
  <Words>348</Words>
  <Application>Microsoft Macintosh PowerPoint</Application>
  <PresentationFormat>On-screen Show (4:3)</PresentationFormat>
  <Paragraphs>89</Paragraphs>
  <Slides>16</Slides>
  <Notes>4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1_6.042 Lecture Template</vt:lpstr>
      <vt:lpstr>Equation</vt:lpstr>
      <vt:lpstr>Sound Proofs</vt:lpstr>
      <vt:lpstr>Proving Validity</vt:lpstr>
      <vt:lpstr>Proving Validity</vt:lpstr>
      <vt:lpstr>modus ponens rule</vt:lpstr>
      <vt:lpstr>Sound Rules</vt:lpstr>
      <vt:lpstr>Sound Rules</vt:lpstr>
      <vt:lpstr>A Sound Rule</vt:lpstr>
      <vt:lpstr>Sound Proofs </vt:lpstr>
      <vt:lpstr>Sound Proofs 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669</cp:revision>
  <cp:lastPrinted>2017-02-10T06:39:04Z</cp:lastPrinted>
  <dcterms:created xsi:type="dcterms:W3CDTF">2011-02-09T15:01:58Z</dcterms:created>
  <dcterms:modified xsi:type="dcterms:W3CDTF">2017-02-10T06:58:03Z</dcterms:modified>
</cp:coreProperties>
</file>