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19.bin" ContentType="application/vnd.openxmlformats-officedocument.oleObject"/>
  <Override PartName="/ppt/notesSlides/notesSlide27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8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25.bin" ContentType="application/vnd.openxmlformats-officedocument.oleObject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48.xml" ContentType="application/vnd.openxmlformats-officedocument.presentationml.notesSlide+xml"/>
  <Override PartName="/ppt/embeddings/oleObject31.bin" ContentType="application/vnd.openxmlformats-officedocument.oleObject"/>
  <Override PartName="/ppt/notesSlides/notesSlide49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306" r:id="rId2"/>
    <p:sldId id="296" r:id="rId3"/>
    <p:sldId id="324" r:id="rId4"/>
    <p:sldId id="369" r:id="rId5"/>
    <p:sldId id="384" r:id="rId6"/>
    <p:sldId id="314" r:id="rId7"/>
    <p:sldId id="374" r:id="rId8"/>
    <p:sldId id="391" r:id="rId9"/>
    <p:sldId id="302" r:id="rId10"/>
    <p:sldId id="400" r:id="rId11"/>
    <p:sldId id="394" r:id="rId12"/>
    <p:sldId id="392" r:id="rId13"/>
    <p:sldId id="386" r:id="rId14"/>
    <p:sldId id="388" r:id="rId15"/>
    <p:sldId id="365" r:id="rId16"/>
    <p:sldId id="327" r:id="rId17"/>
    <p:sldId id="300" r:id="rId18"/>
    <p:sldId id="393" r:id="rId19"/>
    <p:sldId id="367" r:id="rId20"/>
    <p:sldId id="334" r:id="rId21"/>
    <p:sldId id="335" r:id="rId22"/>
    <p:sldId id="336" r:id="rId23"/>
    <p:sldId id="375" r:id="rId24"/>
    <p:sldId id="376" r:id="rId25"/>
    <p:sldId id="377" r:id="rId26"/>
    <p:sldId id="378" r:id="rId27"/>
    <p:sldId id="379" r:id="rId28"/>
    <p:sldId id="381" r:id="rId29"/>
    <p:sldId id="257" r:id="rId30"/>
    <p:sldId id="263" r:id="rId31"/>
    <p:sldId id="380" r:id="rId32"/>
    <p:sldId id="266" r:id="rId33"/>
    <p:sldId id="265" r:id="rId34"/>
    <p:sldId id="258" r:id="rId35"/>
    <p:sldId id="273" r:id="rId36"/>
    <p:sldId id="274" r:id="rId37"/>
    <p:sldId id="361" r:id="rId38"/>
    <p:sldId id="362" r:id="rId39"/>
    <p:sldId id="322" r:id="rId40"/>
    <p:sldId id="276" r:id="rId41"/>
    <p:sldId id="385" r:id="rId42"/>
    <p:sldId id="398" r:id="rId43"/>
    <p:sldId id="383" r:id="rId44"/>
    <p:sldId id="382" r:id="rId45"/>
    <p:sldId id="399" r:id="rId46"/>
    <p:sldId id="395" r:id="rId47"/>
    <p:sldId id="401" r:id="rId48"/>
    <p:sldId id="396" r:id="rId49"/>
    <p:sldId id="397" r:id="rId50"/>
    <p:sldId id="332" r:id="rId51"/>
  </p:sldIdLst>
  <p:sldSz cx="9144000" cy="6858000" type="screen4x3"/>
  <p:notesSz cx="7315200" cy="9601200"/>
  <p:custDataLst>
    <p:tags r:id="rId5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07" d="100"/>
          <a:sy n="107" d="100"/>
        </p:scale>
        <p:origin x="-488" y="-104"/>
      </p:cViewPr>
      <p:guideLst>
        <p:guide orient="horz" pos="2154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tags" Target="tags/tag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B8DC-001C-4BA9-A71F-AB7213BAA60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8CDAB-92DE-4E15-9327-688D59A44B3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A1BB6-3C8D-449D-AE28-53E7300FFAB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CD3F0-E2BD-4280-874E-4B1C02277B0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DD5EA-4536-4330-B3A6-B1DE904BB54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8A7BD-AA51-4487-B799-DCBB12C7956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A9A88-356F-491A-86F1-5BCF7C779EE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76D28-DB40-4423-A788-0CD47417302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4A965-4294-4661-9FDC-B2D98AC9BE6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9F66E-C113-4089-AACA-7F8FA70360E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1F8E-F5F8-4661-BD48-A1E783B3581F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E559-DE76-4E44-9C7B-0DED42B048F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4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1798-985D-4B04-B768-D9A3BFDB5F2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5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December 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8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24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2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8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6000" smtClean="0"/>
              <a:t>Conditional Probability</a:t>
            </a:r>
            <a:br>
              <a:rPr lang="en-US" sz="6000" smtClean="0"/>
            </a:br>
            <a:r>
              <a:rPr lang="en-US" sz="6000" smtClean="0"/>
              <a:t>&amp; Independence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137838"/>
              </p:ext>
            </p:extLst>
          </p:nvPr>
        </p:nvGraphicFramePr>
        <p:xfrm>
          <a:off x="201613" y="1631950"/>
          <a:ext cx="8443586" cy="370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8" name="Equation" r:id="rId4" imgW="1562100" imgH="685800" progId="Equation.DSMT4">
                  <p:embed/>
                </p:oleObj>
              </mc:Choice>
              <mc:Fallback>
                <p:oleObj name="Equation" r:id="rId4" imgW="15621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1631950"/>
                        <a:ext cx="8443586" cy="37042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243465B-1FAC-4BC8-AF6F-DE32C2D781D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207610" y="1563007"/>
            <a:ext cx="8548648" cy="3883097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17233D2A-0857-4415-88C1-423492E69A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3719" y="4748394"/>
            <a:ext cx="27271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event: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1]</a:t>
            </a:r>
          </a:p>
        </p:txBody>
      </p:sp>
    </p:spTree>
    <p:extLst>
      <p:ext uri="{BB962C8B-B14F-4D97-AF65-F5344CB8AC3E}">
        <p14:creationId xmlns:p14="http://schemas.microsoft.com/office/powerpoint/2010/main" val="27838636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34" grpId="0"/>
      <p:bldP spid="13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7914" y="4748394"/>
            <a:ext cx="25987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goat 2]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6172164" y="2279076"/>
            <a:ext cx="735911" cy="94961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62453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247643"/>
                </a:solidFill>
              </a:rPr>
              <a:t>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F7919B3-9114-487F-983E-FE0A79358A7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61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601670"/>
              </p:ext>
            </p:extLst>
          </p:nvPr>
        </p:nvGraphicFramePr>
        <p:xfrm>
          <a:off x="1285872" y="3889375"/>
          <a:ext cx="6829425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21" name="Equation" r:id="rId4" imgW="1168400" imgH="381000" progId="Equation.DSMT4">
                  <p:embed/>
                </p:oleObj>
              </mc:Choice>
              <mc:Fallback>
                <p:oleObj name="Equation" r:id="rId4" imgW="11684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2" y="3889375"/>
                        <a:ext cx="6829425" cy="222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F7919B3-9114-487F-983E-FE0A79358A7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22" name="Equation" r:id="rId6" imgW="292100" imgH="469900" progId="Equation.DSMT4">
                  <p:embed/>
                </p:oleObj>
              </mc:Choice>
              <mc:Fallback>
                <p:oleObj name="Equation" r:id="rId6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[Goat 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(</a:t>
            </a:r>
            <a:r>
              <a:rPr lang="en-US" sz="4400" dirty="0">
                <a:latin typeface="Comic Sans MS" pitchFamily="66" charset="0"/>
              </a:rPr>
              <a:t>1,1,2),(1,1,3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1,2,3),(1,3,2)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(</a:t>
            </a:r>
            <a:r>
              <a:rPr lang="en-US" sz="4400" dirty="0">
                <a:latin typeface="Comic Sans MS" pitchFamily="66" charset="0"/>
              </a:rPr>
              <a:t>3,3,1),(3,3,2),(3,1,2),(3,2,1)}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99668625-B7B6-4F60-B5FE-C3515303658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02077" y="4130212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63719" y="1356190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FCF15E04-3298-48B5-AD07-D0187196EF1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(</a:t>
            </a:r>
            <a:r>
              <a:rPr lang="en-US" sz="4400" dirty="0">
                <a:latin typeface="Comic Sans MS" pitchFamily="66" charset="0"/>
              </a:rPr>
              <a:t>1,1,2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1,3,2</a:t>
            </a:r>
            <a:r>
              <a:rPr lang="en-US" sz="4400" dirty="0" smtClean="0">
                <a:latin typeface="Comic Sans MS" pitchFamily="66" charset="0"/>
              </a:rPr>
              <a:t>) 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(3,3,2),(3,1,2)}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46423" y="3924727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B44A5F1B-240B-4E55-8EA4-F0567455291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986" y="1093062"/>
            <a:ext cx="8890000" cy="5071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Seems that the contestant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as well </a:t>
            </a:r>
            <a:r>
              <a:rPr lang="en-US" sz="4000" dirty="0" smtClean="0">
                <a:solidFill>
                  <a:srgbClr val="C00000"/>
                </a:solidFill>
              </a:rPr>
              <a:t>stick</a:t>
            </a:r>
            <a:r>
              <a:rPr lang="en-US" sz="4000" dirty="0" smtClean="0"/>
              <a:t>, since the probabili</a:t>
            </a:r>
            <a:r>
              <a:rPr lang="en-US" sz="4400" dirty="0" smtClean="0"/>
              <a:t>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0000CC"/>
                </a:solidFill>
              </a:rPr>
              <a:t>1/2 </a:t>
            </a:r>
            <a:r>
              <a:rPr lang="en-US" sz="4000" i="1" dirty="0" smtClean="0"/>
              <a:t>given what he knows</a:t>
            </a:r>
            <a:r>
              <a:rPr lang="en-US" sz="4000" dirty="0" smtClean="0"/>
              <a:t> 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he chooses.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But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wait,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contestant </a:t>
            </a:r>
            <a:r>
              <a:rPr lang="en-US" sz="4000" dirty="0" smtClean="0">
                <a:solidFill>
                  <a:srgbClr val="1B7F3C"/>
                </a:solidFill>
              </a:rPr>
              <a:t>knows more</a:t>
            </a:r>
            <a:endParaRPr lang="en-US" sz="4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than goat </a:t>
            </a:r>
            <a:r>
              <a:rPr lang="en-US" dirty="0" smtClean="0"/>
              <a:t>at door 2</a:t>
            </a:r>
            <a:r>
              <a:rPr lang="en-US" sz="4000" dirty="0" smtClean="0"/>
              <a:t>: he knows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Carol opened door 2</a:t>
            </a:r>
            <a:r>
              <a:rPr lang="en-US" sz="4400" dirty="0" smtClean="0"/>
              <a:t>!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6137914" y="4784004"/>
            <a:ext cx="25987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goat 2]</a:t>
            </a:r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6111878" y="4831484"/>
            <a:ext cx="2650811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 2]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5946642" y="1222629"/>
            <a:ext cx="1329389" cy="4866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99365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0859681"/>
              </p:ext>
            </p:extLst>
          </p:nvPr>
        </p:nvGraphicFramePr>
        <p:xfrm>
          <a:off x="2860675" y="3159125"/>
          <a:ext cx="3425825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3159125"/>
                        <a:ext cx="3425825" cy="186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prize at 1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endParaRPr lang="en-US" sz="40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 Carol opens 2} =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r>
              <a:rPr lang="en-US" sz="4000" dirty="0" smtClean="0"/>
              <a:t> Carol opens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F7919B3-9114-487F-983E-FE0A79358A7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08275" y="5016500"/>
          <a:ext cx="35369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6" imgW="1002960" imgH="457200" progId="Equation.DSMT4">
                  <p:embed/>
                </p:oleObj>
              </mc:Choice>
              <mc:Fallback>
                <p:oleObj name="Equation" r:id="rId6" imgW="100296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5016500"/>
                        <a:ext cx="3536950" cy="161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7721" y="2089152"/>
            <a:ext cx="1071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+mj-lt"/>
              </a:rPr>
              <a:t>1/3</a:t>
            </a:r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2B71504-A7D4-4915-9F12-4FB8BCF73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2260440" imgH="533160" progId="Equation.DSMT4">
                  <p:embed/>
                </p:oleObj>
              </mc:Choice>
              <mc:Fallback>
                <p:oleObj name="Equation" r:id="rId4" imgW="226044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000125"/>
                        <a:ext cx="73882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6" imgW="1117440" imgH="533160" progId="Equation.DSMT4">
                  <p:embed/>
                </p:oleObj>
              </mc:Choice>
              <mc:Fallback>
                <p:oleObj name="Equation" r:id="rId6" imgW="11174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06850"/>
                        <a:ext cx="4589463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1C897DF4-28BD-4138-81C1-642429381A6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Independence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81" y="991655"/>
            <a:ext cx="8749564" cy="5210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i="1" dirty="0" smtClean="0"/>
              <a:t>Definition 1: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0000CC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CC"/>
                </a:solidFill>
              </a:rPr>
              <a:t>B</a:t>
            </a:r>
            <a:r>
              <a:rPr lang="en-US" sz="4000" dirty="0" smtClean="0"/>
              <a:t>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Pr{A} = Pr{A | B}.</a:t>
            </a:r>
          </a:p>
          <a:p>
            <a:pPr eaLnBrk="1" hangingPunct="1">
              <a:buFontTx/>
              <a:buNone/>
            </a:pPr>
            <a:r>
              <a:rPr lang="en-US" sz="4000" i="1" dirty="0" smtClean="0"/>
              <a:t>Definition 2: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A and B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5400" dirty="0" smtClean="0">
                <a:solidFill>
                  <a:srgbClr val="0000CC"/>
                </a:solidFill>
              </a:rPr>
              <a:t>Pr{B} = </a:t>
            </a:r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∩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B}</a:t>
            </a:r>
            <a:r>
              <a:rPr lang="en-US" sz="5400" dirty="0" smtClean="0"/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0A3EF45-8ED1-4608-B264-D60A304B6B9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8584" y="969840"/>
            <a:ext cx="7705404" cy="497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600" i="1" dirty="0" smtClean="0">
                <a:latin typeface="Comic Sans MS" pitchFamily="66" charset="0"/>
              </a:rPr>
              <a:t>proof of equivalence:</a:t>
            </a:r>
            <a:endParaRPr lang="en-US" sz="3600" i="1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Pr{A | B}</a:t>
            </a:r>
            <a:r>
              <a:rPr lang="en-US" sz="4800" dirty="0">
                <a:latin typeface="Comic Sans MS" pitchFamily="66" charset="0"/>
              </a:rPr>
              <a:t>  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                </a:t>
            </a:r>
            <a:r>
              <a:rPr lang="en-US" sz="4800" dirty="0">
                <a:latin typeface="Comic Sans MS" pitchFamily="66" charset="0"/>
              </a:rPr>
              <a:t>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4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Pr{B} 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B}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Definitions of Independence</a:t>
            </a:r>
          </a:p>
        </p:txBody>
      </p:sp>
      <p:graphicFrame>
        <p:nvGraphicFramePr>
          <p:cNvPr id="10957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139114" y="3035430"/>
          <a:ext cx="2747980" cy="169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114" y="3035430"/>
                        <a:ext cx="2747980" cy="1699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A7C709AE-DFC1-4AD3-8B5A-939424C9D7C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of Independence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1107340"/>
            <a:ext cx="8969999" cy="42044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 need </a:t>
            </a:r>
            <a:r>
              <a:rPr lang="en-US" sz="4800" dirty="0" smtClean="0">
                <a:solidFill>
                  <a:srgbClr val="0000CC"/>
                </a:solidFill>
              </a:rPr>
              <a:t>Pr{B} </a:t>
            </a:r>
            <a:r>
              <a:rPr lang="en-US" sz="4800" dirty="0" smtClean="0">
                <a:solidFill>
                  <a:srgbClr val="C00000"/>
                </a:solidFill>
                <a:cs typeface="Times New Roman" pitchFamily="18" charset="0"/>
              </a:rPr>
              <a:t>≠ 0</a:t>
            </a:r>
            <a:r>
              <a:rPr lang="en-US" sz="4800" dirty="0" smtClean="0">
                <a:cs typeface="Times New Roman" pitchFamily="18" charset="0"/>
              </a:rPr>
              <a:t> for Def. 1.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Def. 2 always works:</a:t>
            </a:r>
          </a:p>
          <a:p>
            <a:pPr eaLnBrk="1" hangingPunct="1">
              <a:buFontTx/>
              <a:buNone/>
            </a:pPr>
            <a:endParaRPr lang="en-US" sz="4400" dirty="0" smtClean="0">
              <a:cs typeface="Times New Roman" pitchFamily="18" charset="0"/>
            </a:endParaRPr>
          </a:p>
          <a:p>
            <a:pPr eaLnBrk="1" hangingPunct="1"/>
            <a:r>
              <a:rPr lang="en-US" sz="6000" dirty="0" smtClean="0"/>
              <a:t> </a:t>
            </a:r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1138" y="3471293"/>
            <a:ext cx="8583612" cy="1471612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9A5E57D-2001-41D4-AD76-19AF9DD79E3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403" y="1388201"/>
            <a:ext cx="8680467" cy="4077651"/>
          </a:xfrm>
        </p:spPr>
        <p:txBody>
          <a:bodyPr/>
          <a:lstStyle/>
          <a:p>
            <a:pPr lvl="0" eaLnBrk="1" hangingPunct="1"/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5800" dirty="0" smtClean="0">
              <a:latin typeface="+mj-lt"/>
            </a:endParaRPr>
          </a:p>
          <a:p>
            <a:pPr lvl="0" eaLnBrk="1" hangingPunct="1">
              <a:buNone/>
            </a:pPr>
            <a:r>
              <a:rPr lang="en-US" sz="5200" dirty="0" smtClean="0">
                <a:solidFill>
                  <a:srgbClr val="247643"/>
                </a:solidFill>
                <a:latin typeface="+mj-lt"/>
              </a:rPr>
              <a:t> symmetric</a:t>
            </a:r>
            <a:r>
              <a:rPr lang="en-US" sz="52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5200" dirty="0" smtClean="0">
                <a:latin typeface="+mj-lt"/>
              </a:rPr>
              <a:t>in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and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so,</a:t>
            </a: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</a:t>
            </a:r>
            <a:r>
              <a:rPr lang="en-US" sz="5200" dirty="0" err="1" smtClean="0">
                <a:latin typeface="+mj-lt"/>
              </a:rPr>
              <a:t>iff</a:t>
            </a:r>
            <a:endParaRPr lang="en-US" sz="5200" dirty="0" smtClean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2D994F43-519D-419E-A160-538A20EAE50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Corollary:</a:t>
            </a:r>
            <a:r>
              <a:rPr lang="en-US" sz="5400" dirty="0" smtClean="0"/>
              <a:t> If </a:t>
            </a:r>
            <a:r>
              <a:rPr lang="en-US" sz="5400" dirty="0" smtClean="0">
                <a:solidFill>
                  <a:srgbClr val="0000FF"/>
                </a:solidFill>
              </a:rPr>
              <a:t>Pr{B}= 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– even itself.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B091242E-EDE0-4F6A-BA69-15FFB65BD54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49388"/>
            <a:ext cx="8567737" cy="393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2"/>
                </a:solidFill>
              </a:rPr>
              <a:t>Quickies:</a:t>
            </a:r>
            <a:r>
              <a:rPr lang="en-US" sz="54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1"/>
                </a:solidFill>
              </a:rPr>
              <a:t>  </a:t>
            </a:r>
            <a:r>
              <a:rPr lang="en-US" sz="5400" smtClean="0"/>
              <a:t>Reflexive?</a:t>
            </a:r>
          </a:p>
          <a:p>
            <a:pPr eaLnBrk="1" hangingPunct="1">
              <a:buFontTx/>
              <a:buNone/>
            </a:pPr>
            <a:r>
              <a:rPr lang="en-US" sz="5400" smtClean="0"/>
              <a:t> Transitive?</a:t>
            </a:r>
          </a:p>
          <a:p>
            <a:pPr algn="ctr" eaLnBrk="1" hangingPunct="1">
              <a:buFontTx/>
              <a:buNone/>
            </a:pPr>
            <a:r>
              <a:rPr lang="en-US" sz="5400" smtClean="0"/>
              <a:t>Intuition for Symmetry?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3A5FE2AD-97E1-47DD-ADC5-9D051A45537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is independent of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whether</a:t>
            </a:r>
            <a:r>
              <a:rPr lang="en-US" sz="5400" dirty="0" smtClean="0">
                <a:latin typeface="+mj-lt"/>
              </a:rPr>
              <a:t> or </a:t>
            </a:r>
            <a:r>
              <a:rPr lang="en-US" sz="5400" dirty="0" smtClean="0">
                <a:solidFill>
                  <a:srgbClr val="C00000"/>
                </a:solidFill>
                <a:latin typeface="+mj-lt"/>
              </a:rPr>
              <a:t>not</a:t>
            </a:r>
            <a:r>
              <a:rPr lang="en-US" sz="5400" i="1" dirty="0" smtClean="0">
                <a:latin typeface="+mj-lt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occurs: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Pr{A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Pr{A}</a:t>
            </a:r>
            <a:r>
              <a:rPr lang="en-US" sz="52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  <a:r>
              <a:rPr lang="en-US" sz="5200" dirty="0" smtClean="0">
                <a:sym typeface="Symbol" pitchFamily="18" charset="2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sz="5200" dirty="0" smtClean="0">
                <a:solidFill>
                  <a:srgbClr val="247643"/>
                </a:solidFill>
                <a:sym typeface="Symbol" pitchFamily="18" charset="2"/>
              </a:rPr>
              <a:t>DO IT NOW!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F75E0E2-268E-411C-B4A3-35B053FA543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6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954" y="2433223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98" y="1451936"/>
            <a:ext cx="8292514" cy="4856399"/>
          </a:xfrm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b="1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} = </a:t>
            </a:r>
            <a:r>
              <a:rPr lang="en-US" sz="5200" dirty="0" err="1" smtClean="0">
                <a:solidFill>
                  <a:srgbClr val="0000CC"/>
                </a:solidFill>
              </a:rPr>
              <a:t>Pr{A</a:t>
            </a:r>
            <a:r>
              <a:rPr lang="en-US" sz="5200" dirty="0" smtClean="0">
                <a:solidFill>
                  <a:srgbClr val="0000CC"/>
                </a:solidFill>
              </a:rPr>
              <a:t>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= 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(1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})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Pr{  }</a:t>
            </a:r>
            <a:endParaRPr lang="en-US" sz="52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F75E0E2-268E-411C-B4A3-35B053FA543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740932" y="134416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1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932" y="134416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593" y="89385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806347" y="527324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2" name="Equation" r:id="rId8" imgW="126720" imgH="215640" progId="Equation.DSMT4">
                  <p:embed/>
                </p:oleObj>
              </mc:Choice>
              <mc:Fallback>
                <p:oleObj name="Equation" r:id="rId8" imgW="1267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347" y="527324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35FC781-3E65-46D6-8429-1B5F2841414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  <a:r>
              <a:rPr lang="en-US" sz="320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839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B</a:t>
            </a:r>
            <a:r>
              <a:rPr lang="en-US" sz="3600" dirty="0" smtClean="0"/>
              <a:t>: Baby born at Mass General Hospital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     between 1:00AM and 1:01AM.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</a:t>
            </a:r>
            <a:r>
              <a:rPr lang="en-US" sz="3600" dirty="0" smtClean="0"/>
              <a:t>:</a:t>
            </a:r>
            <a:r>
              <a:rPr lang="en-US" sz="2800" dirty="0" smtClean="0"/>
              <a:t>  </a:t>
            </a:r>
            <a:r>
              <a:rPr lang="en-US" sz="3600" dirty="0" smtClean="0"/>
              <a:t>Jupiter’s moon IO is full.</a:t>
            </a:r>
            <a:endParaRPr lang="en-US" sz="2400" dirty="0" smtClean="0"/>
          </a:p>
        </p:txBody>
      </p:sp>
      <p:pic>
        <p:nvPicPr>
          <p:cNvPr id="3079" name="Picture 7" descr="PIA00583_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3276600"/>
            <a:ext cx="2743200" cy="2743200"/>
          </a:xfr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3E4C6C7A-C13C-402F-A962-0DA50AE1253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938" y="330200"/>
            <a:ext cx="5834062" cy="758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Conditional Probability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|A}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i="1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660066"/>
                </a:solidFill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20688" y="3862388"/>
            <a:ext cx="8034337" cy="2127250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539381"/>
              </p:ext>
            </p:extLst>
          </p:nvPr>
        </p:nvGraphicFramePr>
        <p:xfrm>
          <a:off x="595313" y="3717925"/>
          <a:ext cx="78708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1612900" imgH="495300" progId="Equation.DSMT4">
                  <p:embed/>
                </p:oleObj>
              </mc:Choice>
              <mc:Fallback>
                <p:oleObj name="Equation" r:id="rId4" imgW="16129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717925"/>
                        <a:ext cx="7870825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F49FDF3-DC55-4DA0-AF17-8F95A8D045A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16" y="1797973"/>
            <a:ext cx="8332341" cy="31849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Does event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 (baby born)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event </a:t>
            </a:r>
            <a:r>
              <a:rPr lang="en-US" sz="5400" dirty="0" smtClean="0">
                <a:solidFill>
                  <a:srgbClr val="0000CC"/>
                </a:solidFill>
              </a:rPr>
              <a:t>F</a:t>
            </a:r>
            <a:r>
              <a:rPr lang="en-US" sz="5400" dirty="0" smtClean="0"/>
              <a:t> (IO is full)?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F49FDF3-DC55-4DA0-AF17-8F95A8D045A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03" y="1479480"/>
            <a:ext cx="8262060" cy="380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Does event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(baby is born)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event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(IO is full)?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of course not!</a:t>
            </a:r>
            <a:endParaRPr lang="en-US" sz="7200" dirty="0" smtClean="0">
              <a:solidFill>
                <a:srgbClr val="FF33CC"/>
              </a:solidFill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F85DF8E6-2D4E-424C-8A64-596317D67FC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2228850"/>
            <a:ext cx="8331200" cy="2406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So the events are </a:t>
            </a:r>
            <a:r>
              <a:rPr lang="en-US" sz="4000" i="1" dirty="0" smtClean="0"/>
              <a:t>independent: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IO phase has </a:t>
            </a:r>
            <a:r>
              <a:rPr lang="en-US" sz="4000" i="1" dirty="0" smtClean="0"/>
              <a:t>no effect</a:t>
            </a:r>
            <a:r>
              <a:rPr lang="en-US" sz="4000" dirty="0" smtClean="0"/>
              <a:t> on birth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frequency.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6D15FD8-A799-4B10-A950-01D0435A94E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Babies &amp; Full Moons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7" y="970531"/>
            <a:ext cx="8500271" cy="5500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My sweet Aunt Daisy believed in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Astrology.  She thought celestial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FF33CC"/>
                </a:solidFill>
              </a:rPr>
              <a:t>could influence</a:t>
            </a:r>
            <a:r>
              <a:rPr lang="en-US" sz="4000" dirty="0" smtClean="0"/>
              <a:t> babies.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We might say “nonsense,” there’s</a:t>
            </a:r>
            <a:r>
              <a:rPr lang="en-US" sz="4000" dirty="0" smtClean="0">
                <a:solidFill>
                  <a:srgbClr val="1E8E33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1B7F3C"/>
                </a:solidFill>
              </a:rPr>
              <a:t>no effect</a:t>
            </a:r>
            <a:r>
              <a:rPr lang="en-US" sz="4000" dirty="0" smtClean="0"/>
              <a:t>.</a:t>
            </a:r>
          </a:p>
          <a:p>
            <a:pPr eaLnBrk="1" hangingPunct="1">
              <a:buNone/>
            </a:pPr>
            <a:r>
              <a:rPr lang="en-US" sz="4400" dirty="0" smtClean="0"/>
              <a:t>But Daisy</a:t>
            </a:r>
            <a:r>
              <a:rPr lang="en-US" sz="4400" dirty="0" smtClean="0">
                <a:solidFill>
                  <a:srgbClr val="1E8E33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might be right</a:t>
            </a:r>
          </a:p>
          <a:p>
            <a:pPr eaLnBrk="1" hangingPunct="1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(for wrong reasons)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326F81EE-CDCA-4EE9-BD35-0F63BF2B1A8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758" y="1598489"/>
            <a:ext cx="8086261" cy="3661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But there </a:t>
            </a:r>
            <a:r>
              <a:rPr lang="en-US" sz="4800" i="1" dirty="0" smtClean="0"/>
              <a:t>is</a:t>
            </a:r>
            <a:r>
              <a:rPr lang="en-US" sz="4800" dirty="0" smtClean="0">
                <a:solidFill>
                  <a:schemeClr val="accent1"/>
                </a:solidFill>
              </a:rPr>
              <a:t> </a:t>
            </a:r>
            <a:r>
              <a:rPr lang="en-US" sz="4800" dirty="0" smtClean="0"/>
              <a:t>an effect: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IO full and IO “new” are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different distances</a:t>
            </a:r>
            <a:r>
              <a:rPr lang="en-US" sz="4800" dirty="0" smtClean="0"/>
              <a:t> from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Earth.</a:t>
            </a: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0BB89C5A-C403-4815-A3F6-EDBD9149D63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301750"/>
            <a:ext cx="8915400" cy="4157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** INFORMATION FOR AMATEUR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RADIO ASTRONOMERS ** JUPITER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DECAMETRIC EMISSIONS **</a:t>
            </a:r>
          </a:p>
          <a:p>
            <a:pPr eaLnBrk="1" hangingPunct="1">
              <a:buFontTx/>
              <a:buNone/>
            </a:pPr>
            <a:r>
              <a:rPr lang="en-US" sz="3600" smtClean="0"/>
              <a:t>JUPITER EPHEMERIS  01 Jul 1994,</a:t>
            </a:r>
          </a:p>
          <a:p>
            <a:pPr eaLnBrk="1" hangingPunct="1">
              <a:buFontTx/>
              <a:buNone/>
            </a:pPr>
            <a:r>
              <a:rPr lang="en-US" sz="3600" smtClean="0"/>
              <a:t>0000UTC, Julian Day: 2449534.5, GMT</a:t>
            </a:r>
          </a:p>
          <a:p>
            <a:pPr eaLnBrk="1" hangingPunct="1">
              <a:buFontTx/>
              <a:buNone/>
            </a:pPr>
            <a:r>
              <a:rPr lang="en-US" sz="3600" smtClean="0"/>
              <a:t>Sidereal Time: 18h35m17s ….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77826E3-95E6-4F27-8871-3C2BB5E9DC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57350"/>
            <a:ext cx="8451850" cy="353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/>
              <a:t>SUMMARY: Jupiter's HF emissions are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…heard on earth when Jupiter's magnetic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 field "sweeps" the earth every 9h55m27s 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and at other times when </a:t>
            </a:r>
            <a:r>
              <a:rPr lang="en-US" sz="3200" dirty="0" smtClean="0">
                <a:solidFill>
                  <a:schemeClr val="accent2"/>
                </a:solidFill>
              </a:rPr>
              <a:t>Io's geometric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position influences activity.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95BE0A17-CC8A-4359-9FA2-C5A7897B199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58" y="1345910"/>
            <a:ext cx="8774130" cy="41404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influence of IO’s magnetic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field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FF33CC"/>
                </a:solidFill>
              </a:rPr>
              <a:t>changes with phases</a:t>
            </a:r>
            <a:r>
              <a:rPr lang="en-US" sz="5400" dirty="0" smtClean="0"/>
              <a:t>!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--might affect radios in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ambulances, for example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A2D81367-6BCD-497D-A5EA-C966CF7160B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77" y="1119885"/>
            <a:ext cx="8455631" cy="46336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independence of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is actually unclear. 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Deciding whether to treat them as independent is a </a:t>
            </a:r>
            <a:r>
              <a:rPr lang="en-US" sz="4800" smtClean="0"/>
              <a:t>matter of experiment</a:t>
            </a:r>
            <a:r>
              <a:rPr lang="en-US" sz="4800" dirty="0" smtClean="0"/>
              <a:t>, not Mathematics.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70BFCCC0-ED85-44D1-8BC0-19E6FB2DE4B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0253" y="1295400"/>
            <a:ext cx="8069495" cy="433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have to compare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all daily birth statistics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daily birth statistics when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IO was full,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to see if different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A566AFE-CD65-40D2-BA2E-07E1403AEF0F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65" y="1325365"/>
            <a:ext cx="8846048" cy="4438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if baby frequency 1:00--01AM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is </a:t>
            </a:r>
            <a:r>
              <a:rPr lang="en-US" sz="4400" dirty="0" smtClean="0">
                <a:solidFill>
                  <a:schemeClr val="accent2"/>
                </a:solidFill>
              </a:rPr>
              <a:t>same</a:t>
            </a:r>
            <a:r>
              <a:rPr lang="en-US" sz="4400" dirty="0" smtClean="0"/>
              <a:t> when IO is full: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Pr{Baby born 1AM | IO is full}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=  Pr{Baby born 1AM},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are independent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05678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65" y="1198484"/>
            <a:ext cx="8262811" cy="4522950"/>
          </a:xfrm>
        </p:spPr>
        <p:txBody>
          <a:bodyPr/>
          <a:lstStyle/>
          <a:p>
            <a:r>
              <a:rPr lang="en-US" sz="6000" dirty="0" smtClean="0"/>
              <a:t>Events </a:t>
            </a:r>
            <a:r>
              <a:rPr lang="en-US" sz="6000" dirty="0" smtClean="0">
                <a:solidFill>
                  <a:srgbClr val="0000CC"/>
                </a:solidFill>
              </a:rPr>
              <a:t>E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, E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, ... </a:t>
            </a:r>
            <a:r>
              <a:rPr lang="en-US" sz="6000" dirty="0" smtClean="0"/>
              <a:t>are</a:t>
            </a:r>
          </a:p>
          <a:p>
            <a:pPr algn="ctr"/>
            <a:r>
              <a:rPr lang="en-US" sz="6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6000" dirty="0" err="1" smtClean="0"/>
              <a:t>iff</a:t>
            </a:r>
            <a:r>
              <a:rPr lang="en-US" sz="6000" dirty="0" smtClean="0"/>
              <a:t> every pair of them</a:t>
            </a:r>
          </a:p>
          <a:p>
            <a:r>
              <a:rPr lang="en-US" sz="6000" dirty="0" smtClean="0"/>
              <a:t>      are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35" y="996694"/>
            <a:ext cx="8821567" cy="383398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E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E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they are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(k-1)</a:t>
            </a:r>
            <a:r>
              <a:rPr lang="en-US" sz="4800" dirty="0" smtClean="0"/>
              <a:t>-way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366648"/>
              </p:ext>
            </p:extLst>
          </p:nvPr>
        </p:nvGraphicFramePr>
        <p:xfrm>
          <a:off x="2092031" y="4465744"/>
          <a:ext cx="5480738" cy="207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0" name="Equation" r:id="rId4" imgW="1676400" imgH="635000" progId="Equation.DSMT4">
                  <p:embed/>
                </p:oleObj>
              </mc:Choice>
              <mc:Fallback>
                <p:oleObj name="Equation" r:id="rId4" imgW="16764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031" y="4465744"/>
                        <a:ext cx="5480738" cy="2075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1880" y="4593762"/>
            <a:ext cx="110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40340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</a:t>
            </a:r>
            <a:r>
              <a:rPr lang="en-US" dirty="0" err="1" smtClean="0"/>
              <a:t>vs</a:t>
            </a:r>
            <a:r>
              <a:rPr lang="en-US" dirty="0" smtClean="0"/>
              <a:t> 3-way </a:t>
            </a:r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dirty="0" smtClean="0"/>
              <a:t>-way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they are </a:t>
            </a:r>
            <a:r>
              <a:rPr lang="en-US" dirty="0" smtClean="0">
                <a:solidFill>
                  <a:srgbClr val="0000FF"/>
                </a:solidFill>
                <a:sym typeface="Euclid Symbol"/>
              </a:rPr>
              <a:t>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-way independent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79594" y="3983206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3363" y="2581275"/>
          <a:ext cx="67691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8" name="Equation" r:id="rId4" imgW="1727200" imgH="647700" progId="Equation.DSMT4">
                  <p:embed/>
                </p:oleObj>
              </mc:Choice>
              <mc:Fallback>
                <p:oleObj name="Equation" r:id="rId4" imgW="17272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581275"/>
                        <a:ext cx="6769100" cy="253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39" name="Equation" r:id="rId6" imgW="215900" imgH="368300" progId="Equation.DSMT4">
                    <p:embed/>
                  </p:oleObj>
                </mc:Choice>
                <mc:Fallback>
                  <p:oleObj name="Equation" r:id="rId6" imgW="2159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9619" y="4716462"/>
                          <a:ext cx="935037" cy="159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6694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extBox 7"/>
          <p:cNvSpPr txBox="1"/>
          <p:nvPr/>
        </p:nvSpPr>
        <p:spPr>
          <a:xfrm>
            <a:off x="1323268" y="1899227"/>
            <a:ext cx="6546237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+mj-lt"/>
              </a:rPr>
              <a:t>Law for reasoning </a:t>
            </a:r>
            <a:r>
              <a:rPr lang="en-US" sz="6000" dirty="0" smtClean="0">
                <a:latin typeface="+mj-lt"/>
              </a:rPr>
              <a:t>about </a:t>
            </a:r>
            <a:r>
              <a:rPr lang="en-US" sz="6000" dirty="0" smtClean="0">
                <a:latin typeface="+mj-lt"/>
              </a:rPr>
              <a:t>probability</a:t>
            </a:r>
          </a:p>
          <a:p>
            <a:r>
              <a:rPr lang="en-US" sz="7200" dirty="0">
                <a:solidFill>
                  <a:srgbClr val="660066"/>
                </a:solidFill>
                <a:latin typeface="Comic Sans MS"/>
                <a:cs typeface="Comic Sans MS"/>
              </a:rPr>
              <a:t>by cases </a:t>
            </a:r>
            <a:endParaRPr lang="en-US" sz="6000" dirty="0" smtClean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AD82470-6C7C-49DD-8212-C557C8A87E2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4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AD82470-6C7C-49DD-8212-C557C8A87E2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5" name="Equation" r:id="rId4" imgW="457200" imgH="304800" progId="Equation.DSMT4">
                  <p:embed/>
                </p:oleObj>
              </mc:Choice>
              <mc:Fallback>
                <p:oleObj name="Equation" r:id="rId4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09" y="2394976"/>
                        <a:ext cx="1654477" cy="1102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6" name="Equation" r:id="rId6" imgW="457200" imgH="304800" progId="Equation.DSMT4">
                  <p:embed/>
                </p:oleObj>
              </mc:Choice>
              <mc:Fallback>
                <p:oleObj name="Equation" r:id="rId6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74" y="3224699"/>
                        <a:ext cx="16541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7" name="Equation" r:id="rId8" imgW="444500" imgH="304800" progId="Equation.DSMT4">
                  <p:embed/>
                </p:oleObj>
              </mc:Choice>
              <mc:Fallback>
                <p:oleObj name="Equation" r:id="rId8" imgW="444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81350"/>
                        <a:ext cx="16081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6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DE38ECCF-0D28-4EEB-A6A7-10EC65377FF2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380141" y="2419350"/>
            <a:ext cx="8291244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00692" y="2171132"/>
            <a:ext cx="8373438" cy="3616504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60270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66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45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03C11430-3E20-4689-8402-8D86748BEC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4463" y="2014538"/>
          <a:ext cx="79629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7" name="Equation" r:id="rId4" imgW="1447800" imgH="406400" progId="Equation.DSMT4">
                  <p:embed/>
                </p:oleObj>
              </mc:Choice>
              <mc:Fallback>
                <p:oleObj name="Equation" r:id="rId4" imgW="1447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014538"/>
                        <a:ext cx="7962900" cy="223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0756" y="4009668"/>
          <a:ext cx="8043544" cy="1939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8" name="Equation" r:id="rId6" imgW="1422360" imgH="342720" progId="Equation.DSMT4">
                  <p:embed/>
                </p:oleObj>
              </mc:Choice>
              <mc:Fallback>
                <p:oleObj name="Equation" r:id="rId6" imgW="1422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56" y="4009668"/>
                        <a:ext cx="8043544" cy="1939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29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4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034" y="3842536"/>
                        <a:ext cx="448009" cy="635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5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13" y="5476743"/>
                        <a:ext cx="461979" cy="656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6" name="Equation" r:id="rId7" imgW="152280" imgH="215640" progId="Equation.DSMT4">
                  <p:embed/>
                </p:oleObj>
              </mc:Choice>
              <mc:Fallback>
                <p:oleObj name="Equation" r:id="rId7" imgW="152280" imgH="215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81C6714B-9946-4A0A-B2AD-0FB3F4CC91B5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Team Problems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0300"/>
            <a:ext cx="7488238" cy="46767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29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2900" dirty="0" smtClean="0"/>
              <a:t> 1 </a:t>
            </a:r>
            <a:r>
              <a:rPr lang="en-US" sz="1290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900" smtClean="0">
                <a:latin typeface="Euclid Symbol" charset="2"/>
                <a:cs typeface="Euclid Symbol" charset="2"/>
              </a:rPr>
              <a:t> </a:t>
            </a:r>
            <a:r>
              <a:rPr lang="en-US" sz="12900" smtClean="0"/>
              <a:t>3</a:t>
            </a:r>
            <a:endParaRPr lang="en-US" sz="129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13F.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9C46E76-9FBA-451C-AE7E-0013B121AE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Bayes</a:t>
            </a:r>
            <a:r>
              <a:rPr lang="en-US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572139"/>
              </p:ext>
            </p:extLst>
          </p:nvPr>
        </p:nvGraphicFramePr>
        <p:xfrm>
          <a:off x="1223133" y="1279525"/>
          <a:ext cx="6700837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3" name="Equation" r:id="rId4" imgW="1066800" imgH="685800" progId="Equation.DSMT4">
                  <p:embed/>
                </p:oleObj>
              </mc:Choice>
              <mc:Fallback>
                <p:oleObj name="Equation" r:id="rId4" imgW="10668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33" y="1279525"/>
                        <a:ext cx="6700837" cy="430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17233D2A-0857-4415-88C1-423492E69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402" y="593514"/>
            <a:ext cx="3031599" cy="778086"/>
            <a:chOff x="1045402" y="593514"/>
            <a:chExt cx="3031599" cy="778086"/>
          </a:xfrm>
        </p:grpSpPr>
        <p:sp>
          <p:nvSpPr>
            <p:cNvPr id="2" name="TextBox 1"/>
            <p:cNvSpPr txBox="1"/>
            <p:nvPr/>
          </p:nvSpPr>
          <p:spPr>
            <a:xfrm>
              <a:off x="1045402" y="593514"/>
              <a:ext cx="3031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1|prize 1}</a:t>
              </a:r>
            </a:p>
          </p:txBody>
        </p:sp>
        <p:cxnSp>
          <p:nvCxnSpPr>
            <p:cNvPr id="6" name="Curved Connector 5"/>
            <p:cNvCxnSpPr>
              <a:stCxn id="2" idx="2"/>
              <a:endCxn id="31826" idx="1"/>
            </p:cNvCxnSpPr>
            <p:nvPr/>
          </p:nvCxnSpPr>
          <p:spPr bwMode="auto">
            <a:xfrm rot="16200000" flipH="1">
              <a:off x="2736699" y="941236"/>
              <a:ext cx="254866" cy="605861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178660" y="4739482"/>
            <a:ext cx="3147015" cy="1348949"/>
            <a:chOff x="178660" y="4739482"/>
            <a:chExt cx="3147015" cy="1348949"/>
          </a:xfrm>
        </p:grpSpPr>
        <p:sp>
          <p:nvSpPr>
            <p:cNvPr id="130" name="TextBox 129"/>
            <p:cNvSpPr txBox="1"/>
            <p:nvPr/>
          </p:nvSpPr>
          <p:spPr>
            <a:xfrm>
              <a:off x="178660" y="5565211"/>
              <a:ext cx="3147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2|prize 3}</a:t>
              </a:r>
            </a:p>
          </p:txBody>
        </p:sp>
        <p:cxnSp>
          <p:nvCxnSpPr>
            <p:cNvPr id="132" name="Curved Connector 131"/>
            <p:cNvCxnSpPr>
              <a:endCxn id="31833" idx="1"/>
            </p:cNvCxnSpPr>
            <p:nvPr/>
          </p:nvCxnSpPr>
          <p:spPr bwMode="auto">
            <a:xfrm flipV="1">
              <a:off x="1863521" y="4739482"/>
              <a:ext cx="1260679" cy="88698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139" name="TextBox 138"/>
          <p:cNvSpPr txBox="1"/>
          <p:nvPr/>
        </p:nvSpPr>
        <p:spPr>
          <a:xfrm>
            <a:off x="5743143" y="2289028"/>
            <a:ext cx="3326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rgbClr val="0000CC"/>
                </a:solidFill>
                <a:latin typeface="+mj-lt"/>
              </a:rPr>
              <a:t>pr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{open 3|</a:t>
            </a:r>
          </a:p>
          <a:p>
            <a:pPr algn="l"/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    prize 1 &amp; pick 2}</a:t>
            </a:r>
          </a:p>
        </p:txBody>
      </p:sp>
      <p:cxnSp>
        <p:nvCxnSpPr>
          <p:cNvPr id="27" name="Curved Connector 26"/>
          <p:cNvCxnSpPr>
            <a:stCxn id="31841" idx="3"/>
            <a:endCxn id="139" idx="2"/>
          </p:cNvCxnSpPr>
          <p:nvPr/>
        </p:nvCxnSpPr>
        <p:spPr bwMode="auto">
          <a:xfrm>
            <a:off x="4737100" y="1677988"/>
            <a:ext cx="2669319" cy="1565147"/>
          </a:xfrm>
          <a:prstGeom prst="curvedConnector4">
            <a:avLst>
              <a:gd name="adj1" fmla="val 18845"/>
              <a:gd name="adj2" fmla="val 114606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57545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243465B-1FAC-4BC8-AF6F-DE32C2D781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706144" y="1733440"/>
            <a:ext cx="7578805" cy="3477576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4244"/>
              </p:ext>
            </p:extLst>
          </p:nvPr>
        </p:nvGraphicFramePr>
        <p:xfrm>
          <a:off x="1139477" y="2080230"/>
          <a:ext cx="6742462" cy="28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4" imgW="1066800" imgH="457200" progId="Equation.DSMT4">
                  <p:embed/>
                </p:oleObj>
              </mc:Choice>
              <mc:Fallback>
                <p:oleObj name="Equation" r:id="rId4" imgW="1066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477" y="2080230"/>
                        <a:ext cx="6742462" cy="28886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</TotalTime>
  <Words>2620</Words>
  <Application>Microsoft Macintosh PowerPoint</Application>
  <PresentationFormat>On-screen Show (4:3)</PresentationFormat>
  <Paragraphs>706</Paragraphs>
  <Slides>50</Slides>
  <Notes>50</Notes>
  <HiddenSlides>20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1_Default Design</vt:lpstr>
      <vt:lpstr>Equation</vt:lpstr>
      <vt:lpstr>MathType 6.0 Equation</vt:lpstr>
      <vt:lpstr>Conditional Probability &amp; Independence</vt:lpstr>
      <vt:lpstr>Conditional Probability: A Fair Die</vt:lpstr>
      <vt:lpstr>Conditional Probability</vt:lpstr>
      <vt:lpstr>Conditional Probability: A Fair Die</vt:lpstr>
      <vt:lpstr>Conditional Probability: A Fair Die</vt:lpstr>
      <vt:lpstr>PowerPoint Presentation</vt:lpstr>
      <vt:lpstr>Bayes Rule</vt:lpstr>
      <vt:lpstr>PowerPoint Presentation</vt:lpstr>
      <vt:lpstr>Product Rule</vt:lpstr>
      <vt:lpstr>Product Rule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PowerPoint Presentation</vt:lpstr>
      <vt:lpstr>Conditional Probability: Monty Hall</vt:lpstr>
      <vt:lpstr>Independence</vt:lpstr>
      <vt:lpstr>Definitions of Independence</vt:lpstr>
      <vt:lpstr>Definitions of 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Independent Events? </vt:lpstr>
      <vt:lpstr>Independent Events?</vt:lpstr>
      <vt:lpstr>Independent Events?</vt:lpstr>
      <vt:lpstr>Babies &amp; Full Moons</vt:lpstr>
      <vt:lpstr>Babies &amp; Full Moons</vt:lpstr>
      <vt:lpstr>Babies &amp; Full Moons</vt:lpstr>
      <vt:lpstr>C:\42\pub\jup-radio_070115.htm</vt:lpstr>
      <vt:lpstr>C:\42\pub\jup-radio_070115.htm</vt:lpstr>
      <vt:lpstr>Babies &amp; Full Moons</vt:lpstr>
      <vt:lpstr>Babies &amp; Full Moons</vt:lpstr>
      <vt:lpstr>Babies &amp; Full Moons </vt:lpstr>
      <vt:lpstr>Babies &amp; Full Moons</vt:lpstr>
      <vt:lpstr>2-way Independence</vt:lpstr>
      <vt:lpstr>k-way Independence</vt:lpstr>
      <vt:lpstr>2-way vs 3-way Independence</vt:lpstr>
      <vt:lpstr>Mutual Independence</vt:lpstr>
      <vt:lpstr>Mutual Independence</vt:lpstr>
      <vt:lpstr>Law of Total Probability</vt:lpstr>
      <vt:lpstr>Law of Total Probability</vt:lpstr>
      <vt:lpstr>Law of Total Probability</vt:lpstr>
      <vt:lpstr>Law of Total Probability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201</cp:revision>
  <cp:lastPrinted>2011-12-03T00:09:22Z</cp:lastPrinted>
  <dcterms:created xsi:type="dcterms:W3CDTF">2011-04-25T16:32:47Z</dcterms:created>
  <dcterms:modified xsi:type="dcterms:W3CDTF">2011-12-03T00:09:31Z</dcterms:modified>
</cp:coreProperties>
</file>