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263" r:id="rId4"/>
    <p:sldId id="311" r:id="rId5"/>
    <p:sldId id="302" r:id="rId6"/>
    <p:sldId id="303" r:id="rId7"/>
    <p:sldId id="264" r:id="rId8"/>
    <p:sldId id="265" r:id="rId9"/>
    <p:sldId id="262" r:id="rId10"/>
    <p:sldId id="260" r:id="rId11"/>
    <p:sldId id="266" r:id="rId12"/>
    <p:sldId id="309" r:id="rId13"/>
    <p:sldId id="341" r:id="rId14"/>
    <p:sldId id="310" r:id="rId15"/>
    <p:sldId id="278" r:id="rId16"/>
    <p:sldId id="274" r:id="rId17"/>
    <p:sldId id="279" r:id="rId18"/>
    <p:sldId id="275" r:id="rId19"/>
    <p:sldId id="342" r:id="rId20"/>
    <p:sldId id="305" r:id="rId21"/>
    <p:sldId id="343" r:id="rId22"/>
    <p:sldId id="344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1" d="100"/>
          <a:sy n="141" d="100"/>
        </p:scale>
        <p:origin x="-1160" y="-24"/>
      </p:cViewPr>
      <p:guideLst>
        <p:guide orient="horz" pos="2112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12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15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Gambler’s Ruin:</a:t>
            </a:r>
            <a:br>
              <a:rPr lang="en-US" sz="6600" dirty="0" smtClean="0"/>
            </a:br>
            <a:r>
              <a:rPr lang="en-US" sz="6000" dirty="0" smtClean="0"/>
              <a:t>Probability of Winning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B826CD8C-0477-834C-B53A-FCC4FCE3844A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on 1</a:t>
            </a:r>
            <a:r>
              <a:rPr lang="en-US" baseline="30000" dirty="0" smtClean="0"/>
              <a:t>st</a:t>
            </a:r>
            <a:r>
              <a:rPr lang="en-US" dirty="0" smtClean="0"/>
              <a:t> 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848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[hit </a:t>
            </a:r>
            <a:r>
              <a:rPr lang="en-US" sz="4800" dirty="0" smtClean="0">
                <a:solidFill>
                  <a:srgbClr val="0000FF"/>
                </a:solidFill>
              </a:rPr>
              <a:t>$T</a:t>
            </a:r>
            <a:r>
              <a:rPr lang="en-US" sz="4800" dirty="0" smtClean="0"/>
              <a:t> from </a:t>
            </a:r>
            <a:r>
              <a:rPr lang="en-US" sz="4800" dirty="0" smtClean="0">
                <a:solidFill>
                  <a:srgbClr val="0000FF"/>
                </a:solidFill>
              </a:rPr>
              <a:t>$n</a:t>
            </a:r>
            <a:r>
              <a:rPr lang="en-US" sz="4800" dirty="0" smtClean="0"/>
              <a:t>]</a:t>
            </a:r>
          </a:p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win 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bet]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n+1</a:t>
            </a:r>
          </a:p>
          <a:p>
            <a:pPr marL="0" indent="0">
              <a:buNone/>
            </a:pPr>
            <a:r>
              <a:rPr lang="en-US" sz="4800" dirty="0" err="1"/>
              <a:t>Pr</a:t>
            </a:r>
            <a:r>
              <a:rPr lang="en-US" sz="4800" dirty="0"/>
              <a:t>[</a:t>
            </a:r>
            <a:r>
              <a:rPr lang="en-US" sz="4800" dirty="0" err="1">
                <a:solidFill>
                  <a:srgbClr val="0000FF"/>
                </a:solidFill>
              </a:rPr>
              <a:t>w</a:t>
            </a:r>
            <a:r>
              <a:rPr lang="en-US" sz="4800" baseline="-250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lose </a:t>
            </a:r>
            <a:r>
              <a:rPr lang="en-US" sz="4800" dirty="0"/>
              <a:t>1</a:t>
            </a:r>
            <a:r>
              <a:rPr lang="en-US" sz="4800" baseline="30000" dirty="0"/>
              <a:t>st</a:t>
            </a:r>
            <a:r>
              <a:rPr lang="en-US" sz="4800" dirty="0"/>
              <a:t> bet]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n-1</a:t>
            </a:r>
          </a:p>
          <a:p>
            <a:pPr marL="0" indent="0" algn="ctr"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>
                <a:solidFill>
                  <a:srgbClr val="0000FF"/>
                </a:solidFill>
              </a:rPr>
              <a:t>w</a:t>
            </a:r>
            <a:r>
              <a:rPr lang="en-US" sz="6000" baseline="-25000" dirty="0">
                <a:solidFill>
                  <a:srgbClr val="0000FF"/>
                </a:solidFill>
              </a:rPr>
              <a:t>n+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>
                <a:solidFill>
                  <a:srgbClr val="0000FF"/>
                </a:solidFill>
              </a:rPr>
              <a:t>∙p + w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>
                <a:solidFill>
                  <a:srgbClr val="0000FF"/>
                </a:solidFill>
              </a:rPr>
              <a:t>∙q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CB8D558-C5D6-7E41-8E71-BB0C744D2D8B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Linear </a:t>
            </a:r>
            <a:r>
              <a:rPr lang="en-US" dirty="0"/>
              <a:t>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3124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>
                <a:solidFill>
                  <a:srgbClr val="0000FF"/>
                </a:solidFill>
              </a:rPr>
              <a:t>w</a:t>
            </a:r>
            <a:r>
              <a:rPr lang="en-US" sz="5400" baseline="-25000" dirty="0">
                <a:solidFill>
                  <a:srgbClr val="0000FF"/>
                </a:solidFill>
              </a:rPr>
              <a:t>n+1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(1/p)</a:t>
            </a:r>
            <a:r>
              <a:rPr lang="en-US" sz="5400" dirty="0" err="1">
                <a:solidFill>
                  <a:srgbClr val="0000FF"/>
                </a:solidFill>
              </a:rPr>
              <a:t>w</a:t>
            </a:r>
            <a:r>
              <a:rPr lang="en-US" sz="5400" baseline="-250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 - (q/p)w</a:t>
            </a:r>
            <a:r>
              <a:rPr lang="en-US" sz="5400" baseline="-25000" dirty="0">
                <a:solidFill>
                  <a:srgbClr val="0000FF"/>
                </a:solidFill>
              </a:rPr>
              <a:t>n-1</a:t>
            </a:r>
            <a:endParaRPr lang="en-US" sz="54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w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0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(</a:t>
            </a:r>
            <a:r>
              <a:rPr lang="en-US" sz="4800" dirty="0"/>
              <a:t>Gambler is broke)</a:t>
            </a:r>
            <a:endParaRPr lang="en-US" sz="4400" dirty="0"/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</a:rPr>
              <a:t>w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(</a:t>
            </a:r>
            <a:r>
              <a:rPr lang="en-US" sz="4800" dirty="0" smtClean="0"/>
              <a:t>Gambler </a:t>
            </a:r>
            <a:r>
              <a:rPr lang="en-US" sz="4800" dirty="0"/>
              <a:t>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38200" y="47244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5400" dirty="0"/>
              <a:t>Solve </a:t>
            </a:r>
            <a:r>
              <a:rPr lang="en-US" sz="5400" dirty="0" smtClean="0"/>
              <a:t>as usual and get:</a:t>
            </a:r>
            <a:endParaRPr lang="en-US" sz="5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71DCE68-83CD-E84B-A3DE-B86BB2400F98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4" name="Equation" r:id="rId4" imgW="1028700" imgH="469900" progId="Equation.DSMT4">
                  <p:embed/>
                </p:oleObj>
              </mc:Choice>
              <mc:Fallback>
                <p:oleObj name="Equation" r:id="rId4" imgW="1028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3962400" cy="1809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name="Equation" r:id="rId6" imgW="812800" imgH="469900" progId="Equation.DSMT4">
                  <p:embed/>
                </p:oleObj>
              </mc:Choice>
              <mc:Fallback>
                <p:oleObj name="Equation" r:id="rId6" imgW="812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24400"/>
                        <a:ext cx="3132137" cy="180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AF848F9-8936-D246-AA1C-2FD33CAFBEED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304800" y="51054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>
                <a:latin typeface="Euclid Symbol" charset="2"/>
                <a:cs typeface="Euclid Symbol" charset="2"/>
              </a:rPr>
              <a:t> </a:t>
            </a:r>
            <a:r>
              <a:rPr lang="en-US" sz="4400" dirty="0" err="1" smtClean="0">
                <a:solidFill>
                  <a:srgbClr val="CC0000"/>
                </a:solidFill>
                <a:latin typeface="Comic Sans MS"/>
                <a:cs typeface="Comic Sans MS"/>
              </a:rPr>
              <a:t>q</a:t>
            </a:r>
            <a:r>
              <a:rPr lang="en-US" sz="4400" dirty="0" smtClean="0">
                <a:latin typeface="Euclid Symbol" charset="2"/>
                <a:cs typeface="Euclid Symbol" charset="2"/>
              </a:rPr>
              <a:t>,</a:t>
            </a:r>
            <a:r>
              <a:rPr lang="en-US" sz="4400" dirty="0" smtClean="0"/>
              <a:t>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b="1" dirty="0">
                <a:latin typeface="Euclid Symbol" charset="2"/>
                <a:cs typeface="Euclid Symbol" charset="2"/>
              </a:rPr>
              <a:t>&gt;</a:t>
            </a:r>
            <a:r>
              <a:rPr lang="en-US" altLang="ja-JP" sz="4400" dirty="0"/>
              <a:t>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6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38250"/>
                        <a:ext cx="3132137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7" name="Equation" r:id="rId6" imgW="368300" imgH="469900" progId="Equation.DSMT4">
                  <p:embed/>
                </p:oleObj>
              </mc:Choice>
              <mc:Fallback>
                <p:oleObj name="Equation" r:id="rId6" imgW="368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14192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8" name="Equation" r:id="rId8" imgW="571500" imgH="596900" progId="Equation.DSMT4">
                  <p:embed/>
                </p:oleObj>
              </mc:Choice>
              <mc:Fallback>
                <p:oleObj name="Equation" r:id="rId8" imgW="5715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895600"/>
                        <a:ext cx="2043779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E64F7034-A11A-0644-94AE-9DEDC6AA55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609600" y="1524000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000" dirty="0" err="1">
                <a:solidFill>
                  <a:srgbClr val="0000FF"/>
                </a:solidFill>
              </a:rPr>
              <a:t>w</a:t>
            </a:r>
            <a:r>
              <a:rPr lang="en-US" sz="6000" baseline="-25000" dirty="0" err="1">
                <a:solidFill>
                  <a:srgbClr val="0000FF"/>
                </a:solidFill>
              </a:rPr>
              <a:t>n</a:t>
            </a:r>
            <a:r>
              <a:rPr lang="en-US" sz="6000" dirty="0"/>
              <a:t> </a:t>
            </a:r>
            <a:r>
              <a:rPr lang="en-US" sz="6000" b="1" dirty="0"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/>
              <a:t> 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1/</a:t>
            </a:r>
            <a:r>
              <a:rPr lang="en-US" sz="6000" dirty="0">
                <a:solidFill>
                  <a:srgbClr val="FF00FF"/>
                </a:solidFill>
              </a:rPr>
              <a:t>r</a:t>
            </a:r>
            <a:r>
              <a:rPr lang="en-US" sz="6000" dirty="0">
                <a:solidFill>
                  <a:srgbClr val="000000"/>
                </a:solidFill>
              </a:rPr>
              <a:t>)</a:t>
            </a:r>
            <a:r>
              <a:rPr lang="en-US" sz="6000" baseline="30000" dirty="0">
                <a:solidFill>
                  <a:srgbClr val="008000"/>
                </a:solidFill>
              </a:rPr>
              <a:t>intended profit</a:t>
            </a:r>
            <a:r>
              <a:rPr lang="en-US" sz="6000" dirty="0"/>
              <a:t> </a:t>
            </a:r>
            <a:r>
              <a:rPr lang="en-US" sz="4400" dirty="0"/>
              <a:t>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04800" y="2819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bound does not depend on</a:t>
            </a:r>
            <a:r>
              <a:rPr lang="en-US" sz="4400" b="1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381000" y="37338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>
                <a:solidFill>
                  <a:srgbClr val="0000FF"/>
                </a:solidFill>
              </a:rPr>
              <a:t>/</a:t>
            </a:r>
            <a:r>
              <a:rPr lang="en-US" sz="4400" dirty="0" smtClean="0">
                <a:solidFill>
                  <a:srgbClr val="FF00FF"/>
                </a:solidFill>
              </a:rPr>
              <a:t>r</a:t>
            </a:r>
            <a:r>
              <a:rPr lang="en-US" sz="4400" dirty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/>
              <a:t>1,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660066"/>
                </a:solidFill>
              </a:rPr>
              <a:t>exponentially </a:t>
            </a:r>
            <a:endParaRPr lang="en-US" sz="4400" dirty="0" smtClean="0">
              <a:solidFill>
                <a:srgbClr val="660066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660066"/>
                </a:solidFill>
              </a:rPr>
              <a:t>decreasing </a:t>
            </a:r>
            <a:r>
              <a:rPr lang="en-US" sz="4400" dirty="0"/>
              <a:t>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100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100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99081"/>
            <a:ext cx="3249370" cy="7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>
                <a:solidFill>
                  <a:srgbClr val="CC0000"/>
                </a:solidFill>
              </a:rPr>
              <a:t> </a:t>
            </a:r>
            <a:r>
              <a:rPr lang="en-US" sz="4400" dirty="0">
                <a:solidFill>
                  <a:srgbClr val="CC0000"/>
                </a:solidFill>
              </a:rPr>
              <a:t>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 smtClean="0">
                <a:solidFill>
                  <a:srgbClr val="0000FF"/>
                </a:solidFill>
              </a:rPr>
              <a:t>$200</a:t>
            </a:r>
            <a:r>
              <a:rPr lang="en-US" dirty="0" smtClean="0"/>
              <a:t> </a:t>
            </a:r>
            <a:r>
              <a:rPr lang="en-US" dirty="0"/>
              <a:t>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 smtClean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baseline="30000" dirty="0" smtClean="0">
                <a:solidFill>
                  <a:srgbClr val="0000FF"/>
                </a:solidFill>
              </a:rPr>
              <a:t>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62400"/>
            <a:ext cx="408757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E10000"/>
                </a:solidFill>
              </a:rPr>
              <a:t>1</a:t>
            </a:r>
            <a:r>
              <a:rPr lang="en-US" sz="4400" dirty="0">
                <a:solidFill>
                  <a:srgbClr val="E10000"/>
                </a:solidFill>
              </a:rPr>
              <a:t>/</a:t>
            </a:r>
            <a:r>
              <a:rPr lang="en-US" sz="4400" dirty="0" smtClean="0">
                <a:solidFill>
                  <a:srgbClr val="E10000"/>
                </a:solidFill>
              </a:rPr>
              <a:t>37,</a:t>
            </a:r>
            <a:r>
              <a:rPr lang="en-US" sz="4400" dirty="0" smtClean="0">
                <a:solidFill>
                  <a:srgbClr val="CC0000"/>
                </a:solidFill>
              </a:rPr>
              <a:t>648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endParaRPr lang="en-US" sz="4400" baseline="30000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4800600"/>
            <a:ext cx="4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>
                <a:solidFill>
                  <a:srgbClr val="CC0000"/>
                </a:solidFill>
              </a:rPr>
              <a:t>1/</a:t>
            </a:r>
            <a:r>
              <a:rPr lang="en-US" sz="4800" dirty="0" smtClean="0">
                <a:solidFill>
                  <a:srgbClr val="CC0000"/>
                </a:solidFill>
              </a:rPr>
              <a:t>70,000,000</a:t>
            </a:r>
            <a:endParaRPr lang="en-US" sz="4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6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BA9CD94-4669-0B46-B053-A48B6134F8AC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2895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Place </a:t>
            </a:r>
            <a:r>
              <a:rPr lang="en-US" sz="5400" dirty="0">
                <a:solidFill>
                  <a:srgbClr val="0000FF"/>
                </a:solidFill>
              </a:rPr>
              <a:t>$1</a:t>
            </a:r>
            <a:r>
              <a:rPr lang="en-US" sz="5400" dirty="0"/>
              <a:t> bets </a:t>
            </a:r>
            <a:r>
              <a:rPr lang="en-US" sz="5400" dirty="0" smtClean="0"/>
              <a:t>until </a:t>
            </a:r>
            <a:r>
              <a:rPr lang="en-US" sz="5400" dirty="0"/>
              <a:t>going broke or </a:t>
            </a:r>
            <a:r>
              <a:rPr lang="en-US" sz="5400" dirty="0" smtClean="0"/>
              <a:t>hitting </a:t>
            </a:r>
            <a:r>
              <a:rPr lang="en-US" sz="5400" dirty="0" smtClean="0"/>
              <a:t>target</a:t>
            </a:r>
          </a:p>
          <a:p>
            <a:pPr eaLnBrk="1" hangingPunct="1"/>
            <a:r>
              <a:rPr lang="en-US" sz="5400" dirty="0"/>
              <a:t>What is </a:t>
            </a:r>
            <a:r>
              <a:rPr lang="en-US" sz="5400" dirty="0" err="1" smtClean="0">
                <a:solidFill>
                  <a:srgbClr val="660066"/>
                </a:solidFill>
              </a:rPr>
              <a:t>Pr</a:t>
            </a:r>
            <a:r>
              <a:rPr lang="en-US" sz="5400" dirty="0" smtClean="0">
                <a:solidFill>
                  <a:srgbClr val="660066"/>
                </a:solidFill>
              </a:rPr>
              <a:t>[</a:t>
            </a:r>
            <a:r>
              <a:rPr lang="en-US" sz="5400" dirty="0" smtClean="0">
                <a:solidFill>
                  <a:srgbClr val="660066"/>
                </a:solidFill>
              </a:rPr>
              <a:t>hit</a:t>
            </a:r>
            <a:r>
              <a:rPr lang="en-US" sz="5400" dirty="0" smtClean="0">
                <a:solidFill>
                  <a:srgbClr val="660066"/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target]</a:t>
            </a:r>
            <a:r>
              <a:rPr lang="en-US" sz="5400" dirty="0" smtClean="0"/>
              <a:t>?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577593A4-8B7D-AB44-BAA0-E529A5D995E7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n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T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02096"/>
              </p:ext>
            </p:extLst>
          </p:nvPr>
        </p:nvGraphicFramePr>
        <p:xfrm>
          <a:off x="1143000" y="1066800"/>
          <a:ext cx="3200400" cy="184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2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3200400" cy="184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3" name="Equation" r:id="rId6" imgW="177800" imgH="469900" progId="Equation.DSMT4">
                  <p:embed/>
                </p:oleObj>
              </mc:Choice>
              <mc:Fallback>
                <p:oleObj name="Equation" r:id="rId6" imgW="177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698500" cy="18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934200" y="4648200"/>
            <a:ext cx="1066800" cy="17526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/>
      <p:bldP spid="70663" grpId="0"/>
      <p:bldP spid="9831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72362" cy="1143000"/>
          </a:xfrm>
        </p:spPr>
        <p:txBody>
          <a:bodyPr/>
          <a:lstStyle/>
          <a:p>
            <a:r>
              <a:rPr lang="en-US" dirty="0" smtClean="0"/>
              <a:t>…otherwise Gambler is ruined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[Gambler </a:t>
            </a:r>
            <a:r>
              <a:rPr lang="en-US" sz="4800" dirty="0" smtClean="0">
                <a:solidFill>
                  <a:srgbClr val="660066"/>
                </a:solidFill>
              </a:rPr>
              <a:t>plays forever</a:t>
            </a:r>
            <a:r>
              <a:rPr lang="en-US" sz="4800" dirty="0" smtClean="0"/>
              <a:t>]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because</a:t>
            </a:r>
          </a:p>
          <a:p>
            <a:pPr marL="0" indent="0" algn="ctr">
              <a:buNone/>
            </a:pPr>
            <a:r>
              <a:rPr lang="en-US" sz="5400" dirty="0" err="1" smtClean="0"/>
              <a:t>Pr</a:t>
            </a:r>
            <a:r>
              <a:rPr lang="en-US" sz="5400" dirty="0" smtClean="0"/>
              <a:t>[ends in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0000FF"/>
                </a:solidFill>
              </a:rPr>
              <a:t>T</a:t>
            </a:r>
            <a:r>
              <a:rPr lang="en-US" sz="5400" dirty="0"/>
              <a:t> bets]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ɛ</a:t>
            </a:r>
            <a:endParaRPr lang="en-US" sz="5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5400" dirty="0" smtClean="0"/>
              <a:t>so</a:t>
            </a:r>
          </a:p>
          <a:p>
            <a:pPr marL="0" indent="0" algn="ctr">
              <a:buNone/>
            </a:pPr>
            <a:r>
              <a:rPr lang="en-US" sz="5400" dirty="0" err="1"/>
              <a:t>Pr</a:t>
            </a:r>
            <a:r>
              <a:rPr lang="en-US" sz="5400" dirty="0" smtClean="0"/>
              <a:t>[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kT</a:t>
            </a:r>
            <a:r>
              <a:rPr lang="en-US" sz="5400" dirty="0" smtClean="0"/>
              <a:t> </a:t>
            </a:r>
            <a:r>
              <a:rPr lang="en-US" sz="5400" dirty="0"/>
              <a:t>bets]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(1-ɛ)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endParaRPr lang="en-US" sz="5400" baseline="300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0" indent="0" algn="ctr">
              <a:buNone/>
            </a:pP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21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72362" cy="1143000"/>
          </a:xfrm>
        </p:spPr>
        <p:txBody>
          <a:bodyPr/>
          <a:lstStyle/>
          <a:p>
            <a:r>
              <a:rPr lang="en-US" dirty="0" smtClean="0"/>
              <a:t>…otherwise Gambler is ruined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t</a:t>
            </a:r>
            <a:r>
              <a:rPr lang="en-US" sz="6600" dirty="0" smtClean="0"/>
              <a:t>herefore</a:t>
            </a:r>
          </a:p>
          <a:p>
            <a:pPr marL="0" indent="0">
              <a:buNone/>
            </a:pPr>
            <a:r>
              <a:rPr lang="en-US" sz="7200" dirty="0" err="1" smtClean="0">
                <a:solidFill>
                  <a:srgbClr val="660066"/>
                </a:solidFill>
              </a:rPr>
              <a:t>Pr</a:t>
            </a:r>
            <a:r>
              <a:rPr lang="en-US" sz="7200" dirty="0" smtClean="0">
                <a:solidFill>
                  <a:srgbClr val="660066"/>
                </a:solidFill>
              </a:rPr>
              <a:t>[ruin]</a:t>
            </a:r>
          </a:p>
          <a:p>
            <a:pPr marL="0" indent="0">
              <a:buNone/>
            </a:pPr>
            <a:r>
              <a:rPr lang="en-US" sz="7200" b="1" dirty="0" smtClean="0">
                <a:solidFill>
                  <a:srgbClr val="660066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7200" dirty="0" smtClean="0">
                <a:solidFill>
                  <a:srgbClr val="660066"/>
                </a:solidFill>
              </a:rPr>
              <a:t> 1 - </a:t>
            </a:r>
            <a:r>
              <a:rPr lang="en-US" sz="7200" dirty="0" err="1">
                <a:solidFill>
                  <a:srgbClr val="660066"/>
                </a:solidFill>
              </a:rPr>
              <a:t>Pr</a:t>
            </a:r>
            <a:r>
              <a:rPr lang="en-US" sz="7200" dirty="0" smtClean="0">
                <a:solidFill>
                  <a:srgbClr val="660066"/>
                </a:solidFill>
              </a:rPr>
              <a:t>[hit target]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22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3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C4461F72-8397-A54C-8A8A-56C7DBF0D442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 dirty="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21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</a:p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6800" y="4464050"/>
            <a:ext cx="3886200" cy="717550"/>
            <a:chOff x="1066800" y="4464050"/>
            <a:chExt cx="3886200" cy="717550"/>
          </a:xfrm>
        </p:grpSpPr>
        <p:sp>
          <p:nvSpPr>
            <p:cNvPr id="52235" name="Text Box 9"/>
            <p:cNvSpPr txBox="1">
              <a:spLocks noChangeArrowheads="1"/>
            </p:cNvSpPr>
            <p:nvPr/>
          </p:nvSpPr>
          <p:spPr bwMode="auto">
            <a:xfrm>
              <a:off x="1066800" y="4464050"/>
              <a:ext cx="5334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4000" dirty="0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52238" name="Text Box 13"/>
            <p:cNvSpPr txBox="1">
              <a:spLocks noChangeArrowheads="1"/>
            </p:cNvSpPr>
            <p:nvPr/>
          </p:nvSpPr>
          <p:spPr bwMode="auto">
            <a:xfrm>
              <a:off x="1630363" y="4540250"/>
              <a:ext cx="33226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"initial capital"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90600" y="1295400"/>
            <a:ext cx="7696200" cy="784225"/>
            <a:chOff x="990600" y="1295400"/>
            <a:chExt cx="7696200" cy="784225"/>
          </a:xfrm>
        </p:grpSpPr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990600" y="129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237" name="Line 12"/>
            <p:cNvSpPr>
              <a:spLocks noChangeShapeType="1"/>
            </p:cNvSpPr>
            <p:nvPr/>
          </p:nvSpPr>
          <p:spPr bwMode="auto">
            <a:xfrm>
              <a:off x="1600200" y="1524000"/>
              <a:ext cx="70866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1722438" y="1438275"/>
              <a:ext cx="19351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”target"</a:t>
              </a:r>
            </a:p>
          </p:txBody>
        </p:sp>
      </p:grp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F859011-7C7E-724A-9635-B330832E05C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A58DCCE-006C-2247-9099-C179D2709666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/>
              <a:t>Suppose we’re playing a </a:t>
            </a:r>
            <a:r>
              <a:rPr lang="en-US" sz="4000" dirty="0">
                <a:solidFill>
                  <a:srgbClr val="660066"/>
                </a:solidFill>
              </a:rPr>
              <a:t>fair game</a:t>
            </a:r>
            <a:r>
              <a:rPr lang="en-US" sz="4000" dirty="0"/>
              <a:t>: </a:t>
            </a:r>
          </a:p>
          <a:p>
            <a:pPr marL="0" indent="0" algn="ctr" eaLnBrk="1" hangingPunct="1"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[win bet] </a:t>
            </a:r>
            <a:r>
              <a:rPr lang="en-US" sz="4000" dirty="0"/>
              <a:t>=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1/2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660066"/>
                </a:solidFill>
              </a:rPr>
              <a:t>  </a:t>
            </a:r>
            <a:r>
              <a:rPr lang="en-US" sz="4400" dirty="0" err="1" smtClean="0">
                <a:solidFill>
                  <a:srgbClr val="660066"/>
                </a:solidFill>
              </a:rPr>
              <a:t>Pr</a:t>
            </a:r>
            <a:r>
              <a:rPr lang="en-US" sz="4400" dirty="0" smtClean="0">
                <a:solidFill>
                  <a:srgbClr val="660066"/>
                </a:solidFill>
              </a:rPr>
              <a:t>[</a:t>
            </a:r>
            <a:r>
              <a:rPr lang="en-US" sz="4400" dirty="0" smtClean="0">
                <a:solidFill>
                  <a:srgbClr val="660066"/>
                </a:solidFill>
              </a:rPr>
              <a:t>hit</a:t>
            </a:r>
            <a:r>
              <a:rPr lang="en-US" sz="4400" dirty="0" smtClean="0">
                <a:solidFill>
                  <a:srgbClr val="660066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$200</a:t>
            </a:r>
            <a:r>
              <a:rPr lang="en-US" sz="4400" dirty="0" smtClean="0">
                <a:solidFill>
                  <a:srgbClr val="660066"/>
                </a:solidFill>
              </a:rPr>
              <a:t>]</a:t>
            </a:r>
            <a:r>
              <a:rPr lang="en-US" sz="4400" dirty="0" smtClean="0"/>
              <a:t> starting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with </a:t>
            </a:r>
            <a:r>
              <a:rPr lang="en-US" sz="4400" dirty="0" smtClean="0">
                <a:solidFill>
                  <a:srgbClr val="0000FF"/>
                </a:solidFill>
              </a:rPr>
              <a:t>$100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343400"/>
            <a:ext cx="632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660066"/>
                </a:solidFill>
              </a:rPr>
              <a:t>Pr</a:t>
            </a:r>
            <a:r>
              <a:rPr lang="en-US" sz="4400" dirty="0" smtClean="0">
                <a:solidFill>
                  <a:srgbClr val="660066"/>
                </a:solidFill>
              </a:rPr>
              <a:t>[</a:t>
            </a:r>
            <a:r>
              <a:rPr lang="en-US" sz="4400" dirty="0" smtClean="0">
                <a:solidFill>
                  <a:srgbClr val="660066"/>
                </a:solidFill>
              </a:rPr>
              <a:t>hit</a:t>
            </a:r>
            <a:r>
              <a:rPr lang="en-US" sz="4400" dirty="0" smtClean="0">
                <a:solidFill>
                  <a:srgbClr val="660066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600</a:t>
            </a:r>
            <a:r>
              <a:rPr lang="en-US" sz="4400" dirty="0" smtClean="0">
                <a:solidFill>
                  <a:srgbClr val="660066"/>
                </a:solidFill>
              </a:rPr>
              <a:t>]</a:t>
            </a:r>
            <a:r>
              <a:rPr lang="en-US" sz="4400" dirty="0" smtClean="0"/>
              <a:t> starting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with </a:t>
            </a:r>
            <a:r>
              <a:rPr lang="en-US" sz="4400" dirty="0">
                <a:solidFill>
                  <a:srgbClr val="0000FF"/>
                </a:solidFill>
              </a:rPr>
              <a:t>$500</a:t>
            </a:r>
            <a:r>
              <a:rPr lang="en-US" sz="44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114856" y="3573959"/>
            <a:ext cx="1219144" cy="76944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114800" y="5105400"/>
            <a:ext cx="1219200" cy="76944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B818657-C012-2D4E-9D91-E82567AD91A2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For </a:t>
            </a:r>
            <a:r>
              <a:rPr lang="en-US" sz="5400" dirty="0" smtClean="0">
                <a:solidFill>
                  <a:srgbClr val="660066"/>
                </a:solidFill>
              </a:rPr>
              <a:t>fair game</a:t>
            </a:r>
            <a:r>
              <a:rPr lang="en-US" sz="5400" dirty="0" smtClean="0"/>
              <a:t> in general</a:t>
            </a:r>
            <a:endParaRPr lang="en-US" sz="5400" dirty="0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381000" y="4724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What about an </a:t>
            </a:r>
            <a:r>
              <a:rPr lang="en-US" sz="4800" dirty="0">
                <a:solidFill>
                  <a:srgbClr val="FF0000"/>
                </a:solidFill>
              </a:rPr>
              <a:t>unfair</a:t>
            </a:r>
            <a:r>
              <a:rPr lang="en-US" sz="4800" dirty="0"/>
              <a:t>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96949"/>
              </p:ext>
            </p:extLst>
          </p:nvPr>
        </p:nvGraphicFramePr>
        <p:xfrm>
          <a:off x="1927225" y="2208213"/>
          <a:ext cx="5365750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5" name="Equation" r:id="rId4" imgW="1066800" imgH="469900" progId="Equation.DSMT4">
                  <p:embed/>
                </p:oleObj>
              </mc:Choice>
              <mc:Fallback>
                <p:oleObj name="Equation" r:id="rId4" imgW="1066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7225" y="2208213"/>
                        <a:ext cx="5365750" cy="236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8B4C27B2-6C40-2848-B9DB-97D985B60433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win bet] </a:t>
            </a:r>
            <a:r>
              <a:rPr lang="en-US" sz="3600" dirty="0"/>
              <a:t>= 18/38 = 9/19 </a:t>
            </a:r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1/2</a:t>
            </a:r>
            <a:endParaRPr lang="en-US" dirty="0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DEDA1A4-F92A-C247-BD53-F6346675D8E3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</a:t>
            </a:r>
            <a:r>
              <a:rPr lang="en-US" dirty="0" smtClean="0">
                <a:solidFill>
                  <a:srgbClr val="000000"/>
                </a:solidFill>
              </a:rPr>
              <a:t>[hit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FF"/>
                </a:solidFill>
              </a:rPr>
              <a:t>500 + 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1000" y="35052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 smtClean="0"/>
              <a:t>[reach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$</a:t>
            </a:r>
            <a:r>
              <a:rPr lang="en-US" sz="3600" dirty="0" smtClean="0">
                <a:solidFill>
                  <a:srgbClr val="0000FF"/>
                </a:solidFill>
              </a:rPr>
              <a:t>1M + 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 smtClean="0"/>
              <a:t>]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rgbClr val="0000FF"/>
                </a:solidFill>
              </a:rPr>
              <a:t>1M</a:t>
            </a:r>
            <a:r>
              <a:rPr lang="en-US" sz="3600" dirty="0" smtClean="0"/>
              <a:t>?    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27746" y="2743200"/>
            <a:ext cx="2992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0572" y="4876800"/>
            <a:ext cx="83986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 smtClean="0">
                <a:solidFill>
                  <a:srgbClr val="CC0000"/>
                </a:solidFill>
              </a:rPr>
              <a:t> </a:t>
            </a:r>
            <a:r>
              <a:rPr lang="en-US" sz="3600" dirty="0">
                <a:solidFill>
                  <a:srgbClr val="CC0000"/>
                </a:solidFill>
              </a:rPr>
              <a:t>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  <a:endParaRPr lang="en-US" sz="4400" dirty="0" smtClean="0">
              <a:solidFill>
                <a:srgbClr val="CC0000"/>
              </a:solidFill>
            </a:endParaRPr>
          </a:p>
          <a:p>
            <a:pPr algn="ctr"/>
            <a:r>
              <a:rPr lang="en-US" sz="4400" dirty="0" smtClean="0"/>
              <a:t>no matter how many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 smtClean="0"/>
              <a:t> at start</a:t>
            </a:r>
            <a:r>
              <a:rPr lang="en-US" sz="4400" dirty="0" smtClean="0">
                <a:solidFill>
                  <a:srgbClr val="000000"/>
                </a:solidFill>
              </a:rPr>
              <a:t>!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27F5B8B-217C-0D4F-99AD-868E856C8FC1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</a:t>
            </a:r>
            <a:r>
              <a:rPr lang="en-US" sz="4800" dirty="0" smtClean="0"/>
              <a:t>bet]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</a:t>
            </a:r>
            <a:r>
              <a:rPr lang="en-US" sz="4800" dirty="0" smtClean="0"/>
              <a:t>[hit </a:t>
            </a:r>
            <a:r>
              <a:rPr lang="en-US" sz="4800" dirty="0" smtClean="0"/>
              <a:t>target]?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1012</Words>
  <Application>Microsoft Macintosh PowerPoint</Application>
  <PresentationFormat>On-screen Show (4:3)</PresentationFormat>
  <Paragraphs>204</Paragraphs>
  <Slides>22</Slides>
  <Notes>19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Blank Presentation</vt:lpstr>
      <vt:lpstr>MathType 6.0 Equation</vt:lpstr>
      <vt:lpstr>Equation</vt:lpstr>
      <vt:lpstr>Gambler’s Ruin: Probability of Winning</vt:lpstr>
      <vt:lpstr>PowerPoint Presentation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General Approach</vt:lpstr>
      <vt:lpstr>General Approach</vt:lpstr>
      <vt:lpstr>Condition on 1st bet</vt:lpstr>
      <vt:lpstr>A 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…otherwise Gambler is ruined</vt:lpstr>
      <vt:lpstr>…otherwise Gambler is ruined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312</cp:revision>
  <cp:lastPrinted>2012-05-14T04:30:27Z</cp:lastPrinted>
  <dcterms:created xsi:type="dcterms:W3CDTF">2011-05-09T16:25:32Z</dcterms:created>
  <dcterms:modified xsi:type="dcterms:W3CDTF">2012-05-14T04:30:32Z</dcterms:modified>
</cp:coreProperties>
</file>