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392" r:id="rId3"/>
    <p:sldId id="447" r:id="rId4"/>
    <p:sldId id="485" r:id="rId5"/>
    <p:sldId id="486" r:id="rId6"/>
    <p:sldId id="487" r:id="rId7"/>
    <p:sldId id="488" r:id="rId8"/>
  </p:sldIdLst>
  <p:sldSz cx="9144000" cy="6858000" type="screen4x3"/>
  <p:notesSz cx="9601200" cy="7315200"/>
  <p:custDataLst>
    <p:tags r:id="rId1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00"/>
    <a:srgbClr val="BB0FAB"/>
    <a:srgbClr val="C40025"/>
    <a:srgbClr val="F90B1C"/>
    <a:srgbClr val="EC0213"/>
    <a:srgbClr val="F80214"/>
    <a:srgbClr val="FF0000"/>
    <a:srgbClr val="F27122"/>
    <a:srgbClr val="E38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703" autoAdjust="0"/>
    <p:restoredTop sz="94618" autoAdjust="0"/>
  </p:normalViewPr>
  <p:slideViewPr>
    <p:cSldViewPr snapToGrid="0" showGuides="1">
      <p:cViewPr>
        <p:scale>
          <a:sx n="121" d="100"/>
          <a:sy n="121" d="100"/>
        </p:scale>
        <p:origin x="-432" y="-368"/>
      </p:cViewPr>
      <p:guideLst>
        <p:guide orient="horz" pos="2152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4F24D8D-A185-4E60-9514-B135EA8C3B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E491DCD-8313-4DB4-A347-0C01005892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E48FC9C2-C352-42EF-B49B-D1C36F9D04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B34E39A3-01D6-4C1E-BA2A-C68DA5665D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963948" y="6553200"/>
            <a:ext cx="1180056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67141" y="6553200"/>
            <a:ext cx="8768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sound.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15</a:t>
            </a:r>
            <a:r>
              <a:rPr lang="en-US" sz="1100" dirty="0" smtClean="0">
                <a:latin typeface="Comic Sans MS" pitchFamily="66" charset="0"/>
              </a:rPr>
              <a:t>, 2017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46398" y="6611779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Meyer, 2017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4941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42930" y="6553200"/>
            <a:ext cx="100107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IMPLIES.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1" y="1589648"/>
            <a:ext cx="7643645" cy="3784441"/>
          </a:xfrm>
        </p:spPr>
        <p:txBody>
          <a:bodyPr/>
          <a:lstStyle/>
          <a:p>
            <a:pPr algn="ctr"/>
            <a:r>
              <a:rPr lang="en-US" sz="8000" b="0" dirty="0" smtClean="0"/>
              <a:t>Validity</a:t>
            </a:r>
            <a:br>
              <a:rPr lang="en-US" sz="8000" b="0" dirty="0" smtClean="0"/>
            </a:br>
            <a:r>
              <a:rPr lang="en-US" sz="8000" b="0" dirty="0" smtClean="0"/>
              <a:t>&amp;</a:t>
            </a:r>
            <a:br>
              <a:rPr lang="en-US" sz="8000" b="0" dirty="0" smtClean="0"/>
            </a:br>
            <a:r>
              <a:rPr lang="en-US" sz="8000" b="0" dirty="0" smtClean="0"/>
              <a:t>Soundness</a:t>
            </a:r>
            <a:endParaRPr lang="en-US" sz="9600" b="0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80050" y="6553200"/>
            <a:ext cx="963951" cy="276999"/>
          </a:xfrm>
          <a:noFill/>
        </p:spPr>
        <p:txBody>
          <a:bodyPr/>
          <a:lstStyle/>
          <a:p>
            <a:r>
              <a:rPr lang="en-US" dirty="0" smtClean="0"/>
              <a:t>IMPLIES.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dirty="0" smtClean="0"/>
              <a:t>Mathematics for Computer Science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3200" dirty="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717665"/>
            <a:ext cx="8985240" cy="3532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Instead of truth tables,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can try to</a:t>
            </a:r>
            <a:r>
              <a:rPr lang="en-US" sz="5400" dirty="0" smtClean="0">
                <a:solidFill>
                  <a:srgbClr val="BB0FAB"/>
                </a:solidFill>
                <a:latin typeface="Comic Sans MS" pitchFamily="66" charset="0"/>
              </a:rPr>
              <a:t> prove</a:t>
            </a:r>
            <a:r>
              <a:rPr lang="en-US" sz="5400" i="1" dirty="0" smtClean="0">
                <a:solidFill>
                  <a:srgbClr val="BB0FAB"/>
                </a:solidFill>
                <a:latin typeface="Comic Sans MS" pitchFamily="66" charset="0"/>
              </a:rPr>
              <a:t> </a:t>
            </a:r>
            <a:r>
              <a:rPr lang="en-US" sz="5400" dirty="0" smtClean="0">
                <a:latin typeface="Comic Sans MS" pitchFamily="66" charset="0"/>
              </a:rPr>
              <a:t>valid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formulas symbolically using axioms and deduction 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Validity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155404" y="6553200"/>
            <a:ext cx="98859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B0FAB"/>
                </a:solidFill>
              </a:rPr>
              <a:t>modus ponens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17085" y="6553200"/>
            <a:ext cx="102691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171247"/>
              </p:ext>
            </p:extLst>
          </p:nvPr>
        </p:nvGraphicFramePr>
        <p:xfrm>
          <a:off x="1476294" y="2233074"/>
          <a:ext cx="5794456" cy="2429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3" imgW="1181100" imgH="495300" progId="Equation.DSMT4">
                  <p:embed/>
                </p:oleObj>
              </mc:Choice>
              <mc:Fallback>
                <p:oleObj name="Equation" r:id="rId3" imgW="11811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294" y="2233074"/>
                        <a:ext cx="5794456" cy="2429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282266"/>
              </p:ext>
            </p:extLst>
          </p:nvPr>
        </p:nvGraphicFramePr>
        <p:xfrm>
          <a:off x="1453060" y="663576"/>
          <a:ext cx="5658909" cy="33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5" imgW="762000" imgH="457200" progId="Equation.DSMT4">
                  <p:embed/>
                </p:oleObj>
              </mc:Choice>
              <mc:Fallback>
                <p:oleObj name="Equation" r:id="rId5" imgW="762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3060" y="663576"/>
                        <a:ext cx="5658909" cy="33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92701"/>
              </p:ext>
            </p:extLst>
          </p:nvPr>
        </p:nvGraphicFramePr>
        <p:xfrm>
          <a:off x="3384550" y="3429000"/>
          <a:ext cx="20335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7" imgW="444500" imgH="431800" progId="Equation.DSMT4">
                  <p:embed/>
                </p:oleObj>
              </mc:Choice>
              <mc:Fallback>
                <p:oleObj name="Equation" r:id="rId7" imgW="444500" imgH="431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4550" y="3429000"/>
                        <a:ext cx="2033588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513765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67" y="1371600"/>
            <a:ext cx="8710083" cy="4142318"/>
          </a:xfrm>
        </p:spPr>
        <p:txBody>
          <a:bodyPr/>
          <a:lstStyle/>
          <a:p>
            <a:r>
              <a:rPr lang="en-US" sz="4800" dirty="0" smtClean="0"/>
              <a:t>A </a:t>
            </a:r>
            <a:r>
              <a:rPr lang="en-US" sz="4800" dirty="0" smtClean="0">
                <a:solidFill>
                  <a:srgbClr val="006600"/>
                </a:solidFill>
              </a:rPr>
              <a:t>sound</a:t>
            </a:r>
            <a:r>
              <a:rPr lang="en-US" sz="4800" dirty="0" smtClean="0"/>
              <a:t> rule preserves truth:</a:t>
            </a:r>
          </a:p>
          <a:p>
            <a:r>
              <a:rPr lang="en-US" sz="5400" dirty="0"/>
              <a:t>i</a:t>
            </a:r>
            <a:r>
              <a:rPr lang="en-US" sz="5400" dirty="0" smtClean="0"/>
              <a:t>f all the antecedents are </a:t>
            </a:r>
          </a:p>
          <a:p>
            <a:r>
              <a:rPr lang="en-US" sz="5400" dirty="0" smtClean="0"/>
              <a:t>true in some environment, </a:t>
            </a:r>
          </a:p>
          <a:p>
            <a:r>
              <a:rPr lang="en-US" sz="5400" dirty="0" smtClean="0"/>
              <a:t>then so is the conclusion.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47805" y="6553200"/>
            <a:ext cx="1096199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7036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26" y="1255186"/>
            <a:ext cx="8096250" cy="4957234"/>
          </a:xfrm>
        </p:spPr>
        <p:txBody>
          <a:bodyPr/>
          <a:lstStyle/>
          <a:p>
            <a:r>
              <a:rPr lang="en-US" sz="4800" dirty="0" smtClean="0">
                <a:solidFill>
                  <a:srgbClr val="BB0FAB"/>
                </a:solidFill>
              </a:rPr>
              <a:t>modus ponens</a:t>
            </a:r>
            <a:r>
              <a:rPr lang="en-US" sz="4800" dirty="0" smtClean="0"/>
              <a:t> is sound:</a:t>
            </a:r>
          </a:p>
          <a:p>
            <a:r>
              <a:rPr lang="en-US" sz="5400" dirty="0" smtClean="0"/>
              <a:t>if </a:t>
            </a:r>
            <a:r>
              <a:rPr lang="en-US" sz="5400" dirty="0" smtClean="0">
                <a:solidFill>
                  <a:srgbClr val="0000FF"/>
                </a:solidFill>
              </a:rPr>
              <a:t>P</a:t>
            </a:r>
            <a:r>
              <a:rPr lang="en-US" sz="5400" dirty="0" smtClean="0"/>
              <a:t> 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and </a:t>
            </a:r>
            <a:r>
              <a:rPr lang="en-US" sz="5400" dirty="0" smtClean="0">
                <a:solidFill>
                  <a:srgbClr val="0000FF"/>
                </a:solidFill>
              </a:rPr>
              <a:t>P </a:t>
            </a:r>
            <a:r>
              <a:rPr lang="en-US" sz="4400" dirty="0" smtClean="0">
                <a:solidFill>
                  <a:srgbClr val="0000FF"/>
                </a:solidFill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</a:rPr>
              <a:t> Q </a:t>
            </a:r>
            <a:r>
              <a:rPr lang="en-US" sz="5400" dirty="0" smtClean="0"/>
              <a:t>is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  <a:r>
              <a:rPr lang="en-US" sz="5400" dirty="0" smtClean="0"/>
              <a:t>,</a:t>
            </a:r>
          </a:p>
          <a:p>
            <a:r>
              <a:rPr lang="en-US" sz="5400" dirty="0" smtClean="0"/>
              <a:t>then </a:t>
            </a:r>
            <a:r>
              <a:rPr lang="en-US" sz="5400" dirty="0" smtClean="0">
                <a:solidFill>
                  <a:srgbClr val="0000FF"/>
                </a:solidFill>
              </a:rPr>
              <a:t>Q</a:t>
            </a:r>
            <a:r>
              <a:rPr lang="en-US" sz="5400" dirty="0" smtClean="0"/>
              <a:t> must be </a:t>
            </a:r>
            <a:r>
              <a:rPr lang="en-US" sz="5400" dirty="0" smtClean="0">
                <a:solidFill>
                  <a:srgbClr val="008000"/>
                </a:solidFill>
              </a:rPr>
              <a:t>true</a:t>
            </a:r>
          </a:p>
          <a:p>
            <a:r>
              <a:rPr lang="en-US" sz="5400" dirty="0" smtClean="0"/>
              <a:t>―</a:t>
            </a:r>
            <a:r>
              <a:rPr lang="en-US" sz="5400" dirty="0"/>
              <a:t>by </a:t>
            </a:r>
            <a:r>
              <a:rPr lang="en-US" sz="5400" dirty="0" smtClean="0"/>
              <a:t>truth table.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2452" y="6553200"/>
            <a:ext cx="1071552" cy="27699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IMPLIES..</a:t>
            </a:r>
            <a:fld id="{A528ADE2-B74F-4D9D-8D04-FB5D781EAB5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722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60600" y="304800"/>
            <a:ext cx="6121400" cy="1193800"/>
          </a:xfrm>
        </p:spPr>
        <p:txBody>
          <a:bodyPr/>
          <a:lstStyle/>
          <a:p>
            <a:r>
              <a:rPr lang="en-US" sz="4600" dirty="0" smtClean="0"/>
              <a:t>Soundness &amp; Validity</a:t>
            </a:r>
            <a:endParaRPr lang="en-US" sz="4600" dirty="0"/>
          </a:p>
        </p:txBody>
      </p:sp>
      <p:sp>
        <p:nvSpPr>
          <p:cNvPr id="14" name="TextBox 13"/>
          <p:cNvSpPr txBox="1"/>
          <p:nvPr/>
        </p:nvSpPr>
        <p:spPr>
          <a:xfrm>
            <a:off x="459546" y="1675812"/>
            <a:ext cx="848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i="1" dirty="0" smtClean="0">
                <a:latin typeface="Comic Sans MS"/>
                <a:cs typeface="Comic Sans MS"/>
              </a:rPr>
              <a:t>Lemma: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r>
              <a:rPr lang="en-US" sz="5400" dirty="0" smtClean="0">
                <a:latin typeface="Comic Sans MS"/>
                <a:cs typeface="Comic Sans MS"/>
              </a:rPr>
              <a:t>A rule is sound </a:t>
            </a:r>
            <a:r>
              <a:rPr lang="en-US" sz="5400" dirty="0" err="1" smtClean="0">
                <a:latin typeface="Comic Sans MS"/>
                <a:cs typeface="Comic Sans MS"/>
              </a:rPr>
              <a:t>iff</a:t>
            </a:r>
            <a:endParaRPr lang="en-US" sz="5400" dirty="0" smtClean="0">
              <a:latin typeface="Comic Sans MS"/>
              <a:cs typeface="Comic Sans MS"/>
            </a:endParaRPr>
          </a:p>
          <a:p>
            <a:pPr algn="l"/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</a:rPr>
              <a:t>AND{Antecedents}</a:t>
            </a:r>
          </a:p>
          <a:p>
            <a:pPr algn="l"/>
            <a:r>
              <a:rPr lang="en-US" sz="5400" dirty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       </a:t>
            </a:r>
            <a:r>
              <a:rPr lang="en-US" sz="4400" dirty="0" smtClean="0">
                <a:solidFill>
                  <a:srgbClr val="0000FF"/>
                </a:solidFill>
                <a:latin typeface="Comic Sans MS"/>
                <a:cs typeface="Comic Sans MS"/>
                <a:sym typeface="Euclid Symbol"/>
              </a:rPr>
              <a:t>IMPLIES</a:t>
            </a:r>
            <a:r>
              <a:rPr lang="en-US" sz="5400" dirty="0" smtClean="0">
                <a:solidFill>
                  <a:srgbClr val="0000FF"/>
                </a:solidFill>
                <a:latin typeface="cmsy10"/>
                <a:sym typeface="Euclid Symbol"/>
              </a:rPr>
              <a:t>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  <a:sym typeface="Euclid Symbol"/>
              </a:rPr>
              <a:t>Conclusion</a:t>
            </a:r>
          </a:p>
          <a:p>
            <a:pPr algn="l"/>
            <a:r>
              <a:rPr lang="en-US" sz="5400" dirty="0" smtClean="0">
                <a:latin typeface="Comic Sans MS" pitchFamily="66" charset="0"/>
              </a:rPr>
              <a:t>is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valid</a:t>
            </a:r>
            <a:r>
              <a:rPr lang="en-US" sz="5400" dirty="0" smtClean="0">
                <a:latin typeface="Comic Sans MS" pitchFamily="66" charset="0"/>
              </a:rPr>
              <a:t>.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86124" y="6553200"/>
            <a:ext cx="1057877" cy="276999"/>
          </a:xfrm>
        </p:spPr>
        <p:txBody>
          <a:bodyPr/>
          <a:lstStyle/>
          <a:p>
            <a:r>
              <a:rPr lang="en-US" dirty="0" smtClean="0"/>
              <a:t>IMPLIES.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1335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7508</TotalTime>
  <Words>123</Words>
  <Application>Microsoft Macintosh PowerPoint</Application>
  <PresentationFormat>On-screen Show (4:3)</PresentationFormat>
  <Paragraphs>32</Paragraphs>
  <Slides>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6.042 Lecture Template</vt:lpstr>
      <vt:lpstr>1_6.042 Lecture Template</vt:lpstr>
      <vt:lpstr>Equation</vt:lpstr>
      <vt:lpstr>Validity &amp; Soundness</vt:lpstr>
      <vt:lpstr>Proving Validity</vt:lpstr>
      <vt:lpstr>modus ponens rule</vt:lpstr>
      <vt:lpstr>Soundness</vt:lpstr>
      <vt:lpstr>Soundness</vt:lpstr>
      <vt:lpstr>Soundness &amp; Validity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654</cp:revision>
  <cp:lastPrinted>2014-02-18T21:26:56Z</cp:lastPrinted>
  <dcterms:created xsi:type="dcterms:W3CDTF">2011-02-09T15:01:58Z</dcterms:created>
  <dcterms:modified xsi:type="dcterms:W3CDTF">2017-02-09T19:31:37Z</dcterms:modified>
</cp:coreProperties>
</file>