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3.bin" ContentType="application/vnd.openxmlformats-officedocument.oleObject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17" r:id="rId11"/>
    <p:sldId id="488" r:id="rId12"/>
    <p:sldId id="522" r:id="rId13"/>
    <p:sldId id="506" r:id="rId14"/>
    <p:sldId id="518" r:id="rId15"/>
    <p:sldId id="401" r:id="rId16"/>
    <p:sldId id="422" r:id="rId17"/>
    <p:sldId id="485" r:id="rId18"/>
    <p:sldId id="548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471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824" autoAdjust="0"/>
  </p:normalViewPr>
  <p:slideViewPr>
    <p:cSldViewPr showGuides="1">
      <p:cViewPr varScale="1">
        <p:scale>
          <a:sx n="101" d="100"/>
          <a:sy n="101" d="100"/>
        </p:scale>
        <p:origin x="-1008" y="-12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5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  <p:sldLayoutId id="2147483890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8.xml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6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7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066800" y="3268663"/>
          <a:ext cx="703759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8" name="Equation" r:id="rId8" imgW="1689100" imgH="368300" progId="Equation.DSMT4">
                  <p:embed/>
                </p:oleObj>
              </mc:Choice>
              <mc:Fallback>
                <p:oleObj name="Equation" r:id="rId8" imgW="16891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68663"/>
                        <a:ext cx="7037590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00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err="1" smtClean="0">
                <a:solidFill>
                  <a:srgbClr val="006600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over all test stations.</a:t>
            </a:r>
          </a:p>
          <a:p>
            <a:pPr eaLnBrk="1" hangingPunct="1"/>
            <a:r>
              <a:rPr lang="en-US" sz="6000" dirty="0" err="1" smtClean="0">
                <a:solidFill>
                  <a:srgbClr val="006600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estimate method 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CMD over all test stations.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Comic Sans MS" pitchFamily="66" charset="0"/>
              </a:rPr>
              <a:t>that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CMD, over </a:t>
            </a:r>
            <a:r>
              <a:rPr lang="en-US" sz="5400" kern="0" dirty="0" smtClean="0">
                <a:solidFill>
                  <a:srgbClr val="800F6F"/>
                </a:solidFill>
                <a:latin typeface="Comic Sans MS"/>
              </a:rPr>
              <a:t>all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stations is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r>
              <a:rPr lang="en-US" sz="5400" kern="0" dirty="0" smtClean="0">
                <a:latin typeface="Comic Sans MS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3886200"/>
          </a:xfrm>
        </p:spPr>
        <p:txBody>
          <a:bodyPr/>
          <a:lstStyle/>
          <a:p>
            <a:pPr algn="ctr"/>
            <a:r>
              <a:rPr lang="en-US" sz="6600" dirty="0" smtClean="0"/>
              <a:t>Estimating Birthday </a:t>
            </a:r>
          </a:p>
          <a:p>
            <a:pPr algn="ctr"/>
            <a:r>
              <a:rPr lang="en-US" sz="6600" dirty="0" smtClean="0"/>
              <a:t>Matches</a:t>
            </a:r>
          </a:p>
          <a:p>
            <a:pPr algn="ctr"/>
            <a:r>
              <a:rPr lang="en-US" sz="6600" dirty="0" smtClean="0"/>
              <a:t>(Hashing Collisions)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15M.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86955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801713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::= indicator that </a:t>
            </a:r>
            <a:r>
              <a:rPr lang="en-US" sz="44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400" dirty="0" err="1" smtClean="0">
                <a:latin typeface="Comic Sans MS" charset="0"/>
              </a:rPr>
              <a:t>th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&amp; </a:t>
            </a:r>
            <a:r>
              <a:rPr lang="en-US" sz="44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400" dirty="0" err="1" smtClean="0">
                <a:latin typeface="Comic Sans MS" charset="0"/>
              </a:rPr>
              <a:t>th</a:t>
            </a:r>
            <a:endParaRPr lang="en-US" sz="4400" dirty="0">
              <a:latin typeface="Comic Sans MS" charset="0"/>
            </a:endParaRPr>
          </a:p>
          <a:p>
            <a:pPr algn="l"/>
            <a:r>
              <a:rPr lang="en-US" sz="4400" dirty="0">
                <a:latin typeface="Comic Sans MS" charset="0"/>
              </a:rPr>
              <a:t>            </a:t>
            </a:r>
            <a:r>
              <a:rPr lang="en-US" sz="4400" dirty="0" smtClean="0">
                <a:latin typeface="Comic Sans MS" charset="0"/>
              </a:rPr>
              <a:t> birthdays match</a:t>
            </a:r>
            <a:endParaRPr lang="en-US" sz="4400" dirty="0">
              <a:latin typeface="Comic Sans MS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3286688"/>
      </p:ext>
    </p:ext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49212"/>
              </p:ext>
            </p:extLst>
          </p:nvPr>
        </p:nvGraphicFramePr>
        <p:xfrm>
          <a:off x="554038" y="3136900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1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6900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2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96721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728625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0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30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8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817989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24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865" y="4074901"/>
            <a:ext cx="79773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(Actually had 2 people born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on Feb. 29, so denominator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1/365.25 would be better </a:t>
            </a:r>
            <a:r>
              <a:rPr lang="en-US" sz="44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sz="4400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282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P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6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[David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David,Mike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Obviously,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3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Drew,Mike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1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255000" cy="10541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linearity 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73377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2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472374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3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83082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4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719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3/4</a:t>
            </a:r>
            <a:endParaRPr lang="en-US" sz="4000" dirty="0" smtClean="0">
              <a:solidFill>
                <a:srgbClr val="0000FF"/>
              </a:solidFill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42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73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086600" cy="914400"/>
          </a:xfrm>
        </p:spPr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6553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01     Apr 05     Jul 14      Oct 05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13     Apr 10     Jul 15      Oct 08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15 *   Apr 12     Jul 19 *    Oct 09     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22     Apr 17     Jul 24      Oct 10 *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25 *   Apr 20     Jul 31      Oct 16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29                            Oct 17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02     Aug 02      Oct </a:t>
            </a:r>
            <a:r>
              <a:rPr lang="en-US" sz="2000" dirty="0" smtClean="0">
                <a:latin typeface="Courier"/>
                <a:cs typeface="Courier"/>
              </a:rPr>
              <a:t>22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09     May 15 *   Aug 21 *    Oct </a:t>
            </a:r>
            <a:r>
              <a:rPr lang="en-US" sz="2000" dirty="0" smtClean="0">
                <a:latin typeface="Courier"/>
                <a:cs typeface="Courier"/>
              </a:rPr>
              <a:t>3</a:t>
            </a:r>
          </a:p>
          <a:p>
            <a:pPr algn="l"/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29     May 17     Aug 28 *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22                 Nov 08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12     May 28     Sep 16      Nov 19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19                Sep 17      Nov 23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30 *   Jun 27     Sep 20      Nov 27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Sep 26  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            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032" y="1076980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346669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3,4,2,1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A714B8FE-0580-4ED6-8597-F3A3D6623F8A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Estimate </a:t>
            </a:r>
            <a:r>
              <a:rPr lang="en-US" sz="4800" dirty="0" err="1" smtClean="0">
                <a:solidFill>
                  <a:srgbClr val="DA0000"/>
                </a:solidFill>
              </a:rPr>
              <a:t>coliform</a:t>
            </a:r>
            <a:r>
              <a:rPr lang="en-US" sz="4800" dirty="0" smtClean="0">
                <a:solidFill>
                  <a:srgbClr val="DA0000"/>
                </a:solidFill>
              </a:rPr>
              <a:t> count</a:t>
            </a:r>
          </a:p>
          <a:p>
            <a:pPr eaLnBrk="1" hangingPunct="1"/>
            <a:r>
              <a:rPr lang="en-US" sz="4800" dirty="0" smtClean="0"/>
              <a:t>in Charles River.  </a:t>
            </a:r>
          </a:p>
          <a:p>
            <a:pPr eaLnBrk="1" hangingPunct="1"/>
            <a:r>
              <a:rPr lang="en-US" sz="4800" dirty="0" smtClean="0"/>
              <a:t>Many test stations on river.  </a:t>
            </a:r>
          </a:p>
          <a:p>
            <a:pPr eaLnBrk="1" hangingPunct="1"/>
            <a:r>
              <a:rPr lang="en-US" sz="4800" dirty="0" smtClean="0"/>
              <a:t>EPA requires their average</a:t>
            </a:r>
          </a:p>
          <a:p>
            <a:pPr eaLnBrk="1" hangingPunct="1"/>
            <a:r>
              <a:rPr lang="en-US" sz="4800" dirty="0" smtClean="0"/>
              <a:t>         CMD </a:t>
            </a:r>
            <a:r>
              <a:rPr lang="en-US" sz="48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6600"/>
                </a:solidFill>
              </a:rPr>
              <a:t> 200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dirty="0" smtClean="0"/>
              <a:t>(</a:t>
            </a:r>
            <a:r>
              <a:rPr lang="en-US" dirty="0" err="1" smtClean="0"/>
              <a:t>Coliform</a:t>
            </a:r>
            <a:r>
              <a:rPr lang="en-US" dirty="0" smtClean="0"/>
              <a:t> Microbial Density)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7620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6482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over </a:t>
            </a:r>
            <a:r>
              <a:rPr lang="en-US" sz="5400" dirty="0" smtClean="0">
                <a:solidFill>
                  <a:srgbClr val="800F6F"/>
                </a:solidFill>
              </a:rPr>
              <a:t>all</a:t>
            </a:r>
            <a:r>
              <a:rPr lang="en-US" sz="5400" dirty="0" smtClean="0">
                <a:solidFill>
                  <a:srgbClr val="000000"/>
                </a:solidFill>
              </a:rPr>
              <a:t> stations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</a:t>
            </a:r>
            <a:r>
              <a:rPr lang="en-US" sz="5400" smtClean="0"/>
              <a:t>is, convince </a:t>
            </a:r>
            <a:r>
              <a:rPr lang="en-US" sz="5400" dirty="0" smtClean="0"/>
              <a:t>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average CMD over all stations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endParaRPr lang="en-US" sz="4400" dirty="0" smtClean="0"/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9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0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1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45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2574925" y="34226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46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226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400800" y="1177925"/>
          <a:ext cx="14922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47" name="Equation" r:id="rId8" imgW="457200" imgH="596900" progId="Equation.DSMT4">
                  <p:embed/>
                </p:oleObj>
              </mc:Choice>
              <mc:Fallback>
                <p:oleObj name="Equation" r:id="rId8" imgW="4572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77925"/>
                        <a:ext cx="1492250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48" name="Equation" r:id="rId10" imgW="1879600" imgH="215900" progId="Equation.DSMT4">
                  <p:embed/>
                </p:oleObj>
              </mc:Choice>
              <mc:Fallback>
                <p:oleObj name="Equation" r:id="rId10" imgW="1879600" imgH="215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</TotalTime>
  <Words>969</Words>
  <Application>Microsoft Macintosh PowerPoint</Application>
  <PresentationFormat>On-screen Show (4:3)</PresentationFormat>
  <Paragraphs>221</Paragraphs>
  <Slides>29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 in our estimate</vt:lpstr>
      <vt:lpstr>Confidence in our estimate</vt:lpstr>
      <vt:lpstr>Confidence</vt:lpstr>
      <vt:lpstr>Confidence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Predictions</vt:lpstr>
      <vt:lpstr>Spring ’11 Matching Birthdays 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329</cp:revision>
  <cp:lastPrinted>2011-12-12T15:37:43Z</cp:lastPrinted>
  <dcterms:created xsi:type="dcterms:W3CDTF">2011-05-04T20:44:08Z</dcterms:created>
  <dcterms:modified xsi:type="dcterms:W3CDTF">2011-12-12T15:48:12Z</dcterms:modified>
</cp:coreProperties>
</file>