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728" r:id="rId2"/>
    <p:sldId id="832" r:id="rId3"/>
    <p:sldId id="847" r:id="rId4"/>
    <p:sldId id="848" r:id="rId5"/>
    <p:sldId id="892" r:id="rId6"/>
    <p:sldId id="849" r:id="rId7"/>
    <p:sldId id="850" r:id="rId8"/>
    <p:sldId id="851" r:id="rId9"/>
    <p:sldId id="852" r:id="rId10"/>
    <p:sldId id="883" r:id="rId11"/>
    <p:sldId id="893" r:id="rId12"/>
    <p:sldId id="834" r:id="rId13"/>
    <p:sldId id="846" r:id="rId14"/>
    <p:sldId id="863" r:id="rId15"/>
    <p:sldId id="860" r:id="rId16"/>
    <p:sldId id="862" r:id="rId17"/>
    <p:sldId id="891" r:id="rId18"/>
    <p:sldId id="861" r:id="rId19"/>
    <p:sldId id="864" r:id="rId20"/>
    <p:sldId id="835" r:id="rId21"/>
    <p:sldId id="865" r:id="rId22"/>
    <p:sldId id="836" r:id="rId23"/>
    <p:sldId id="868" r:id="rId24"/>
    <p:sldId id="873" r:id="rId25"/>
    <p:sldId id="874" r:id="rId26"/>
    <p:sldId id="875" r:id="rId27"/>
    <p:sldId id="844" r:id="rId28"/>
    <p:sldId id="877" r:id="rId29"/>
    <p:sldId id="896" r:id="rId30"/>
    <p:sldId id="895" r:id="rId31"/>
    <p:sldId id="878" r:id="rId32"/>
    <p:sldId id="876" r:id="rId33"/>
    <p:sldId id="869" r:id="rId34"/>
    <p:sldId id="870" r:id="rId35"/>
    <p:sldId id="879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1554" autoAdjust="0"/>
    <p:restoredTop sz="96448" autoAdjust="0"/>
  </p:normalViewPr>
  <p:slideViewPr>
    <p:cSldViewPr showGuides="1">
      <p:cViewPr varScale="1">
        <p:scale>
          <a:sx n="109" d="100"/>
          <a:sy n="109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421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35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October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a,n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229600" cy="4953000"/>
          </a:xfrm>
        </p:spPr>
        <p:txBody>
          <a:bodyPr/>
          <a:lstStyle/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i="1" dirty="0" err="1"/>
              <a:t>pf</a:t>
            </a:r>
            <a:r>
              <a:rPr lang="en-US" sz="6000" i="1" dirty="0"/>
              <a:t>: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endParaRPr lang="en-US" sz="6000" dirty="0"/>
          </a:p>
          <a:p>
            <a:pPr marL="0" indent="0" eaLnBrk="1" hangingPunct="1">
              <a:spcBef>
                <a:spcPts val="2400"/>
              </a:spcBef>
            </a:pPr>
            <a:r>
              <a:rPr lang="en-US" sz="6000" dirty="0"/>
              <a:t>now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0000CC"/>
                </a:solidFill>
              </a:rPr>
              <a:t> </a:t>
            </a:r>
            <a:r>
              <a:rPr lang="en-US" sz="6000" dirty="0"/>
              <a:t>immediate by Remainder Lemma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sz="48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 symmetric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i="1" dirty="0">
              <a:solidFill>
                <a:srgbClr val="008000"/>
              </a:solidFill>
            </a:endParaRPr>
          </a:p>
          <a:p>
            <a:pPr marL="0" indent="0" eaLnBrk="1" hangingPunct="1">
              <a:buFontTx/>
              <a:buChar char="•"/>
            </a:pPr>
            <a:r>
              <a:rPr lang="en-US" sz="60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</a:t>
            </a:r>
            <a:r>
              <a:rPr lang="en-US" sz="5400" dirty="0"/>
              <a:t>&amp;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-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i="1" dirty="0">
                <a:solidFill>
                  <a:srgbClr val="008000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000" i="1" kern="0" dirty="0" err="1">
                <a:latin typeface="+mn-lt"/>
                <a:sym typeface="Euclid Symbol" pitchFamily="18" charset="2"/>
              </a:rPr>
              <a:t>pf</a:t>
            </a:r>
            <a:r>
              <a:rPr lang="en-US" sz="6000" i="1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1682" y="4495800"/>
            <a:ext cx="2716118" cy="1292663"/>
            <a:chOff x="2541682" y="4495800"/>
            <a:chExt cx="2716118" cy="1292663"/>
          </a:xfrm>
        </p:grpSpPr>
        <p:sp useBgFill="1">
          <p:nvSpPr>
            <p:cNvPr id="7" name="TextBox 6"/>
            <p:cNvSpPr txBox="1"/>
            <p:nvPr/>
          </p:nvSpPr>
          <p:spPr>
            <a:xfrm>
              <a:off x="2541682" y="4495801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 useBgFill="1">
          <p:nvSpPr>
            <p:cNvPr id="8" name="TextBox 7"/>
            <p:cNvSpPr txBox="1"/>
            <p:nvPr/>
          </p:nvSpPr>
          <p:spPr>
            <a:xfrm>
              <a:off x="4903882" y="4495800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6000" dirty="0" err="1"/>
              <a:t>Cor</a:t>
            </a:r>
            <a:r>
              <a:rPr lang="en-US" sz="6000" i="1" dirty="0"/>
              <a:t>:  </a:t>
            </a:r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i="1" dirty="0">
                <a:solidFill>
                  <a:srgbClr val="FF00FF"/>
                </a:solidFill>
              </a:rPr>
              <a:t>important: </a:t>
            </a:r>
            <a:r>
              <a:rPr lang="en-US" sz="5400" i="1" dirty="0">
                <a:solidFill>
                  <a:srgbClr val="008000"/>
                </a:solidFill>
              </a:rPr>
              <a:t>congruence</a:t>
            </a:r>
            <a:r>
              <a:rPr lang="en-US" sz="5400" dirty="0"/>
              <a:t> 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rem(a,n</a:t>
            </a:r>
            <a:r>
              <a:rPr lang="en-US" sz="54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CC"/>
                </a:solidFill>
              </a:rPr>
              <a:t>(mod n)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276600" y="5029200"/>
            <a:ext cx="2590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  [0,n)  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800" i="1" dirty="0"/>
              <a:t>example: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i="1" dirty="0">
                <a:solidFill>
                  <a:srgbClr val="FF00FF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--when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k·k</a:t>
            </a:r>
            <a:r>
              <a:rPr lang="en-US" sz="5400" dirty="0">
                <a:solidFill>
                  <a:srgbClr val="0000CC"/>
                </a:solidFill>
              </a:rPr>
              <a:t>’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i="1" dirty="0">
                <a:solidFill>
                  <a:srgbClr val="008000"/>
                </a:solidFill>
              </a:rPr>
              <a:t>inverse</a:t>
            </a:r>
            <a:r>
              <a:rPr lang="en-US" sz="5400" i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 ::= 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886200"/>
            <a:ext cx="8001000" cy="2438400"/>
          </a:xfrm>
          <a:prstGeom prst="roundRect">
            <a:avLst/>
          </a:prstGeom>
          <a:noFill/>
          <a:ln w="412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i="1" dirty="0" smtClean="0"/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i="1" dirty="0" smtClean="0"/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75981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763000" cy="4953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If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008000"/>
                </a:solidFill>
              </a:rPr>
              <a:t>prime</a:t>
            </a:r>
            <a:r>
              <a:rPr lang="en-US" sz="4400" dirty="0"/>
              <a:t> &amp;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/>
              <a:t> not a multiple of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/>
              <a:t>can cancel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.   </a:t>
            </a:r>
            <a:r>
              <a:rPr lang="en-US" sz="4400" dirty="0"/>
              <a:t>So</a:t>
            </a:r>
          </a:p>
          <a:p>
            <a:pPr marL="0" indent="0" algn="ctr" eaLnBrk="1" hangingPunct="1"/>
            <a:r>
              <a:rPr lang="en-US" sz="44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 …, (p-1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endParaRPr lang="en-US" sz="44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400" dirty="0"/>
              <a:t>are all different (mod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/>
              <a:t>). </a:t>
            </a:r>
          </a:p>
          <a:p>
            <a:pPr marL="0" indent="0" eaLnBrk="1" hangingPunct="1"/>
            <a:r>
              <a:rPr lang="en-US" sz="4400" dirty="0"/>
              <a:t>So their remainders on division</a:t>
            </a:r>
          </a:p>
          <a:p>
            <a:pPr marL="0" indent="0" eaLnBrk="1" hangingPunct="1"/>
            <a:r>
              <a:rPr lang="en-US" sz="4400" dirty="0"/>
              <a:t>by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are all different.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915400" cy="487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5400" dirty="0"/>
              <a:t>so if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E5"/>
                </a:solidFill>
              </a:rPr>
              <a:t>p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/>
              <a:t>does not divide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/>
              <a:t>, then multiplying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1, 2, …, (p-1)</a:t>
            </a:r>
          </a:p>
          <a:p>
            <a:pPr marL="0" indent="0" eaLnBrk="1" hangingPunct="1"/>
            <a:r>
              <a:rPr lang="en-US" sz="5400" dirty="0"/>
              <a:t>by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and taking remainders</a:t>
            </a:r>
          </a:p>
          <a:p>
            <a:pPr marL="0" indent="0" eaLnBrk="1" hangingPunct="1"/>
            <a:r>
              <a:rPr lang="en-US" sz="5400" dirty="0"/>
              <a:t>just permutes them.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kern="0" dirty="0">
                <a:latin typeface="+mj-lt"/>
              </a:rPr>
              <a:t>arithmetic 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mod a </a:t>
            </a:r>
            <a:r>
              <a:rPr lang="en-US" sz="4000" i="1" kern="0" dirty="0">
                <a:solidFill>
                  <a:srgbClr val="008000"/>
                </a:solidFill>
                <a:latin typeface="+mj-lt"/>
              </a:rPr>
              <a:t>prime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4000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41910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This means that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</a:t>
            </a:r>
            <a:r>
              <a:rPr lang="en-US" sz="6600" baseline="-25000" dirty="0" err="1">
                <a:solidFill>
                  <a:srgbClr val="0000CC"/>
                </a:solidFill>
              </a:rPr>
              <a:t>k,p</a:t>
            </a:r>
            <a:r>
              <a:rPr lang="en-US" sz="6600" dirty="0"/>
              <a:t>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2k,p</a:t>
            </a:r>
            <a:r>
              <a:rPr lang="en-US" sz="6600" dirty="0"/>
              <a:t>, …,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(p-1)k,p</a:t>
            </a:r>
          </a:p>
          <a:p>
            <a:pPr marL="0" indent="0" eaLnBrk="1" hangingPunct="1"/>
            <a:r>
              <a:rPr lang="en-US" sz="5400" dirty="0"/>
              <a:t>must be a </a:t>
            </a:r>
            <a:r>
              <a:rPr lang="en-US" sz="5400" i="1" dirty="0"/>
              <a:t>permutation </a:t>
            </a:r>
            <a:r>
              <a:rPr lang="en-US" sz="5400" dirty="0"/>
              <a:t>of</a:t>
            </a:r>
          </a:p>
          <a:p>
            <a:pPr marL="0" indent="0" algn="ctr" eaLnBrk="1" hangingPunct="1"/>
            <a:r>
              <a:rPr lang="en-US" sz="6600" dirty="0">
                <a:solidFill>
                  <a:srgbClr val="0000CC"/>
                </a:solidFill>
              </a:rPr>
              <a:t>1, 2, …, (p-1)</a:t>
            </a:r>
            <a:endParaRPr lang="en-US" sz="6600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47800"/>
          <a:ext cx="6248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190"/>
                <a:gridCol w="67691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132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1371600"/>
          <a:ext cx="5638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/>
                <a:gridCol w="61087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1143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41020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60960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3</a:t>
            </a:r>
            <a:r>
              <a:rPr lang="en-US" sz="6600" baseline="30000" dirty="0" smtClean="0">
                <a:solidFill>
                  <a:srgbClr val="FF00FF"/>
                </a:solidFill>
                <a:latin typeface="Comic Sans MS" pitchFamily="8" charset="0"/>
              </a:rPr>
              <a:t>-1</a:t>
            </a:r>
            <a:endParaRPr lang="en-US" sz="6600" baseline="30000" dirty="0">
              <a:solidFill>
                <a:srgbClr val="FF00FF"/>
              </a:solidFill>
              <a:latin typeface="Comic Sans MS" pitchFamily="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1295400"/>
          <a:ext cx="66974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9"/>
                <a:gridCol w="694040"/>
                <a:gridCol w="685437"/>
                <a:gridCol w="669746"/>
                <a:gridCol w="669746"/>
                <a:gridCol w="669746"/>
                <a:gridCol w="669746"/>
                <a:gridCol w="669746"/>
                <a:gridCol w="669746"/>
                <a:gridCol w="669746"/>
              </a:tblGrid>
              <a:tr h="1092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70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12445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44196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7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This means that</a:t>
            </a:r>
          </a:p>
          <a:p>
            <a:pPr marL="0" indent="0" algn="ctr" eaLnBrk="1" hangingPunct="1">
              <a:spcBef>
                <a:spcPct val="0"/>
              </a:spcBef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0, 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1k,p</a:t>
            </a:r>
            <a:r>
              <a:rPr lang="en-US" sz="6000" kern="0" dirty="0">
                <a:latin typeface="+mn-lt"/>
              </a:rPr>
              <a:t>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2k,p</a:t>
            </a:r>
            <a:r>
              <a:rPr lang="en-US" sz="6000" kern="0" dirty="0">
                <a:latin typeface="+mn-lt"/>
              </a:rPr>
              <a:t>, …,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(n-1)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k,p</a:t>
            </a:r>
            <a:endParaRPr lang="en-US" sz="6000" kern="0" baseline="-25000" dirty="0">
              <a:solidFill>
                <a:srgbClr val="0000CC"/>
              </a:solidFill>
              <a:latin typeface="+mn-lt"/>
            </a:endParaRP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must be a </a:t>
            </a:r>
            <a:r>
              <a:rPr lang="en-US" sz="4800" i="1" kern="0" dirty="0">
                <a:latin typeface="+mn-lt"/>
              </a:rPr>
              <a:t>permutation </a:t>
            </a:r>
            <a:r>
              <a:rPr lang="en-US" sz="4800" kern="0" dirty="0">
                <a:latin typeface="+mn-lt"/>
              </a:rPr>
              <a:t>of</a:t>
            </a:r>
          </a:p>
          <a:p>
            <a:pPr marL="0" indent="0" algn="ctr" eaLnBrk="1" hangingPunct="1">
              <a:defRPr/>
            </a:pPr>
            <a:r>
              <a:rPr lang="en-US" sz="5400" kern="0" dirty="0">
                <a:solidFill>
                  <a:srgbClr val="0000CC"/>
                </a:solidFill>
                <a:latin typeface="+mn-lt"/>
              </a:rPr>
              <a:t>0, 1, 2, …, (p-1)</a:t>
            </a: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so </a:t>
            </a:r>
            <a:r>
              <a:rPr lang="en-US" sz="4800" kern="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4800" kern="0" dirty="0">
                <a:latin typeface="+mn-lt"/>
              </a:rPr>
              <a:t> appears</a:t>
            </a:r>
          </a:p>
          <a:p>
            <a:pPr marL="0" indent="0" eaLnBrk="1" hangingPunct="1">
              <a:defRPr/>
            </a:pPr>
            <a:r>
              <a:rPr lang="en-US" sz="48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  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rem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(</a:t>
            </a:r>
            <a:r>
              <a:rPr lang="en-US" sz="5400" kern="0" dirty="0" err="1">
                <a:solidFill>
                  <a:srgbClr val="C00000"/>
                </a:solidFill>
                <a:latin typeface="+mn-lt"/>
              </a:rPr>
              <a:t>j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k,n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 = 1</a:t>
            </a:r>
            <a:endParaRPr lang="en-US" sz="4800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05000" y="5562600"/>
            <a:ext cx="5218113" cy="9239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54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is </a:t>
            </a:r>
            <a:r>
              <a:rPr lang="en-US" sz="54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inverse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292225" y="2459038"/>
            <a:ext cx="3475038" cy="2497137"/>
          </a:xfrm>
          <a:custGeom>
            <a:avLst/>
            <a:gdLst>
              <a:gd name="T0" fmla="*/ 267254 w 3475219"/>
              <a:gd name="T1" fmla="*/ 2407513 h 2498360"/>
              <a:gd name="T2" fmla="*/ 357175 w 3475219"/>
              <a:gd name="T3" fmla="*/ 2407513 h 2498360"/>
              <a:gd name="T4" fmla="*/ 2410287 w 3475219"/>
              <a:gd name="T5" fmla="*/ 1899095 h 2498360"/>
              <a:gd name="T6" fmla="*/ 3084674 w 3475219"/>
              <a:gd name="T7" fmla="*/ 1286002 h 2498360"/>
              <a:gd name="T8" fmla="*/ 3474318 w 3475219"/>
              <a:gd name="T9" fmla="*/ 0 h 2498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75219"/>
              <a:gd name="T16" fmla="*/ 0 h 2498360"/>
              <a:gd name="T17" fmla="*/ 3475219 w 3475219"/>
              <a:gd name="T18" fmla="*/ 2498360 h 2498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75219" h="2498360">
                <a:moveTo>
                  <a:pt x="267324" y="2413416"/>
                </a:moveTo>
                <a:cubicBezTo>
                  <a:pt x="133662" y="2455888"/>
                  <a:pt x="0" y="2498360"/>
                  <a:pt x="357265" y="2413416"/>
                </a:cubicBezTo>
                <a:cubicBezTo>
                  <a:pt x="714530" y="2328472"/>
                  <a:pt x="1956215" y="2091128"/>
                  <a:pt x="2410917" y="1903751"/>
                </a:cubicBezTo>
                <a:cubicBezTo>
                  <a:pt x="2865619" y="1716374"/>
                  <a:pt x="2908091" y="1606446"/>
                  <a:pt x="3085475" y="1289154"/>
                </a:cubicBezTo>
              </a:path>
            </a:pathLst>
          </a:custGeom>
          <a:noFill/>
          <a:ln w="41275">
            <a:solidFill>
              <a:srgbClr val="C00000"/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33800" y="4579938"/>
            <a:ext cx="45339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, say </a:t>
            </a:r>
            <a:r>
              <a:rPr lang="en-US" sz="48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4800" kern="0" dirty="0" err="1">
                <a:solidFill>
                  <a:srgbClr val="000000"/>
                </a:solidFill>
                <a:latin typeface="Comic Sans MS"/>
              </a:rPr>
              <a:t>th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in list: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p)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/>
              <a:t>Fermat’s Little Theorem</a:t>
            </a:r>
          </a:p>
        </p:txBody>
      </p:sp>
      <p:sp>
        <p:nvSpPr>
          <p:cNvPr id="7608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so </a:t>
            </a:r>
            <a:r>
              <a:rPr lang="en-US" sz="4400" dirty="0">
                <a:solidFill>
                  <a:srgbClr val="0000CC"/>
                </a:solidFill>
              </a:rPr>
              <a:t>1·2···(p-1) = 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2k,p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··· 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(p-1)</a:t>
            </a:r>
            <a:r>
              <a:rPr lang="en-US" sz="4400" baseline="-25000" dirty="0" err="1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endParaRPr lang="en-US" sz="4400" baseline="-25000" dirty="0">
              <a:solidFill>
                <a:srgbClr val="0000CC"/>
              </a:solidFill>
              <a:latin typeface="+mj-lt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rgbClr val="0000CC"/>
                </a:solidFill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1k·2k ··· (p-1)k   (mod p)</a:t>
            </a:r>
          </a:p>
          <a:p>
            <a:pPr marL="0" indent="0" eaLnBrk="1" hangingPunct="1"/>
            <a:r>
              <a:rPr lang="en-US" sz="4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(k</a:t>
            </a:r>
            <a:r>
              <a:rPr lang="en-US" sz="4400" baseline="30000" dirty="0">
                <a:solidFill>
                  <a:srgbClr val="0000CC"/>
                </a:solidFill>
              </a:rPr>
              <a:t>p-1</a:t>
            </a:r>
            <a:r>
              <a:rPr lang="en-US" sz="4400" dirty="0">
                <a:solidFill>
                  <a:srgbClr val="0000CC"/>
                </a:solidFill>
              </a:rPr>
              <a:t>)·1·2 ··· (p-1)  (mod p)</a:t>
            </a:r>
          </a:p>
          <a:p>
            <a:pPr marL="0" indent="0" eaLnBrk="1" hangingPunct="1"/>
            <a:r>
              <a:rPr lang="en-US" sz="4400" dirty="0"/>
              <a:t>now cancel </a:t>
            </a:r>
            <a:r>
              <a:rPr lang="en-US" sz="4400" dirty="0">
                <a:solidFill>
                  <a:srgbClr val="0000CC"/>
                </a:solidFill>
              </a:rPr>
              <a:t>1·2 ··· (p-1):</a:t>
            </a:r>
            <a:endParaRPr lang="en-US" sz="4400" dirty="0"/>
          </a:p>
          <a:p>
            <a:pPr marL="0" indent="0" algn="ctr" eaLnBrk="1" hangingPunct="1">
              <a:spcBef>
                <a:spcPts val="4800"/>
              </a:spcBef>
            </a:pPr>
            <a:r>
              <a:rPr lang="en-US" sz="7200" dirty="0">
                <a:solidFill>
                  <a:srgbClr val="0000CC"/>
                </a:solidFill>
              </a:rPr>
              <a:t>1</a:t>
            </a:r>
            <a:r>
              <a:rPr lang="en-US" sz="7200" dirty="0" smtClean="0">
                <a:solidFill>
                  <a:srgbClr val="0000CC"/>
                </a:solidFill>
              </a:rPr>
              <a:t> </a:t>
            </a:r>
            <a:r>
              <a:rPr lang="en-US" sz="72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7200" b="1" dirty="0" smtClean="0">
                <a:solidFill>
                  <a:srgbClr val="0000CC"/>
                </a:solidFill>
              </a:rPr>
              <a:t> </a:t>
            </a:r>
            <a:r>
              <a:rPr lang="en-US" sz="7200" dirty="0">
                <a:solidFill>
                  <a:srgbClr val="0000CC"/>
                </a:solidFill>
              </a:rPr>
              <a:t>k</a:t>
            </a:r>
            <a:r>
              <a:rPr lang="en-US" sz="7200" baseline="30000" dirty="0">
                <a:solidFill>
                  <a:srgbClr val="0000CC"/>
                </a:solidFill>
              </a:rPr>
              <a:t>p-1 </a:t>
            </a:r>
            <a:r>
              <a:rPr lang="en-US" sz="7200" dirty="0">
                <a:solidFill>
                  <a:srgbClr val="0000CC"/>
                </a:solidFill>
              </a:rPr>
              <a:t>(mod p)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760836" name="Rectangle 5"/>
          <p:cNvSpPr>
            <a:spLocks noChangeArrowheads="1"/>
          </p:cNvSpPr>
          <p:nvPr/>
        </p:nvSpPr>
        <p:spPr bwMode="auto">
          <a:xfrm>
            <a:off x="990600" y="4648200"/>
            <a:ext cx="7162800" cy="1524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dash"/>
            <a:miter lim="800000"/>
            <a:headEnd/>
            <a:tailEnd type="none" w="lg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cxnSp>
        <p:nvCxnSpPr>
          <p:cNvPr id="8" name="Line 6"/>
          <p:cNvCxnSpPr>
            <a:cxnSpLocks noChangeShapeType="1"/>
          </p:cNvCxnSpPr>
          <p:nvPr/>
        </p:nvCxnSpPr>
        <p:spPr bwMode="auto">
          <a:xfrm rot="10800000" flipV="1">
            <a:off x="914400" y="10668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2" name="Line 7"/>
          <p:cNvCxnSpPr>
            <a:cxnSpLocks noChangeShapeType="1"/>
          </p:cNvCxnSpPr>
          <p:nvPr/>
        </p:nvCxnSpPr>
        <p:spPr bwMode="auto">
          <a:xfrm rot="10800000" flipV="1">
            <a:off x="2362200" y="28956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608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1147763"/>
            <a:ext cx="7772400" cy="4654550"/>
          </a:xfrm>
        </p:spPr>
        <p:txBody>
          <a:bodyPr/>
          <a:lstStyle/>
          <a:p>
            <a:pPr>
              <a:defRPr/>
            </a:pPr>
            <a:r>
              <a:rPr lang="en-US" sz="5400" kern="0" dirty="0">
                <a:latin typeface="+mn-lt"/>
              </a:rPr>
              <a:t>so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baseline="30000" dirty="0">
                <a:solidFill>
                  <a:srgbClr val="0000CC"/>
                </a:solidFill>
                <a:latin typeface="+mn-lt"/>
              </a:rPr>
              <a:t>p-2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latin typeface="+mn-lt"/>
              </a:rPr>
              <a:t>is a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(mod p)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inverse of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--an alternative to finding inverses with the </a:t>
            </a:r>
            <a:r>
              <a:rPr lang="en-US" sz="5400" kern="0" dirty="0" err="1">
                <a:latin typeface="+mn-lt"/>
              </a:rPr>
              <a:t>pulverizer</a:t>
            </a:r>
            <a:endParaRPr lang="en-US" sz="5400" kern="0" dirty="0">
              <a:latin typeface="+mn-lt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inverses</a:t>
            </a:r>
            <a:r>
              <a:rPr lang="en-US" sz="4000" dirty="0"/>
              <a:t> </a:t>
            </a:r>
            <a:r>
              <a:rPr lang="en-US" sz="4000" dirty="0" smtClean="0">
                <a:solidFill>
                  <a:srgbClr val="0000CC"/>
                </a:solidFill>
              </a:rPr>
              <a:t>(mod prime)</a:t>
            </a:r>
            <a:endParaRPr lang="en-US" sz="40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839200" cy="51816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00CC"/>
                </a:solidFill>
              </a:rPr>
              <a:t>28</a:t>
            </a:r>
            <a:r>
              <a:rPr lang="en-US" sz="5400" baseline="30000" dirty="0">
                <a:solidFill>
                  <a:srgbClr val="0000CC"/>
                </a:solidFill>
              </a:rPr>
              <a:t>99885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 </a:t>
            </a:r>
            <a:r>
              <a:rPr lang="en-US" sz="5400" dirty="0">
                <a:solidFill>
                  <a:srgbClr val="0000CC"/>
                </a:solidFill>
              </a:rPr>
              <a:t>(mod 5)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 28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/>
              <a:t>[</a:t>
            </a:r>
            <a:r>
              <a:rPr lang="en-US" sz="5400" dirty="0">
                <a:solidFill>
                  <a:srgbClr val="0000CC"/>
                </a:solidFill>
              </a:rPr>
              <a:t>r</a:t>
            </a:r>
            <a:r>
              <a:rPr lang="en-US" sz="5400" baseline="-25000" dirty="0">
                <a:solidFill>
                  <a:srgbClr val="0000CC"/>
                </a:solidFill>
              </a:rPr>
              <a:t>28,5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dirty="0"/>
              <a:t>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rem(99885,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[Fermat]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</a:t>
            </a:r>
            <a:r>
              <a:rPr lang="en-US" sz="5400" baseline="30000" dirty="0" smtClean="0">
                <a:solidFill>
                  <a:srgbClr val="0000CC"/>
                </a:solidFill>
              </a:rPr>
              <a:t>([998•100 </a:t>
            </a:r>
            <a:r>
              <a:rPr lang="en-US" sz="5400" baseline="30000" dirty="0">
                <a:solidFill>
                  <a:srgbClr val="0000CC"/>
                </a:solidFill>
              </a:rPr>
              <a:t>+ </a:t>
            </a:r>
            <a:r>
              <a:rPr lang="en-US" sz="5400" baseline="30000" dirty="0" smtClean="0">
                <a:solidFill>
                  <a:srgbClr val="0000CC"/>
                </a:solidFill>
              </a:rPr>
              <a:t>85], 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rem(85,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baseline="30000" dirty="0">
                <a:solidFill>
                  <a:srgbClr val="0000CC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4800600" cy="1219200"/>
          </a:xfrm>
        </p:spPr>
        <p:txBody>
          <a:bodyPr/>
          <a:lstStyle/>
          <a:p>
            <a:pPr eaLnBrk="1" hangingPunct="1"/>
            <a:r>
              <a:rPr lang="en-US" sz="4800" dirty="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1" y="3886199"/>
            <a:ext cx="3276600" cy="1107998"/>
            <a:chOff x="685801" y="5029199"/>
            <a:chExt cx="3276600" cy="1107919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1"/>
              <a:ext cx="1447800" cy="110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6B38E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6B38E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6B38E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040062" cy="20018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0" name="Rectangle 7"/>
          <p:cNvSpPr/>
          <p:nvPr/>
        </p:nvSpPr>
        <p:spPr>
          <a:xfrm>
            <a:off x="228600" y="1346200"/>
            <a:ext cx="73914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000" kern="0" dirty="0">
                <a:latin typeface="Comic Sans MS"/>
                <a:sym typeface="Euclid Symbol" pitchFamily="18" charset="2"/>
              </a:rPr>
              <a:t>but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62000" y="5486400"/>
            <a:ext cx="5387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latin typeface="Comic Sans MS" pitchFamily="66" charset="0"/>
              </a:rPr>
              <a:t>implies 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=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b,n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1800" y="5257800"/>
            <a:ext cx="18954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9825</TotalTime>
  <Words>1942</Words>
  <Application>Microsoft Macintosh PowerPoint</Application>
  <PresentationFormat>On-screen Show (4:3)</PresentationFormat>
  <Paragraphs>375</Paragraphs>
  <Slides>35</Slides>
  <Notes>35</Notes>
  <HiddenSlides>16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6.042 Lecture Template</vt:lpstr>
      <vt:lpstr>PowerPoint Presentation</vt:lpstr>
      <vt:lpstr>Congruence mod n</vt:lpstr>
      <vt:lpstr>PowerPoint Presentation</vt:lpstr>
      <vt:lpstr>Remainder Lemma</vt:lpstr>
      <vt:lpstr>PowerPoint Presentation</vt:lpstr>
      <vt:lpstr>proof: (if)</vt:lpstr>
      <vt:lpstr>Remainder Lemma: proof</vt:lpstr>
      <vt:lpstr>Remainder Lemma: proof</vt:lpstr>
      <vt:lpstr>PowerPoint Presentation</vt:lpstr>
      <vt:lpstr>Remainder arithmetic</vt:lpstr>
      <vt:lpstr>PowerPoint Presentation</vt:lpstr>
      <vt:lpstr>Corollaries</vt:lpstr>
      <vt:lpstr>Congruence mod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arbitrary cancellation</vt:lpstr>
      <vt:lpstr>PowerPoint Presentation</vt:lpstr>
      <vt:lpstr>inverses (mod n)</vt:lpstr>
      <vt:lpstr>PowerPoint Presentation</vt:lpstr>
      <vt:lpstr>PowerPoint Presentation</vt:lpstr>
      <vt:lpstr>arithmetic mod a prime</vt:lpstr>
      <vt:lpstr>arithmetic mod a prime, p</vt:lpstr>
      <vt:lpstr>arithmetic mod a prime</vt:lpstr>
      <vt:lpstr>PowerPoint Presentation</vt:lpstr>
      <vt:lpstr>PowerPoint Presentation</vt:lpstr>
      <vt:lpstr>PowerPoint Presentation</vt:lpstr>
      <vt:lpstr>PowerPoint Presentation</vt:lpstr>
      <vt:lpstr>Fermat’s Little Theorem</vt:lpstr>
      <vt:lpstr>inverses (mod prime)</vt:lpstr>
      <vt:lpstr>PowerPoint Presentation</vt:lpstr>
      <vt:lpstr>Team Problems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1429</cp:revision>
  <cp:lastPrinted>2011-10-04T02:27:52Z</cp:lastPrinted>
  <dcterms:created xsi:type="dcterms:W3CDTF">2011-03-02T16:44:31Z</dcterms:created>
  <dcterms:modified xsi:type="dcterms:W3CDTF">2011-10-06T23:30:21Z</dcterms:modified>
</cp:coreProperties>
</file>