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306" r:id="rId2"/>
    <p:sldId id="317" r:id="rId3"/>
    <p:sldId id="259" r:id="rId4"/>
    <p:sldId id="260" r:id="rId5"/>
    <p:sldId id="309" r:id="rId6"/>
    <p:sldId id="321" r:id="rId7"/>
    <p:sldId id="353" r:id="rId8"/>
    <p:sldId id="347" r:id="rId9"/>
    <p:sldId id="355" r:id="rId10"/>
    <p:sldId id="356" r:id="rId11"/>
    <p:sldId id="264" r:id="rId12"/>
    <p:sldId id="357" r:id="rId13"/>
    <p:sldId id="354" r:id="rId14"/>
    <p:sldId id="288" r:id="rId15"/>
    <p:sldId id="358" r:id="rId16"/>
    <p:sldId id="319" r:id="rId17"/>
    <p:sldId id="320" r:id="rId18"/>
    <p:sldId id="308" r:id="rId19"/>
    <p:sldId id="298" r:id="rId20"/>
    <p:sldId id="342" r:id="rId21"/>
    <p:sldId id="289" r:id="rId22"/>
    <p:sldId id="302" r:id="rId23"/>
    <p:sldId id="266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>
    <p:restoredLeft sz="23253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36" y="-288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12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23646" y="6553200"/>
            <a:ext cx="192035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1A73EFA4-934B-46B6-8A35-CA4AC71579D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18197" y="6553200"/>
            <a:ext cx="1725803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51636" y="6553200"/>
            <a:ext cx="169236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6238" y="6553200"/>
            <a:ext cx="14777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200" dirty="0" smtClean="0"/>
              <a:t>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1CDF22EC-3157-477E-AA23-4E375917539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77297" y="6553200"/>
            <a:ext cx="1866704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     </a:t>
            </a:r>
            <a:r>
              <a:rPr lang="en-US" dirty="0" err="1" smtClean="0"/>
              <a:t>proofintro.I</a:t>
            </a:r>
            <a:r>
              <a:rPr lang="en-US" dirty="0" smtClean="0"/>
              <a:t>.</a:t>
            </a:r>
            <a:fld id="{78C0C621-E49A-4FC7-9AD5-C988A78785E2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18198" y="6553200"/>
            <a:ext cx="1725803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82293" y="6553200"/>
            <a:ext cx="1661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proofintro.I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3644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ore.doverpublications.com/0486203352.html" TargetMode="External"/><Relationship Id="rId3" Type="http://schemas.openxmlformats.org/officeDocument/2006/relationships/hyperlink" Target="https://en.m.wikipedia.org/wiki/Missing_square_puzz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5981" y="6553200"/>
            <a:ext cx="154802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11500" b="1" dirty="0" smtClean="0">
                <a:latin typeface="Comic Sans MS"/>
                <a:cs typeface="Comic Sans MS"/>
              </a:rPr>
              <a:t>PROOFS, I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800"/>
            <a:ext cx="8661400" cy="4356100"/>
          </a:xfrm>
        </p:spPr>
        <p:txBody>
          <a:bodyPr/>
          <a:lstStyle/>
          <a:p>
            <a:r>
              <a:rPr lang="en-US" sz="6000" dirty="0" smtClean="0"/>
              <a:t>elegant and correct</a:t>
            </a:r>
          </a:p>
          <a:p>
            <a:pPr marL="0" indent="0">
              <a:buNone/>
            </a:pPr>
            <a:r>
              <a:rPr lang="en-US" sz="6000" dirty="0" smtClean="0"/>
              <a:t>  --in this case</a:t>
            </a:r>
          </a:p>
          <a:p>
            <a:r>
              <a:rPr lang="en-US" sz="6000" dirty="0" smtClean="0"/>
              <a:t>worrisome in general</a:t>
            </a:r>
          </a:p>
          <a:p>
            <a:pPr marL="457200" lvl="1" indent="0">
              <a:buNone/>
            </a:pPr>
            <a:r>
              <a:rPr lang="en-US" sz="5600" dirty="0" smtClean="0"/>
              <a:t>--hidden assumptions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159501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26701" y="6553200"/>
            <a:ext cx="1617300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11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4000"/>
            <a:ext cx="7696200" cy="1219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Bogus</a:t>
            </a:r>
            <a:r>
              <a:rPr lang="en-US" sz="4000" dirty="0" smtClean="0"/>
              <a:t> Proof:</a:t>
            </a:r>
            <a:br>
              <a:rPr lang="en-US" sz="4000" dirty="0" smtClean="0"/>
            </a:br>
            <a:r>
              <a:rPr lang="en-US" sz="4000" dirty="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0" y="2514600"/>
            <a:ext cx="2590800" cy="2865438"/>
            <a:chOff x="762000" y="2514600"/>
            <a:chExt cx="2590800" cy="2865438"/>
          </a:xfrm>
        </p:grpSpPr>
        <p:sp>
          <p:nvSpPr>
            <p:cNvPr id="29705" name="AutoShape 174"/>
            <p:cNvSpPr>
              <a:spLocks noChangeArrowheads="1"/>
            </p:cNvSpPr>
            <p:nvPr/>
          </p:nvSpPr>
          <p:spPr bwMode="auto">
            <a:xfrm rot="5400000">
              <a:off x="1181100" y="2705100"/>
              <a:ext cx="2362200" cy="198120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175"/>
            <p:cNvSpPr txBox="1">
              <a:spLocks noChangeArrowheads="1"/>
            </p:cNvSpPr>
            <p:nvPr/>
          </p:nvSpPr>
          <p:spPr bwMode="auto">
            <a:xfrm>
              <a:off x="2057400" y="48006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9707" name="Text Box 176"/>
            <p:cNvSpPr txBox="1">
              <a:spLocks noChangeArrowheads="1"/>
            </p:cNvSpPr>
            <p:nvPr/>
          </p:nvSpPr>
          <p:spPr bwMode="auto">
            <a:xfrm>
              <a:off x="762000" y="3200400"/>
              <a:ext cx="59055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6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0ABE7CE-A50A-4B65-8A8D-397E169FFA68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5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530F5DA7-E64F-4D07-8D9B-A445C7617EFD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Bogus Picture Proofs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200" smtClean="0"/>
              <a:t>   proofintro.I.</a:t>
            </a:r>
            <a:fld id="{1CDF22EC-3157-477E-AA23-4E375917539F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47484" y="1337370"/>
            <a:ext cx="865220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Comic Sans MS"/>
                <a:cs typeface="Comic Sans MS"/>
              </a:rPr>
              <a:t>Lots of good examples,</a:t>
            </a:r>
          </a:p>
          <a:p>
            <a:pPr algn="l"/>
            <a:r>
              <a:rPr lang="en-US" sz="4000" dirty="0" smtClean="0">
                <a:latin typeface="Comic Sans MS"/>
                <a:cs typeface="Comic Sans MS"/>
              </a:rPr>
              <a:t>for example: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Gardner, Martin</a:t>
            </a:r>
          </a:p>
          <a:p>
            <a:pPr algn="l"/>
            <a:r>
              <a:rPr lang="en-US" sz="3600" i="1" dirty="0" smtClean="0">
                <a:latin typeface="Arial"/>
                <a:cs typeface="Arial"/>
              </a:rPr>
              <a:t>  Mathematics</a:t>
            </a:r>
            <a:r>
              <a:rPr lang="en-US" sz="3600" i="1" dirty="0">
                <a:latin typeface="Arial"/>
                <a:cs typeface="Arial"/>
              </a:rPr>
              <a:t>, Magic and </a:t>
            </a:r>
            <a:r>
              <a:rPr lang="en-US" sz="3600" i="1" dirty="0" smtClean="0">
                <a:latin typeface="Arial"/>
                <a:cs typeface="Arial"/>
              </a:rPr>
              <a:t>Mystery</a:t>
            </a:r>
          </a:p>
          <a:p>
            <a:pPr algn="l"/>
            <a:r>
              <a:rPr lang="en-US" sz="3600" dirty="0" smtClean="0">
                <a:latin typeface="Arial"/>
                <a:cs typeface="Arial"/>
              </a:rPr>
              <a:t>  (</a:t>
            </a:r>
            <a:r>
              <a:rPr lang="en-US" sz="3600" dirty="0">
                <a:latin typeface="Arial"/>
                <a:cs typeface="Arial"/>
              </a:rPr>
              <a:t>Dover, 1956, 12 + </a:t>
            </a:r>
            <a:r>
              <a:rPr lang="en-US" sz="3600" dirty="0" smtClean="0">
                <a:latin typeface="Arial"/>
                <a:cs typeface="Arial"/>
              </a:rPr>
              <a:t>176)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</a:p>
          <a:p>
            <a:pPr algn="l"/>
            <a:r>
              <a:rPr lang="en-US" sz="2400" dirty="0" smtClean="0">
                <a:latin typeface="Comic Sans MS"/>
                <a:cs typeface="Comic Sans MS"/>
              </a:rPr>
              <a:t>  </a:t>
            </a:r>
            <a:r>
              <a:rPr lang="en-US" sz="2400" dirty="0" smtClean="0">
                <a:latin typeface="Comic Sans MS"/>
                <a:cs typeface="Comic Sans MS"/>
                <a:hlinkClick r:id="rId2"/>
              </a:rPr>
              <a:t>http</a:t>
            </a:r>
            <a:r>
              <a:rPr lang="en-US" sz="2400" dirty="0">
                <a:latin typeface="Comic Sans MS"/>
                <a:cs typeface="Comic Sans MS"/>
                <a:hlinkClick r:id="rId2"/>
              </a:rPr>
              <a:t>://</a:t>
            </a:r>
            <a:r>
              <a:rPr lang="en-US" sz="2400" dirty="0" err="1">
                <a:latin typeface="Comic Sans MS"/>
                <a:cs typeface="Comic Sans MS"/>
                <a:hlinkClick r:id="rId2"/>
              </a:rPr>
              <a:t>store.doverpublications.com</a:t>
            </a:r>
            <a:r>
              <a:rPr lang="en-US" sz="2400" dirty="0">
                <a:latin typeface="Comic Sans MS"/>
                <a:cs typeface="Comic Sans MS"/>
                <a:hlinkClick r:id="rId2"/>
              </a:rPr>
              <a:t>/0486203352.html</a:t>
            </a:r>
            <a:endParaRPr lang="en-US" sz="2400" dirty="0">
              <a:latin typeface="Comic Sans MS"/>
              <a:cs typeface="Comic Sans MS"/>
            </a:endParaRPr>
          </a:p>
          <a:p>
            <a:pPr algn="l"/>
            <a:r>
              <a:rPr lang="en-US" sz="4000" dirty="0" err="1" smtClean="0">
                <a:latin typeface="Comic Sans MS"/>
                <a:cs typeface="Comic Sans MS"/>
              </a:rPr>
              <a:t>or</a:t>
            </a:r>
            <a:r>
              <a:rPr lang="en-US" sz="4000" dirty="0" err="1" smtClean="0">
                <a:hlinkClick r:id="rId3"/>
              </a:rPr>
              <a:t>https</a:t>
            </a:r>
            <a:r>
              <a:rPr lang="en-US" sz="4000" dirty="0">
                <a:hlinkClick r:id="rId3"/>
              </a:rPr>
              <a:t>://en.m.wikipedia.org/wiki/Missing_square_puzzle</a:t>
            </a:r>
            <a:endParaRPr lang="en-US" sz="4000" dirty="0"/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  <a:p>
            <a:pPr algn="l"/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030001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2CF27A8-2E27-47D3-89F5-30D5C89B3807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0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1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E92C81C8-F27D-4AE4-B619-67321854E34B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0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1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F847A86-0EF0-4A1A-87B4-C860551EA508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02054" y="6545263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D06E24C3-47EC-4B6B-B7C6-E5F18597FBA4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CBD4ADD5-DF96-4ED8-A1CB-551C52AF6B6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02054" y="6553200"/>
            <a:ext cx="164194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1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77408" y="6553200"/>
            <a:ext cx="166659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49CEC67-A6D5-4032-8245-198398361EE0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17F4D99F-8DB9-47AB-B21C-80A9F5EE51B9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CE4F879-8951-4E2E-A4AF-301D9F13C57E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9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0FB437FB-7EA6-4D8E-804F-52D528A3F410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n>
                      <a:solidFill>
                        <a:srgbClr val="000000"/>
                      </a:solidFill>
                    </a:ln>
                  </a:endParaR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2397B697-5C1D-45EC-849F-1E2C7D9F00A5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18003113">
            <a:off x="3671888" y="2127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12577164">
            <a:off x="1993900" y="19875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30838" y="19097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37025" y="47212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889625" y="31623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789238" y="30464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25813" y="42005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83100" y="42878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68750" y="28352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18037745">
            <a:off x="3458369" y="27535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</a:t>
            </a:r>
            <a:r>
              <a:rPr lang="en-US" sz="2400" b="1" dirty="0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omic Sans MS" pitchFamily="66" charset="0"/>
              </a:rPr>
              <a:t>a</a:t>
            </a: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40150" y="36798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71335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65CB97D2-D080-404C-B886-E9A46F89541B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54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82788" y="1928813"/>
            <a:ext cx="5118100" cy="4410075"/>
            <a:chOff x="1982788" y="1928813"/>
            <a:chExt cx="5118100" cy="4410075"/>
          </a:xfrm>
        </p:grpSpPr>
        <p:sp>
          <p:nvSpPr>
            <p:cNvPr id="8198" name="AutoShape 76"/>
            <p:cNvSpPr>
              <a:spLocks noChangeArrowheads="1"/>
            </p:cNvSpPr>
            <p:nvPr/>
          </p:nvSpPr>
          <p:spPr bwMode="auto">
            <a:xfrm>
              <a:off x="5065713" y="1928813"/>
              <a:ext cx="1519237" cy="2606675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199" name="AutoShape 77"/>
            <p:cNvSpPr>
              <a:spLocks noChangeArrowheads="1"/>
            </p:cNvSpPr>
            <p:nvPr/>
          </p:nvSpPr>
          <p:spPr bwMode="auto">
            <a:xfrm rot="10800000">
              <a:off x="5065713" y="1928813"/>
              <a:ext cx="1519237" cy="2606675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solidFill>
              <a:srgbClr val="DDDDDD">
                <a:alpha val="8980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2" name="Line 89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90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03"/>
            <p:cNvSpPr>
              <a:spLocks noChangeShapeType="1"/>
            </p:cNvSpPr>
            <p:nvPr/>
          </p:nvSpPr>
          <p:spPr bwMode="auto">
            <a:xfrm flipV="1">
              <a:off x="4051300" y="4535488"/>
              <a:ext cx="1014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04"/>
            <p:cNvSpPr>
              <a:spLocks noChangeShapeType="1"/>
            </p:cNvSpPr>
            <p:nvPr/>
          </p:nvSpPr>
          <p:spPr bwMode="auto">
            <a:xfrm flipV="1">
              <a:off x="4051300" y="3432175"/>
              <a:ext cx="0" cy="1103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09"/>
            <p:cNvSpPr txBox="1">
              <a:spLocks noChangeArrowheads="1"/>
            </p:cNvSpPr>
            <p:nvPr/>
          </p:nvSpPr>
          <p:spPr bwMode="auto">
            <a:xfrm>
              <a:off x="6584950" y="2930525"/>
              <a:ext cx="5159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207" name="Text Box 129"/>
            <p:cNvSpPr txBox="1">
              <a:spLocks noChangeArrowheads="1"/>
            </p:cNvSpPr>
            <p:nvPr/>
          </p:nvSpPr>
          <p:spPr bwMode="auto">
            <a:xfrm>
              <a:off x="1982788" y="2298700"/>
              <a:ext cx="384175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8" name="Text Box 130"/>
            <p:cNvSpPr txBox="1">
              <a:spLocks noChangeArrowheads="1"/>
            </p:cNvSpPr>
            <p:nvPr/>
          </p:nvSpPr>
          <p:spPr bwMode="auto">
            <a:xfrm>
              <a:off x="2995613" y="3363913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0" name="Rectangle 133"/>
            <p:cNvSpPr>
              <a:spLocks noChangeArrowheads="1"/>
            </p:cNvSpPr>
            <p:nvPr/>
          </p:nvSpPr>
          <p:spPr bwMode="auto">
            <a:xfrm>
              <a:off x="3952875" y="3449638"/>
              <a:ext cx="1093788" cy="10810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11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3392488" y="4244975"/>
              <a:ext cx="2620962" cy="137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142"/>
            <p:cNvSpPr txBox="1">
              <a:spLocks noChangeArrowheads="1"/>
            </p:cNvSpPr>
            <p:nvPr/>
          </p:nvSpPr>
          <p:spPr bwMode="auto">
            <a:xfrm>
              <a:off x="5462588" y="3919538"/>
              <a:ext cx="382587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3" name="Text Box 143"/>
            <p:cNvSpPr txBox="1">
              <a:spLocks noChangeArrowheads="1"/>
            </p:cNvSpPr>
            <p:nvPr/>
          </p:nvSpPr>
          <p:spPr bwMode="auto">
            <a:xfrm>
              <a:off x="4083050" y="3935413"/>
              <a:ext cx="8175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  <a:r>
                <a:rPr lang="en-US" sz="2800" b="1">
                  <a:latin typeface="Comic Sans MS" pitchFamily="66" charset="0"/>
                  <a:cs typeface="Times New Roman" pitchFamily="18" charset="0"/>
                </a:rPr>
                <a:t>-</a:t>
              </a:r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00571"/>
                </p:ext>
              </p:extLst>
            </p:nvPr>
          </p:nvGraphicFramePr>
          <p:xfrm>
            <a:off x="3869748" y="3500582"/>
            <a:ext cx="2806700" cy="196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59" name="Equation" r:id="rId6" imgW="635000" imgH="444500" progId="Equation.DSMT4">
                    <p:embed/>
                  </p:oleObj>
                </mc:Choice>
                <mc:Fallback>
                  <p:oleObj name="Equation" r:id="rId6" imgW="635000" imgH="444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69748" y="3500582"/>
                          <a:ext cx="2806700" cy="196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71334" y="6553200"/>
            <a:ext cx="157266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</a:t>
            </a:r>
            <a:r>
              <a:rPr lang="en-US" sz="1200" dirty="0" smtClean="0"/>
              <a:t>.</a:t>
            </a:r>
            <a:fld id="{90D7F182-AFDA-4334-AFA0-35192557D391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162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8710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2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68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6886</TotalTime>
  <Words>675</Words>
  <Application>Microsoft Macintosh PowerPoint</Application>
  <PresentationFormat>On-screen Show (4:3)</PresentationFormat>
  <Paragraphs>190</Paragraphs>
  <Slides>23</Slides>
  <Notes>21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6.042J/18.062J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Proof by Picture</vt:lpstr>
      <vt:lpstr>Bogus Proof: Getting Rich By Diagram</vt:lpstr>
      <vt:lpstr>Bogus Proof: Getting Rich By Diagram</vt:lpstr>
      <vt:lpstr>A False Proof: Getting Rich By Diagram</vt:lpstr>
      <vt:lpstr>Getting Rich</vt:lpstr>
      <vt:lpstr>More Bogus Picture Proofs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499</cp:revision>
  <cp:lastPrinted>2015-09-20T21:37:45Z</cp:lastPrinted>
  <dcterms:created xsi:type="dcterms:W3CDTF">2011-02-02T02:45:17Z</dcterms:created>
  <dcterms:modified xsi:type="dcterms:W3CDTF">2015-09-20T21:38:00Z</dcterms:modified>
</cp:coreProperties>
</file>