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6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7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8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9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0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11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12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13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14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15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16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notesSlides/notesSlide17.xml" ContentType="application/vnd.openxmlformats-officedocument.presentationml.notesSlide+xml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notesSlides/notesSlide18.xml" ContentType="application/vnd.openxmlformats-officedocument.presentationml.notesSlide+xml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19.xml" ContentType="application/vnd.openxmlformats-officedocument.presentationml.notesSlide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notesSlides/notesSlide20.xml" ContentType="application/vnd.openxmlformats-officedocument.presentationml.notesSlide+xml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notesSlides/notesSlide21.xml" ContentType="application/vnd.openxmlformats-officedocument.presentationml.notesSlide+xml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notesSlides/notesSlide22.xml" ContentType="application/vnd.openxmlformats-officedocument.presentationml.notesSlide+xml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notesSlides/notesSlide23.xml" ContentType="application/vnd.openxmlformats-officedocument.presentationml.notesSlide+xml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7"/>
  </p:notesMasterIdLst>
  <p:handoutMasterIdLst>
    <p:handoutMasterId r:id="rId28"/>
  </p:handoutMasterIdLst>
  <p:sldIdLst>
    <p:sldId id="524" r:id="rId2"/>
    <p:sldId id="571" r:id="rId3"/>
    <p:sldId id="510" r:id="rId4"/>
    <p:sldId id="573" r:id="rId5"/>
    <p:sldId id="574" r:id="rId6"/>
    <p:sldId id="576" r:id="rId7"/>
    <p:sldId id="593" r:id="rId8"/>
    <p:sldId id="577" r:id="rId9"/>
    <p:sldId id="581" r:id="rId10"/>
    <p:sldId id="611" r:id="rId11"/>
    <p:sldId id="612" r:id="rId12"/>
    <p:sldId id="580" r:id="rId13"/>
    <p:sldId id="585" r:id="rId14"/>
    <p:sldId id="597" r:id="rId15"/>
    <p:sldId id="605" r:id="rId16"/>
    <p:sldId id="598" r:id="rId17"/>
    <p:sldId id="600" r:id="rId18"/>
    <p:sldId id="603" r:id="rId19"/>
    <p:sldId id="613" r:id="rId20"/>
    <p:sldId id="606" r:id="rId21"/>
    <p:sldId id="608" r:id="rId22"/>
    <p:sldId id="607" r:id="rId23"/>
    <p:sldId id="566" r:id="rId24"/>
    <p:sldId id="590" r:id="rId25"/>
    <p:sldId id="610" r:id="rId26"/>
  </p:sldIdLst>
  <p:sldSz cx="9144000" cy="6858000" type="screen4x3"/>
  <p:notesSz cx="9601200" cy="73152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096D"/>
    <a:srgbClr val="FF00FF"/>
    <a:srgbClr val="00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13" autoAdjust="0"/>
    <p:restoredTop sz="98581" autoAdjust="0"/>
  </p:normalViewPr>
  <p:slideViewPr>
    <p:cSldViewPr showGuides="1">
      <p:cViewPr varScale="1">
        <p:scale>
          <a:sx n="96" d="100"/>
          <a:sy n="96" d="100"/>
        </p:scale>
        <p:origin x="-120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696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Relationship Id="rId3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16.emf"/><Relationship Id="rId3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16.emf"/><Relationship Id="rId3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32.emf"/><Relationship Id="rId3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3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33.emf"/><Relationship Id="rId3" Type="http://schemas.openxmlformats.org/officeDocument/2006/relationships/image" Target="../media/image34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5" Type="http://schemas.openxmlformats.org/officeDocument/2006/relationships/image" Target="../media/image39.emf"/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40.emf"/><Relationship Id="rId3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41.emf"/><Relationship Id="rId3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April 24,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22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25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26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2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31.bin"/><Relationship Id="rId7" Type="http://schemas.openxmlformats.org/officeDocument/2006/relationships/oleObject" Target="../embeddings/oleObject32.bin"/><Relationship Id="rId8" Type="http://schemas.openxmlformats.org/officeDocument/2006/relationships/image" Target="../media/image2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35.bin"/><Relationship Id="rId9" Type="http://schemas.openxmlformats.org/officeDocument/2006/relationships/oleObject" Target="../embeddings/oleObject36.bin"/><Relationship Id="rId10" Type="http://schemas.openxmlformats.org/officeDocument/2006/relationships/image" Target="../media/image25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39.bin"/><Relationship Id="rId9" Type="http://schemas.openxmlformats.org/officeDocument/2006/relationships/oleObject" Target="../embeddings/oleObject40.bin"/><Relationship Id="rId10" Type="http://schemas.openxmlformats.org/officeDocument/2006/relationships/image" Target="../media/image27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42.bin"/><Relationship Id="rId7" Type="http://schemas.openxmlformats.org/officeDocument/2006/relationships/oleObject" Target="../embeddings/oleObject43.bin"/><Relationship Id="rId8" Type="http://schemas.openxmlformats.org/officeDocument/2006/relationships/image" Target="../media/image28.emf"/><Relationship Id="rId9" Type="http://schemas.openxmlformats.org/officeDocument/2006/relationships/oleObject" Target="../embeddings/oleObject44.bin"/><Relationship Id="rId10" Type="http://schemas.openxmlformats.org/officeDocument/2006/relationships/image" Target="../media/image29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46.bin"/><Relationship Id="rId7" Type="http://schemas.openxmlformats.org/officeDocument/2006/relationships/oleObject" Target="../embeddings/oleObject47.bin"/><Relationship Id="rId8" Type="http://schemas.openxmlformats.org/officeDocument/2006/relationships/image" Target="../media/image30.emf"/><Relationship Id="rId9" Type="http://schemas.openxmlformats.org/officeDocument/2006/relationships/oleObject" Target="../embeddings/oleObject48.bin"/><Relationship Id="rId10" Type="http://schemas.openxmlformats.org/officeDocument/2006/relationships/image" Target="../media/image31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50.bin"/><Relationship Id="rId7" Type="http://schemas.openxmlformats.org/officeDocument/2006/relationships/oleObject" Target="../embeddings/oleObject51.bin"/><Relationship Id="rId8" Type="http://schemas.openxmlformats.org/officeDocument/2006/relationships/image" Target="../media/image30.emf"/><Relationship Id="rId9" Type="http://schemas.openxmlformats.org/officeDocument/2006/relationships/oleObject" Target="../embeddings/oleObject52.bin"/><Relationship Id="rId10" Type="http://schemas.openxmlformats.org/officeDocument/2006/relationships/image" Target="../media/image31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54.bin"/><Relationship Id="rId7" Type="http://schemas.openxmlformats.org/officeDocument/2006/relationships/oleObject" Target="../embeddings/oleObject55.bin"/><Relationship Id="rId8" Type="http://schemas.openxmlformats.org/officeDocument/2006/relationships/image" Target="../media/image32.emf"/><Relationship Id="rId9" Type="http://schemas.openxmlformats.org/officeDocument/2006/relationships/oleObject" Target="../embeddings/oleObject56.bin"/><Relationship Id="rId10" Type="http://schemas.openxmlformats.org/officeDocument/2006/relationships/image" Target="../media/image31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58.bin"/><Relationship Id="rId7" Type="http://schemas.openxmlformats.org/officeDocument/2006/relationships/oleObject" Target="../embeddings/oleObject59.bin"/><Relationship Id="rId8" Type="http://schemas.openxmlformats.org/officeDocument/2006/relationships/image" Target="../media/image31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61.bin"/><Relationship Id="rId7" Type="http://schemas.openxmlformats.org/officeDocument/2006/relationships/oleObject" Target="../embeddings/oleObject62.bin"/><Relationship Id="rId8" Type="http://schemas.openxmlformats.org/officeDocument/2006/relationships/image" Target="../media/image33.emf"/><Relationship Id="rId9" Type="http://schemas.openxmlformats.org/officeDocument/2006/relationships/oleObject" Target="../embeddings/oleObject63.bin"/><Relationship Id="rId10" Type="http://schemas.openxmlformats.org/officeDocument/2006/relationships/image" Target="../media/image34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8.bin"/><Relationship Id="rId12" Type="http://schemas.openxmlformats.org/officeDocument/2006/relationships/image" Target="../media/image38.emf"/><Relationship Id="rId13" Type="http://schemas.openxmlformats.org/officeDocument/2006/relationships/oleObject" Target="../embeddings/oleObject69.bin"/><Relationship Id="rId14" Type="http://schemas.openxmlformats.org/officeDocument/2006/relationships/image" Target="../media/image39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65.bin"/><Relationship Id="rId7" Type="http://schemas.openxmlformats.org/officeDocument/2006/relationships/oleObject" Target="../embeddings/oleObject66.bin"/><Relationship Id="rId8" Type="http://schemas.openxmlformats.org/officeDocument/2006/relationships/image" Target="../media/image36.emf"/><Relationship Id="rId9" Type="http://schemas.openxmlformats.org/officeDocument/2006/relationships/oleObject" Target="../embeddings/oleObject67.bin"/><Relationship Id="rId10" Type="http://schemas.openxmlformats.org/officeDocument/2006/relationships/image" Target="../media/image3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70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71.bin"/><Relationship Id="rId7" Type="http://schemas.openxmlformats.org/officeDocument/2006/relationships/oleObject" Target="../embeddings/oleObject72.bin"/><Relationship Id="rId8" Type="http://schemas.openxmlformats.org/officeDocument/2006/relationships/image" Target="../media/image40.emf"/><Relationship Id="rId9" Type="http://schemas.openxmlformats.org/officeDocument/2006/relationships/oleObject" Target="../embeddings/oleObject73.bin"/><Relationship Id="rId10" Type="http://schemas.openxmlformats.org/officeDocument/2006/relationships/image" Target="../media/image34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74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75.bin"/><Relationship Id="rId7" Type="http://schemas.openxmlformats.org/officeDocument/2006/relationships/oleObject" Target="../embeddings/oleObject76.bin"/><Relationship Id="rId8" Type="http://schemas.openxmlformats.org/officeDocument/2006/relationships/image" Target="../media/image41.emf"/><Relationship Id="rId9" Type="http://schemas.openxmlformats.org/officeDocument/2006/relationships/oleObject" Target="../embeddings/oleObject77.bin"/><Relationship Id="rId10" Type="http://schemas.openxmlformats.org/officeDocument/2006/relationships/image" Target="../media/image42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7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9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04800" y="1600200"/>
            <a:ext cx="85915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Inclusion-Exclusion</a:t>
            </a:r>
          </a:p>
          <a:p>
            <a:pPr algn="ctr"/>
            <a:r>
              <a:rPr lang="en-US" sz="8000" dirty="0" smtClean="0">
                <a:solidFill>
                  <a:schemeClr val="tx2"/>
                </a:solidFill>
                <a:latin typeface="Comic Sans MS" pitchFamily="66" charset="0"/>
              </a:rPr>
              <a:t>Binomial Proof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545674"/>
              </p:ext>
            </p:extLst>
          </p:nvPr>
        </p:nvGraphicFramePr>
        <p:xfrm>
          <a:off x="898525" y="1905000"/>
          <a:ext cx="7175500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79" name="Equation" r:id="rId4" imgW="1384300" imgH="482600" progId="Equation.DSMT4">
                  <p:embed/>
                </p:oleObj>
              </mc:Choice>
              <mc:Fallback>
                <p:oleObj name="Equation" r:id="rId4" imgW="1384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905000"/>
                        <a:ext cx="7175500" cy="2497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10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610884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80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423328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81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6444525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238382"/>
              </p:ext>
            </p:extLst>
          </p:nvPr>
        </p:nvGraphicFramePr>
        <p:xfrm>
          <a:off x="898525" y="1905000"/>
          <a:ext cx="7175500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01" name="Equation" r:id="rId4" imgW="1384300" imgH="482600" progId="Equation.DSMT4">
                  <p:embed/>
                </p:oleObj>
              </mc:Choice>
              <mc:Fallback>
                <p:oleObj name="Equation" r:id="rId4" imgW="1384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905000"/>
                        <a:ext cx="7175500" cy="2497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5982"/>
              </p:ext>
            </p:extLst>
          </p:nvPr>
        </p:nvGraphicFramePr>
        <p:xfrm>
          <a:off x="967573" y="2895600"/>
          <a:ext cx="6042827" cy="278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02" name="Equation" r:id="rId6" imgW="1295400" imgH="596900" progId="Equation.DSMT4">
                  <p:embed/>
                </p:oleObj>
              </mc:Choice>
              <mc:Fallback>
                <p:oleObj name="Equation" r:id="rId6" imgW="1295400" imgH="596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7573" y="2895600"/>
                        <a:ext cx="6042827" cy="2784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685800" y="1905000"/>
            <a:ext cx="7696200" cy="25908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889318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03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788053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04" name="Equation" r:id="rId10" imgW="139700" imgH="215900" progId="Equation.DSMT4">
                  <p:embed/>
                </p:oleObj>
              </mc:Choice>
              <mc:Fallback>
                <p:oleObj name="Equation" r:id="rId10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7037521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4958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4400" dirty="0" smtClean="0"/>
              <a:t>For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>
                <a:solidFill>
                  <a:srgbClr val="0000FF"/>
                </a:solidFill>
              </a:rPr>
              <a:t>a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∈</a:t>
            </a:r>
            <a:r>
              <a:rPr lang="en-US" sz="4400" dirty="0">
                <a:solidFill>
                  <a:srgbClr val="0000FF"/>
                </a:solidFill>
                <a:latin typeface="Cambria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4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∪⋯∪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endParaRPr lang="en-US" sz="4400" dirty="0">
              <a:solidFill>
                <a:srgbClr val="0000FF"/>
              </a:solidFill>
            </a:endParaRPr>
          </a:p>
          <a:p>
            <a:pPr>
              <a:spcAft>
                <a:spcPts val="0"/>
              </a:spcAft>
            </a:pPr>
            <a:r>
              <a:rPr lang="en-US" sz="4400" dirty="0" smtClean="0">
                <a:solidFill>
                  <a:srgbClr val="0000FF"/>
                </a:solidFill>
              </a:rPr>
              <a:t>#a ::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number of times</a:t>
            </a:r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 gets    </a:t>
            </a:r>
          </a:p>
          <a:p>
            <a:pPr>
              <a:spcAft>
                <a:spcPts val="0"/>
              </a:spcAft>
            </a:pPr>
            <a:r>
              <a:rPr lang="en-US" sz="4400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          counted in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     </a:t>
            </a:r>
            <a:endParaRPr lang="en-US" sz="4400" b="1" dirty="0" smtClean="0">
              <a:latin typeface="Comic Sans MS"/>
              <a:cs typeface="Comic Sans MS"/>
            </a:endParaRPr>
          </a:p>
          <a:p>
            <a:pPr algn="ctr">
              <a:spcAft>
                <a:spcPts val="600"/>
              </a:spcAft>
            </a:pPr>
            <a:r>
              <a:rPr lang="en-US" sz="6000" dirty="0" smtClean="0">
                <a:solidFill>
                  <a:srgbClr val="90096D"/>
                </a:solidFill>
                <a:latin typeface="Comic Sans MS"/>
                <a:cs typeface="Comic Sans MS"/>
              </a:rPr>
              <a:t>Claim:</a:t>
            </a:r>
            <a:r>
              <a:rPr lang="en-US" sz="6000" dirty="0" smtClean="0">
                <a:latin typeface="Comic Sans MS"/>
                <a:cs typeface="Comic Sans MS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/>
                <a:cs typeface="Comic Sans MS"/>
              </a:rPr>
              <a:t>#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rgbClr val="008000"/>
                </a:solidFill>
                <a:latin typeface="Comic Sans MS"/>
                <a:cs typeface="Comic Sans MS"/>
              </a:rPr>
              <a:t>0</a:t>
            </a:r>
          </a:p>
          <a:p>
            <a:pPr>
              <a:spcAft>
                <a:spcPts val="600"/>
              </a:spcAft>
            </a:pPr>
            <a:r>
              <a:rPr lang="en-US" sz="6000" dirty="0" smtClean="0">
                <a:latin typeface="Comic Sans MS"/>
                <a:cs typeface="Comic Sans MS"/>
              </a:rPr>
              <a:t>so</a:t>
            </a:r>
            <a:endParaRPr lang="en-US" sz="4800" dirty="0" smtClean="0">
              <a:latin typeface="Comic Sans MS"/>
              <a:cs typeface="Comic Sans MS"/>
            </a:endParaRPr>
          </a:p>
          <a:p>
            <a:endParaRPr lang="en-US" baseline="-25000" dirty="0">
              <a:solidFill>
                <a:srgbClr val="0000FF"/>
              </a:solidFill>
            </a:endParaRPr>
          </a:p>
          <a:p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incexcbinom.</a:t>
            </a:r>
            <a:fld id="{D64AE0B5-FBC8-401C-9D58-7FCB6A8BDAB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562373"/>
              </p:ext>
            </p:extLst>
          </p:nvPr>
        </p:nvGraphicFramePr>
        <p:xfrm>
          <a:off x="1252220" y="4648200"/>
          <a:ext cx="7264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39" name="Equation" r:id="rId3" imgW="1816100" imgH="381000" progId="Equation.DSMT4">
                  <p:embed/>
                </p:oleObj>
              </mc:Choice>
              <mc:Fallback>
                <p:oleObj name="Equation" r:id="rId3" imgW="18161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2220" y="4648200"/>
                        <a:ext cx="72644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485895"/>
              </p:ext>
            </p:extLst>
          </p:nvPr>
        </p:nvGraphicFramePr>
        <p:xfrm>
          <a:off x="5029200" y="2565400"/>
          <a:ext cx="130754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40" name="Equation" r:id="rId5" imgW="406400" imgH="292100" progId="Equation.DSMT4">
                  <p:embed/>
                </p:oleObj>
              </mc:Choice>
              <mc:Fallback>
                <p:oleObj name="Equation" r:id="rId5" imgW="406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9200" y="2565400"/>
                        <a:ext cx="1307548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0" y="5486400"/>
            <a:ext cx="2065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90096D"/>
                </a:solidFill>
                <a:latin typeface="Comic Sans MS" pitchFamily="66" charset="0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180022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 </a:t>
            </a:r>
            <a:r>
              <a:rPr lang="en-US" dirty="0" smtClean="0">
                <a:solidFill>
                  <a:srgbClr val="90096D"/>
                </a:solidFill>
              </a:rPr>
              <a:t>Claim</a:t>
            </a:r>
            <a:endParaRPr lang="en-US" dirty="0">
              <a:solidFill>
                <a:srgbClr val="90096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4953000"/>
          </a:xfrm>
        </p:spPr>
        <p:txBody>
          <a:bodyPr/>
          <a:lstStyle/>
          <a:p>
            <a:r>
              <a:rPr lang="en-US" sz="4800" dirty="0">
                <a:solidFill>
                  <a:srgbClr val="90096D"/>
                </a:solidFill>
              </a:rPr>
              <a:t>m</a:t>
            </a:r>
            <a:r>
              <a:rPr lang="en-US" sz="4800" dirty="0" smtClean="0">
                <a:solidFill>
                  <a:srgbClr val="90096D"/>
                </a:solidFill>
              </a:rPr>
              <a:t>ember function</a:t>
            </a:r>
          </a:p>
          <a:p>
            <a:r>
              <a:rPr lang="en-US" sz="4800" dirty="0" smtClean="0"/>
              <a:t> </a:t>
            </a:r>
            <a:endParaRPr lang="en-US" sz="4800" dirty="0" smtClean="0"/>
          </a:p>
          <a:p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incexcbinom.</a:t>
            </a:r>
            <a:fld id="{D64AE0B5-FBC8-401C-9D58-7FCB6A8BDAB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312664"/>
              </p:ext>
            </p:extLst>
          </p:nvPr>
        </p:nvGraphicFramePr>
        <p:xfrm>
          <a:off x="744538" y="1905000"/>
          <a:ext cx="7653337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3" name="Equation" r:id="rId3" imgW="1638300" imgH="558800" progId="Equation.DSMT4">
                  <p:embed/>
                </p:oleObj>
              </mc:Choice>
              <mc:Fallback>
                <p:oleObj name="Equation" r:id="rId3" imgW="16383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4538" y="1905000"/>
                        <a:ext cx="7653337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9621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14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785374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10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716994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11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002412"/>
              </p:ext>
            </p:extLst>
          </p:nvPr>
        </p:nvGraphicFramePr>
        <p:xfrm>
          <a:off x="3517900" y="1371600"/>
          <a:ext cx="19685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12" name="Equation" r:id="rId7" imgW="393700" imgH="304800" progId="Equation.DSMT4">
                  <p:embed/>
                </p:oleObj>
              </mc:Choice>
              <mc:Fallback>
                <p:oleObj name="Equation" r:id="rId7" imgW="3937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17900" y="1371600"/>
                        <a:ext cx="19685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4904473"/>
      </p:ext>
    </p:extLst>
  </p:cSld>
  <p:clrMapOvr>
    <a:masterClrMapping/>
  </p:clrMapOvr>
  <p:transition xmlns:p14="http://schemas.microsoft.com/office/powerpoint/2010/main" spd="slow" advClick="0" advTm="1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15</a:t>
            </a:fld>
            <a:endParaRPr lang="en-US" dirty="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747866"/>
              </p:ext>
            </p:extLst>
          </p:nvPr>
        </p:nvGraphicFramePr>
        <p:xfrm>
          <a:off x="1676400" y="1184275"/>
          <a:ext cx="5662612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3" name="Equation" r:id="rId4" imgW="1092200" imgH="419100" progId="Equation.DSMT4">
                  <p:embed/>
                </p:oleObj>
              </mc:Choice>
              <mc:Fallback>
                <p:oleObj name="Equation" r:id="rId4" imgW="10922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184275"/>
                        <a:ext cx="5662612" cy="2168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675258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4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267822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5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241478"/>
              </p:ext>
            </p:extLst>
          </p:nvPr>
        </p:nvGraphicFramePr>
        <p:xfrm>
          <a:off x="1443703" y="3683000"/>
          <a:ext cx="6256594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6" name="Equation" r:id="rId9" imgW="1054100" imgH="393700" progId="Equation.DSMT4">
                  <p:embed/>
                </p:oleObj>
              </mc:Choice>
              <mc:Fallback>
                <p:oleObj name="Equation" r:id="rId9" imgW="1054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3703" y="3683000"/>
                        <a:ext cx="6256594" cy="233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15325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16</a:t>
            </a:fld>
            <a:endParaRPr lang="en-US" dirty="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343243"/>
              </p:ext>
            </p:extLst>
          </p:nvPr>
        </p:nvGraphicFramePr>
        <p:xfrm>
          <a:off x="1266825" y="1143000"/>
          <a:ext cx="6589713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29" name="Equation" r:id="rId4" imgW="1460500" imgH="482600" progId="Equation.DSMT4">
                  <p:embed/>
                </p:oleObj>
              </mc:Choice>
              <mc:Fallback>
                <p:oleObj name="Equation" r:id="rId4" imgW="1460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1143000"/>
                        <a:ext cx="6589713" cy="21732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311033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30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675550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31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083716"/>
              </p:ext>
            </p:extLst>
          </p:nvPr>
        </p:nvGraphicFramePr>
        <p:xfrm>
          <a:off x="1276350" y="3922713"/>
          <a:ext cx="6591300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32" name="Equation" r:id="rId9" imgW="1460500" imgH="482600" progId="Equation.DSMT4">
                  <p:embed/>
                </p:oleObj>
              </mc:Choice>
              <mc:Fallback>
                <p:oleObj name="Equation" r:id="rId9" imgW="1460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922713"/>
                        <a:ext cx="6591300" cy="2173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054904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17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66885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01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622419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02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247258"/>
              </p:ext>
            </p:extLst>
          </p:nvPr>
        </p:nvGraphicFramePr>
        <p:xfrm>
          <a:off x="1276350" y="3922713"/>
          <a:ext cx="6591300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03" name="Equation" r:id="rId7" imgW="1460500" imgH="482600" progId="Equation.DSMT4">
                  <p:embed/>
                </p:oleObj>
              </mc:Choice>
              <mc:Fallback>
                <p:oleObj name="Equation" r:id="rId7" imgW="1460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922713"/>
                        <a:ext cx="6591300" cy="2173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76400" y="3352800"/>
            <a:ext cx="5735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s</a:t>
            </a:r>
            <a:r>
              <a:rPr lang="en-US" sz="4400" dirty="0" smtClean="0">
                <a:latin typeface="Comic Sans MS" pitchFamily="66" charset="0"/>
              </a:rPr>
              <a:t>witch order of sums</a:t>
            </a:r>
            <a:endParaRPr lang="en-US" sz="4400" dirty="0" smtClean="0">
              <a:latin typeface="Comic Sans MS" pitchFamily="66" charset="0"/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662413"/>
              </p:ext>
            </p:extLst>
          </p:nvPr>
        </p:nvGraphicFramePr>
        <p:xfrm>
          <a:off x="1287463" y="1179513"/>
          <a:ext cx="6589712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04" name="Equation" r:id="rId9" imgW="1460500" imgH="482600" progId="Equation.DSMT4">
                  <p:embed/>
                </p:oleObj>
              </mc:Choice>
              <mc:Fallback>
                <p:oleObj name="Equation" r:id="rId9" imgW="1460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1179513"/>
                        <a:ext cx="6589712" cy="2173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731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18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510578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73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910264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74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103562"/>
              </p:ext>
            </p:extLst>
          </p:nvPr>
        </p:nvGraphicFramePr>
        <p:xfrm>
          <a:off x="1287463" y="1179513"/>
          <a:ext cx="6589712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75" name="Equation" r:id="rId7" imgW="1460500" imgH="482600" progId="Equation.DSMT4">
                  <p:embed/>
                </p:oleObj>
              </mc:Choice>
              <mc:Fallback>
                <p:oleObj name="Equation" r:id="rId7" imgW="1460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1179513"/>
                        <a:ext cx="6589712" cy="2173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857044"/>
              </p:ext>
            </p:extLst>
          </p:nvPr>
        </p:nvGraphicFramePr>
        <p:xfrm>
          <a:off x="681037" y="3581400"/>
          <a:ext cx="7781925" cy="2137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76" name="Equation" r:id="rId9" imgW="1803400" imgH="495300" progId="Equation.DSMT4">
                  <p:embed/>
                </p:oleObj>
              </mc:Choice>
              <mc:Fallback>
                <p:oleObj name="Equation" r:id="rId9" imgW="1803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1037" y="3581400"/>
                        <a:ext cx="7781925" cy="2137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662798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19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492157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25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870033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26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809780"/>
              </p:ext>
            </p:extLst>
          </p:nvPr>
        </p:nvGraphicFramePr>
        <p:xfrm>
          <a:off x="1287463" y="1179513"/>
          <a:ext cx="6589712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27" name="Equation" r:id="rId7" imgW="1460500" imgH="482600" progId="Equation.DSMT4">
                  <p:embed/>
                </p:oleObj>
              </mc:Choice>
              <mc:Fallback>
                <p:oleObj name="Equation" r:id="rId7" imgW="1460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1179513"/>
                        <a:ext cx="6589712" cy="2173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2133600" y="1295400"/>
            <a:ext cx="5867400" cy="21336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7131" y="3248561"/>
            <a:ext cx="15742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FF00FF"/>
                </a:solidFill>
                <a:latin typeface="Comic Sans MS" pitchFamily="66" charset="0"/>
              </a:rPr>
              <a:t>#a</a:t>
            </a:r>
            <a:endParaRPr lang="en-US" sz="8000" dirty="0" smtClean="0">
              <a:solidFill>
                <a:srgbClr val="FF00FF"/>
              </a:solidFill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021559"/>
              </p:ext>
            </p:extLst>
          </p:nvPr>
        </p:nvGraphicFramePr>
        <p:xfrm>
          <a:off x="681037" y="4263511"/>
          <a:ext cx="7781925" cy="2137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28" name="Equation" r:id="rId9" imgW="1803400" imgH="495300" progId="Equation.DSMT4">
                  <p:embed/>
                </p:oleObj>
              </mc:Choice>
              <mc:Fallback>
                <p:oleObj name="Equation" r:id="rId9" imgW="1803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1037" y="4263511"/>
                        <a:ext cx="7781925" cy="2137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019674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869011"/>
              </p:ext>
            </p:extLst>
          </p:nvPr>
        </p:nvGraphicFramePr>
        <p:xfrm>
          <a:off x="217488" y="1187450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4" imgW="1346200" imgH="266700" progId="Equation.DSMT4">
                  <p:embed/>
                </p:oleObj>
              </mc:Choice>
              <mc:Fallback>
                <p:oleObj name="Equation" r:id="rId4" imgW="1346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187450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669800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79312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20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677195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41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710694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42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089997"/>
              </p:ext>
            </p:extLst>
          </p:nvPr>
        </p:nvGraphicFramePr>
        <p:xfrm>
          <a:off x="3298825" y="1408113"/>
          <a:ext cx="2500313" cy="202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43" name="Equation" r:id="rId7" imgW="469900" imgH="381000" progId="Equation.DSMT4">
                  <p:embed/>
                </p:oleObj>
              </mc:Choice>
              <mc:Fallback>
                <p:oleObj name="Equation" r:id="rId7" imgW="469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1408113"/>
                        <a:ext cx="2500313" cy="2020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60618"/>
              </p:ext>
            </p:extLst>
          </p:nvPr>
        </p:nvGraphicFramePr>
        <p:xfrm>
          <a:off x="681037" y="3581400"/>
          <a:ext cx="7781925" cy="2137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44" name="Equation" r:id="rId9" imgW="1803400" imgH="495300" progId="Equation.DSMT4">
                  <p:embed/>
                </p:oleObj>
              </mc:Choice>
              <mc:Fallback>
                <p:oleObj name="Equation" r:id="rId9" imgW="1803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1037" y="3581400"/>
                        <a:ext cx="7781925" cy="2137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077764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21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260027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83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628324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84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750266"/>
              </p:ext>
            </p:extLst>
          </p:nvPr>
        </p:nvGraphicFramePr>
        <p:xfrm>
          <a:off x="681037" y="3581400"/>
          <a:ext cx="7781925" cy="2137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85" name="Equation" r:id="rId7" imgW="1803400" imgH="495300" progId="Equation.DSMT4">
                  <p:embed/>
                </p:oleObj>
              </mc:Choice>
              <mc:Fallback>
                <p:oleObj name="Equation" r:id="rId7" imgW="1803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1037" y="3581400"/>
                        <a:ext cx="7781925" cy="2137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800" y="1828800"/>
            <a:ext cx="849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</a:t>
            </a:r>
            <a:r>
              <a:rPr lang="en-US" sz="5400" dirty="0" smtClean="0">
                <a:latin typeface="Comic Sans MS" pitchFamily="66" charset="0"/>
              </a:rPr>
              <a:t>reak up sum by size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493306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22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208613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73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596440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74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983627"/>
              </p:ext>
            </p:extLst>
          </p:nvPr>
        </p:nvGraphicFramePr>
        <p:xfrm>
          <a:off x="681037" y="3581400"/>
          <a:ext cx="7781925" cy="2137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75" name="Equation" r:id="rId7" imgW="1803400" imgH="495300" progId="Equation.DSMT4">
                  <p:embed/>
                </p:oleObj>
              </mc:Choice>
              <mc:Fallback>
                <p:oleObj name="Equation" r:id="rId7" imgW="1803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1037" y="3581400"/>
                        <a:ext cx="7781925" cy="2137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698755"/>
              </p:ext>
            </p:extLst>
          </p:nvPr>
        </p:nvGraphicFramePr>
        <p:xfrm>
          <a:off x="684213" y="1336675"/>
          <a:ext cx="7470775" cy="221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76" name="Equation" r:id="rId9" imgW="1625600" imgH="482600" progId="Equation.DSMT4">
                  <p:embed/>
                </p:oleObj>
              </mc:Choice>
              <mc:Fallback>
                <p:oleObj name="Equation" r:id="rId9" imgW="1625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4213" y="1336675"/>
                        <a:ext cx="7470775" cy="221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5105400" y="1676400"/>
            <a:ext cx="2971800" cy="18288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192266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442625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14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947407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15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602764"/>
              </p:ext>
            </p:extLst>
          </p:nvPr>
        </p:nvGraphicFramePr>
        <p:xfrm>
          <a:off x="1828800" y="1009650"/>
          <a:ext cx="2976563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16" name="Equation" r:id="rId7" imgW="647700" imgH="393700" progId="Equation.DSMT4">
                  <p:embed/>
                </p:oleObj>
              </mc:Choice>
              <mc:Fallback>
                <p:oleObj name="Equation" r:id="rId7" imgW="6477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8800" y="1009650"/>
                        <a:ext cx="2976563" cy="180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2438400"/>
            <a:ext cx="749071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Comic Sans MS" pitchFamily="66" charset="0"/>
              </a:rPr>
              <a:t>Suppose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is in exactly</a:t>
            </a:r>
          </a:p>
          <a:p>
            <a:pPr algn="ctr"/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of the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baseline="-25000" dirty="0" smtClean="0">
                <a:solidFill>
                  <a:srgbClr val="0000E5"/>
                </a:solidFill>
                <a:latin typeface="Comic Sans MS" pitchFamily="66" charset="0"/>
              </a:rPr>
              <a:t>i</a:t>
            </a:r>
            <a:r>
              <a:rPr lang="en-US" sz="5400" dirty="0" smtClean="0">
                <a:latin typeface="Comic Sans MS" pitchFamily="66" charset="0"/>
              </a:rPr>
              <a:t>’s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8576" y="4038600"/>
            <a:ext cx="591422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t</a:t>
            </a:r>
            <a:r>
              <a:rPr lang="en-US" sz="5400" dirty="0" smtClean="0">
                <a:latin typeface="Comic Sans MS" pitchFamily="66" charset="0"/>
              </a:rPr>
              <a:t>hen 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</a:rPr>
              <a:t>m</a:t>
            </a:r>
            <a:r>
              <a:rPr lang="en-US" sz="5400" baseline="-25000" dirty="0" err="1" smtClean="0">
                <a:solidFill>
                  <a:srgbClr val="0000E5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(a) = 1 </a:t>
            </a:r>
            <a:r>
              <a:rPr lang="en-US" sz="5400" dirty="0" smtClean="0">
                <a:latin typeface="Comic Sans MS" pitchFamily="66" charset="0"/>
              </a:rPr>
              <a:t>for</a:t>
            </a:r>
          </a:p>
          <a:p>
            <a:r>
              <a:rPr lang="en-US" sz="5400" dirty="0" smtClean="0">
                <a:latin typeface="Comic Sans MS" pitchFamily="66" charset="0"/>
              </a:rPr>
              <a:t>         of the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S’s </a:t>
            </a:r>
            <a:endParaRPr lang="en-US" sz="5400" dirty="0" smtClean="0">
              <a:solidFill>
                <a:srgbClr val="0000E5"/>
              </a:solidFill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790942"/>
              </p:ext>
            </p:extLst>
          </p:nvPr>
        </p:nvGraphicFramePr>
        <p:xfrm>
          <a:off x="4305300" y="3390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17" name="Equation" r:id="rId9" imgW="139700" imgH="215900" progId="Equation.DSMT4">
                  <p:embed/>
                </p:oleObj>
              </mc:Choice>
              <mc:Fallback>
                <p:oleObj name="Equation" r:id="rId9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05300" y="3390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242284"/>
              </p:ext>
            </p:extLst>
          </p:nvPr>
        </p:nvGraphicFramePr>
        <p:xfrm>
          <a:off x="4876800" y="838199"/>
          <a:ext cx="1600200" cy="2036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18" name="Equation" r:id="rId11" imgW="419100" imgH="533400" progId="Equation.DSMT4">
                  <p:embed/>
                </p:oleObj>
              </mc:Choice>
              <mc:Fallback>
                <p:oleObj name="Equation" r:id="rId11" imgW="4191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76800" y="838199"/>
                        <a:ext cx="1600200" cy="2036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489819"/>
              </p:ext>
            </p:extLst>
          </p:nvPr>
        </p:nvGraphicFramePr>
        <p:xfrm>
          <a:off x="2133600" y="4648200"/>
          <a:ext cx="8382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19" name="Equation" r:id="rId13" imgW="266700" imgH="533400" progId="Equation.DSMT4">
                  <p:embed/>
                </p:oleObj>
              </mc:Choice>
              <mc:Fallback>
                <p:oleObj name="Equation" r:id="rId13" imgW="2667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33600" y="4648200"/>
                        <a:ext cx="838200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50382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331584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4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775030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5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514066"/>
              </p:ext>
            </p:extLst>
          </p:nvPr>
        </p:nvGraphicFramePr>
        <p:xfrm>
          <a:off x="1143000" y="3796135"/>
          <a:ext cx="5486400" cy="245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6" name="Equation" r:id="rId7" imgW="1193800" imgH="533400" progId="Equation.DSMT4">
                  <p:embed/>
                </p:oleObj>
              </mc:Choice>
              <mc:Fallback>
                <p:oleObj name="Equation" r:id="rId7" imgW="1193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3000" y="3796135"/>
                        <a:ext cx="5486400" cy="245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541838"/>
              </p:ext>
            </p:extLst>
          </p:nvPr>
        </p:nvGraphicFramePr>
        <p:xfrm>
          <a:off x="684213" y="1336675"/>
          <a:ext cx="7470775" cy="221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7" name="Equation" r:id="rId9" imgW="1625600" imgH="482600" progId="Equation.DSMT4">
                  <p:embed/>
                </p:oleObj>
              </mc:Choice>
              <mc:Fallback>
                <p:oleObj name="Equation" r:id="rId9" imgW="1625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4213" y="1336675"/>
                        <a:ext cx="7470775" cy="221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5105400" y="1676400"/>
            <a:ext cx="2971800" cy="18288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35441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790074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57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327965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58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031816"/>
              </p:ext>
            </p:extLst>
          </p:nvPr>
        </p:nvGraphicFramePr>
        <p:xfrm>
          <a:off x="1128712" y="3795713"/>
          <a:ext cx="61864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59" name="Equation" r:id="rId7" imgW="1346200" imgH="533400" progId="Equation.DSMT4">
                  <p:embed/>
                </p:oleObj>
              </mc:Choice>
              <mc:Fallback>
                <p:oleObj name="Equation" r:id="rId7" imgW="1346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28712" y="3795713"/>
                        <a:ext cx="6186488" cy="2452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422206"/>
              </p:ext>
            </p:extLst>
          </p:nvPr>
        </p:nvGraphicFramePr>
        <p:xfrm>
          <a:off x="685800" y="1828800"/>
          <a:ext cx="46513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60" name="Equation" r:id="rId9" imgW="774700" imgH="254000" progId="Equation.DSMT4">
                  <p:embed/>
                </p:oleObj>
              </mc:Choice>
              <mc:Fallback>
                <p:oleObj name="Equation" r:id="rId9" imgW="7747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5800" y="1828800"/>
                        <a:ext cx="4651375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19800" y="19812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6600"/>
                </a:solidFill>
                <a:latin typeface="Comic Sans MS" pitchFamily="66" charset="0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259889496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3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514418"/>
              </p:ext>
            </p:extLst>
          </p:nvPr>
        </p:nvGraphicFramePr>
        <p:xfrm>
          <a:off x="5676900" y="4610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3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76900" y="4610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007076"/>
              </p:ext>
            </p:extLst>
          </p:nvPr>
        </p:nvGraphicFramePr>
        <p:xfrm>
          <a:off x="685800" y="990600"/>
          <a:ext cx="4572000" cy="162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" name="Equation" r:id="rId6" imgW="571500" imgH="203200" progId="Equation.DSMT4">
                  <p:embed/>
                </p:oleObj>
              </mc:Choice>
              <mc:Fallback>
                <p:oleObj name="Equation" r:id="rId6" imgW="5715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" y="990600"/>
                        <a:ext cx="4572000" cy="1625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439042"/>
              </p:ext>
            </p:extLst>
          </p:nvPr>
        </p:nvGraphicFramePr>
        <p:xfrm>
          <a:off x="812750" y="2590800"/>
          <a:ext cx="74930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5" name="Equation" r:id="rId8" imgW="1612900" imgH="393700" progId="Equation.DSMT4">
                  <p:embed/>
                </p:oleObj>
              </mc:Choice>
              <mc:Fallback>
                <p:oleObj name="Equation" r:id="rId8" imgW="16129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2750" y="2590800"/>
                        <a:ext cx="749305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720089"/>
              </p:ext>
            </p:extLst>
          </p:nvPr>
        </p:nvGraphicFramePr>
        <p:xfrm>
          <a:off x="838199" y="4191000"/>
          <a:ext cx="7772401" cy="1465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" name="Equation" r:id="rId10" imgW="1549400" imgH="292100" progId="Equation.DSMT4">
                  <p:embed/>
                </p:oleObj>
              </mc:Choice>
              <mc:Fallback>
                <p:oleObj name="Equation" r:id="rId10" imgW="1549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8199" y="4191000"/>
                        <a:ext cx="7772401" cy="1465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908306"/>
              </p:ext>
            </p:extLst>
          </p:nvPr>
        </p:nvGraphicFramePr>
        <p:xfrm>
          <a:off x="217488" y="1187450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44" name="Equation" r:id="rId4" imgW="1346200" imgH="266700" progId="Equation.DSMT4">
                  <p:embed/>
                </p:oleObj>
              </mc:Choice>
              <mc:Fallback>
                <p:oleObj name="Equation" r:id="rId4" imgW="1346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187450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4</a:t>
            </a:fld>
            <a:endParaRPr lang="en-US" dirty="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894642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45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819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5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136301"/>
              </p:ext>
            </p:extLst>
          </p:nvPr>
        </p:nvGraphicFramePr>
        <p:xfrm>
          <a:off x="5075238" y="1219200"/>
          <a:ext cx="2011362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58" name="Equation" r:id="rId4" imgW="393700" imgH="266700" progId="Equation.DSMT4">
                  <p:embed/>
                </p:oleObj>
              </mc:Choice>
              <mc:Fallback>
                <p:oleObj name="Equation" r:id="rId4" imgW="393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1219200"/>
                        <a:ext cx="2011362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14166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59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23068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6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27271"/>
              </p:ext>
            </p:extLst>
          </p:nvPr>
        </p:nvGraphicFramePr>
        <p:xfrm>
          <a:off x="5075238" y="1219200"/>
          <a:ext cx="2011362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8" name="Equation" r:id="rId4" imgW="393700" imgH="266700" progId="Equation.DSMT4">
                  <p:embed/>
                </p:oleObj>
              </mc:Choice>
              <mc:Fallback>
                <p:oleObj name="Equation" r:id="rId4" imgW="393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1219200"/>
                        <a:ext cx="2011362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764881"/>
              </p:ext>
            </p:extLst>
          </p:nvPr>
        </p:nvGraphicFramePr>
        <p:xfrm>
          <a:off x="914400" y="2784259"/>
          <a:ext cx="6781800" cy="2168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9" name="Equation" r:id="rId6" imgW="1308100" imgH="419100" progId="Equation.DSMT4">
                  <p:embed/>
                </p:oleObj>
              </mc:Choice>
              <mc:Fallback>
                <p:oleObj name="Equation" r:id="rId6" imgW="1308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84259"/>
                        <a:ext cx="6781800" cy="21687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754977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7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874331"/>
              </p:ext>
            </p:extLst>
          </p:nvPr>
        </p:nvGraphicFramePr>
        <p:xfrm>
          <a:off x="5075238" y="1219200"/>
          <a:ext cx="2011362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60" name="Equation" r:id="rId4" imgW="393700" imgH="266700" progId="Equation.DSMT4">
                  <p:embed/>
                </p:oleObj>
              </mc:Choice>
              <mc:Fallback>
                <p:oleObj name="Equation" r:id="rId4" imgW="393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1219200"/>
                        <a:ext cx="2011362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955777"/>
              </p:ext>
            </p:extLst>
          </p:nvPr>
        </p:nvGraphicFramePr>
        <p:xfrm>
          <a:off x="914400" y="2784259"/>
          <a:ext cx="6781800" cy="2168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61" name="Equation" r:id="rId6" imgW="1308100" imgH="419100" progId="Equation.DSMT4">
                  <p:embed/>
                </p:oleObj>
              </mc:Choice>
              <mc:Fallback>
                <p:oleObj name="Equation" r:id="rId6" imgW="1308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84259"/>
                        <a:ext cx="6781800" cy="21687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80648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8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809735"/>
              </p:ext>
            </p:extLst>
          </p:nvPr>
        </p:nvGraphicFramePr>
        <p:xfrm>
          <a:off x="5399088" y="1447800"/>
          <a:ext cx="136366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32" name="Equation" r:id="rId4" imgW="266700" imgH="177800" progId="Equation.DSMT4">
                  <p:embed/>
                </p:oleObj>
              </mc:Choice>
              <mc:Fallback>
                <p:oleObj name="Equation" r:id="rId4" imgW="266700" imgH="17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1447800"/>
                        <a:ext cx="1363662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700706"/>
              </p:ext>
            </p:extLst>
          </p:nvPr>
        </p:nvGraphicFramePr>
        <p:xfrm>
          <a:off x="1143000" y="2620963"/>
          <a:ext cx="6254750" cy="249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33" name="Equation" r:id="rId6" imgW="1206500" imgH="482600" progId="Equation.DSMT4">
                  <p:embed/>
                </p:oleObj>
              </mc:Choice>
              <mc:Fallback>
                <p:oleObj name="Equation" r:id="rId6" imgW="1206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20963"/>
                        <a:ext cx="6254750" cy="24971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1569426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550834"/>
              </p:ext>
            </p:extLst>
          </p:nvPr>
        </p:nvGraphicFramePr>
        <p:xfrm>
          <a:off x="668338" y="1905000"/>
          <a:ext cx="7637462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6" name="Equation" r:id="rId4" imgW="1473200" imgH="482600" progId="Equation.DSMT4">
                  <p:embed/>
                </p:oleObj>
              </mc:Choice>
              <mc:Fallback>
                <p:oleObj name="Equation" r:id="rId4" imgW="14732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1905000"/>
                        <a:ext cx="7637462" cy="2497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9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22906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7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260653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8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06453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10746</TotalTime>
  <Words>284</Words>
  <Application>Microsoft Macintosh PowerPoint</Application>
  <PresentationFormat>On-screen Show (4:3)</PresentationFormat>
  <Paragraphs>91</Paragraphs>
  <Slides>25</Slides>
  <Notes>23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6.042 Lecture Template</vt:lpstr>
      <vt:lpstr>Equation</vt:lpstr>
      <vt:lpstr>MathType 6.0 Equation</vt:lpstr>
      <vt:lpstr>PowerPoint Presentation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The proof</vt:lpstr>
      <vt:lpstr>Proof of the Claim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Binomial Counting proof</vt:lpstr>
      <vt:lpstr>Binomial Counting proof</vt:lpstr>
      <vt:lpstr>Binomial Counting proof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1797</cp:revision>
  <cp:lastPrinted>2013-04-23T08:22:34Z</cp:lastPrinted>
  <dcterms:created xsi:type="dcterms:W3CDTF">2011-04-15T20:23:54Z</dcterms:created>
  <dcterms:modified xsi:type="dcterms:W3CDTF">2017-10-29T18:20:35Z</dcterms:modified>
</cp:coreProperties>
</file>