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2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3.xml" ContentType="application/vnd.openxmlformats-officedocument.presentationml.notesSlide+xml"/>
  <Override PartName="/ppt/embeddings/oleObject21.bin" ContentType="application/vnd.openxmlformats-officedocument.oleObject"/>
  <Override PartName="/ppt/notesSlides/notesSlide14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2" r:id="rId2"/>
    <p:sldId id="303" r:id="rId3"/>
    <p:sldId id="364" r:id="rId4"/>
    <p:sldId id="362" r:id="rId5"/>
    <p:sldId id="325" r:id="rId6"/>
    <p:sldId id="370" r:id="rId7"/>
    <p:sldId id="371" r:id="rId8"/>
    <p:sldId id="326" r:id="rId9"/>
    <p:sldId id="327" r:id="rId10"/>
    <p:sldId id="372" r:id="rId11"/>
    <p:sldId id="373" r:id="rId12"/>
    <p:sldId id="331" r:id="rId13"/>
    <p:sldId id="332" r:id="rId14"/>
    <p:sldId id="366" r:id="rId15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800" y="-120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4,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Expected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Number of Heads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46812"/>
              </p:ext>
            </p:extLst>
          </p:nvPr>
        </p:nvGraphicFramePr>
        <p:xfrm>
          <a:off x="1273140" y="102323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7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2323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010673"/>
              </p:ext>
            </p:extLst>
          </p:nvPr>
        </p:nvGraphicFramePr>
        <p:xfrm>
          <a:off x="757470" y="3045715"/>
          <a:ext cx="709612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8" name="Equation" r:id="rId6" imgW="1866900" imgH="520700" progId="Equation.DSMT4">
                  <p:embed/>
                </p:oleObj>
              </mc:Choice>
              <mc:Fallback>
                <p:oleObj name="Equation" r:id="rId6" imgW="18669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470" y="3045715"/>
                        <a:ext cx="7096125" cy="197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507209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04059"/>
              </p:ext>
            </p:extLst>
          </p:nvPr>
        </p:nvGraphicFramePr>
        <p:xfrm>
          <a:off x="1273140" y="103457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3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3457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30335"/>
              </p:ext>
            </p:extLst>
          </p:nvPr>
        </p:nvGraphicFramePr>
        <p:xfrm>
          <a:off x="1762843" y="3057055"/>
          <a:ext cx="6081712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4" name="Equation" r:id="rId6" imgW="1600200" imgH="520700" progId="Equation.DSMT4">
                  <p:embed/>
                </p:oleObj>
              </mc:Choice>
              <mc:Fallback>
                <p:oleObj name="Equation" r:id="rId6" imgW="16002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843" y="3057055"/>
                        <a:ext cx="6081712" cy="197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471893"/>
              </p:ext>
            </p:extLst>
          </p:nvPr>
        </p:nvGraphicFramePr>
        <p:xfrm>
          <a:off x="2363659" y="4997120"/>
          <a:ext cx="3944032" cy="164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5" name="Equation" r:id="rId8" imgW="850900" imgH="355600" progId="Equation.DSMT4">
                  <p:embed/>
                </p:oleObj>
              </mc:Choice>
              <mc:Fallback>
                <p:oleObj name="Equation" r:id="rId8" imgW="8509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3659" y="4997120"/>
                        <a:ext cx="3944032" cy="1648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131852" y="5001038"/>
            <a:ext cx="4331741" cy="1576291"/>
          </a:xfrm>
          <a:prstGeom prst="rect">
            <a:avLst/>
          </a:prstGeom>
          <a:noFill/>
          <a:ln w="34925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01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Law of Total Expectation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14765" y="989511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459355"/>
              </p:ext>
            </p:extLst>
          </p:nvPr>
        </p:nvGraphicFramePr>
        <p:xfrm>
          <a:off x="498475" y="3754438"/>
          <a:ext cx="8145463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0" name="Equation" r:id="rId4" imgW="1651000" imgH="495300" progId="Equation.DSMT4">
                  <p:embed/>
                </p:oleObj>
              </mc:Choice>
              <mc:Fallback>
                <p:oleObj name="Equation" r:id="rId4" imgW="1651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3754438"/>
                        <a:ext cx="8145463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24507"/>
              </p:ext>
            </p:extLst>
          </p:nvPr>
        </p:nvGraphicFramePr>
        <p:xfrm>
          <a:off x="327025" y="2492375"/>
          <a:ext cx="857885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1" name="Equation" r:id="rId6" imgW="1930400" imgH="381000" progId="Equation.DSMT4">
                  <p:embed/>
                </p:oleObj>
              </mc:Choice>
              <mc:Fallback>
                <p:oleObj name="Equation" r:id="rId6" imgW="1930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2492375"/>
                        <a:ext cx="8578850" cy="1693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472281" y="3785864"/>
            <a:ext cx="8229600" cy="23622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444" y="1779402"/>
            <a:ext cx="9027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Def: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5400" i="0" dirty="0">
              <a:solidFill>
                <a:srgbClr val="9B2894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2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41763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e(n-2)+2p =</a:t>
            </a:r>
            <a:r>
              <a:rPr lang="en-US" sz="4400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e(0)+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88274" y="5590730"/>
            <a:ext cx="805114" cy="861857"/>
          </a:xfrm>
          <a:prstGeom prst="rect">
            <a:avLst/>
          </a:prstGeom>
          <a:noFill/>
          <a:ln w="34925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6" imgW="634680" imgH="304560" progId="Equation.DSMT4">
                  <p:embed/>
                </p:oleObj>
              </mc:Choice>
              <mc:Fallback>
                <p:oleObj name="Equation" r:id="rId6" imgW="6346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363" y="4832628"/>
                        <a:ext cx="233521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39196791-36AF-407D-9527-253971E27E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2291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8821" y="1641417"/>
          <a:ext cx="8137142" cy="199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62" name="Equation" r:id="rId4" imgW="2171700" imgH="533400" progId="Equation.DSMT4">
                  <p:embed/>
                </p:oleObj>
              </mc:Choice>
              <mc:Fallback>
                <p:oleObj name="Equation" r:id="rId4" imgW="21717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21" y="1641417"/>
                        <a:ext cx="8137142" cy="199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  <p:graphicFrame>
        <p:nvGraphicFramePr>
          <p:cNvPr id="486405" name="Object 4"/>
          <p:cNvGraphicFramePr>
            <a:graphicFrameLocks noChangeAspect="1"/>
          </p:cNvGraphicFramePr>
          <p:nvPr/>
        </p:nvGraphicFramePr>
        <p:xfrm>
          <a:off x="1263650" y="3922713"/>
          <a:ext cx="6559550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63" name="Equation" r:id="rId6" imgW="1308100" imgH="342900" progId="Equation.DSMT4">
                  <p:embed/>
                </p:oleObj>
              </mc:Choice>
              <mc:Fallback>
                <p:oleObj name="Equation" r:id="rId6" imgW="13081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922713"/>
                        <a:ext cx="6559550" cy="172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88" y="1276584"/>
            <a:ext cx="7538156" cy="462185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32644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938942"/>
              </p:ext>
            </p:extLst>
          </p:nvPr>
        </p:nvGraphicFramePr>
        <p:xfrm>
          <a:off x="2087563" y="4705350"/>
          <a:ext cx="559752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8" name="Equation" r:id="rId4" imgW="1549400" imgH="520700" progId="Equation.DSMT4">
                  <p:embed/>
                </p:oleObj>
              </mc:Choice>
              <mc:Fallback>
                <p:oleObj name="Equation" r:id="rId4" imgW="1549400" imgH="520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705350"/>
                        <a:ext cx="5597525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90937"/>
              </p:ext>
            </p:extLst>
          </p:nvPr>
        </p:nvGraphicFramePr>
        <p:xfrm>
          <a:off x="903288" y="3463925"/>
          <a:ext cx="7464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9" name="Equation" r:id="rId6" imgW="2032000" imgH="368300" progId="Equation.DSMT4">
                  <p:embed/>
                </p:oleObj>
              </mc:Choice>
              <mc:Fallback>
                <p:oleObj name="Equation" r:id="rId6" imgW="2032000" imgH="368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463925"/>
                        <a:ext cx="74644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738257"/>
              </p:ext>
            </p:extLst>
          </p:nvPr>
        </p:nvGraphicFramePr>
        <p:xfrm>
          <a:off x="2102958" y="4705350"/>
          <a:ext cx="472598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49" name="Equation" r:id="rId4" imgW="1308100" imgH="520700" progId="Equation.DSMT4">
                  <p:embed/>
                </p:oleObj>
              </mc:Choice>
              <mc:Fallback>
                <p:oleObj name="Equation" r:id="rId4" imgW="1308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58" y="4705350"/>
                        <a:ext cx="4725987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52362"/>
              </p:ext>
            </p:extLst>
          </p:nvPr>
        </p:nvGraphicFramePr>
        <p:xfrm>
          <a:off x="903288" y="3463925"/>
          <a:ext cx="7464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50" name="Equation" r:id="rId6" imgW="2032000" imgH="368300" progId="Equation.DSMT4">
                  <p:embed/>
                </p:oleObj>
              </mc:Choice>
              <mc:Fallback>
                <p:oleObj name="Equation" r:id="rId6" imgW="20320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463925"/>
                        <a:ext cx="74644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6907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057611"/>
              </p:ext>
            </p:extLst>
          </p:nvPr>
        </p:nvGraphicFramePr>
        <p:xfrm>
          <a:off x="2102958" y="4705350"/>
          <a:ext cx="472598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75" name="Equation" r:id="rId4" imgW="1308100" imgH="520700" progId="Equation.DSMT4">
                  <p:embed/>
                </p:oleObj>
              </mc:Choice>
              <mc:Fallback>
                <p:oleObj name="Equation" r:id="rId4" imgW="1308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58" y="4705350"/>
                        <a:ext cx="4725987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047889"/>
              </p:ext>
            </p:extLst>
          </p:nvPr>
        </p:nvGraphicFramePr>
        <p:xfrm>
          <a:off x="903288" y="3463925"/>
          <a:ext cx="7464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76" name="Equation" r:id="rId6" imgW="2032000" imgH="368300" progId="Equation.DSMT4">
                  <p:embed/>
                </p:oleObj>
              </mc:Choice>
              <mc:Fallback>
                <p:oleObj name="Equation" r:id="rId6" imgW="20320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463925"/>
                        <a:ext cx="74644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72" y="1295400"/>
            <a:ext cx="8279446" cy="213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Binomial </a:t>
            </a:r>
            <a:r>
              <a:rPr lang="en-US" sz="4400" i="0" dirty="0" err="1" smtClean="0">
                <a:latin typeface="+mj-lt"/>
              </a:rPr>
              <a:t>thm</a:t>
            </a:r>
            <a:r>
              <a:rPr lang="en-US" sz="4400" i="0" dirty="0" smtClean="0">
                <a:latin typeface="+mj-lt"/>
              </a:rPr>
              <a:t> &amp; differentiating</a:t>
            </a:r>
          </a:p>
          <a:p>
            <a:r>
              <a:rPr lang="en-US" sz="4400" dirty="0" smtClean="0">
                <a:latin typeface="+mj-lt"/>
              </a:rPr>
              <a:t>gives a closed </a:t>
            </a:r>
            <a:r>
              <a:rPr lang="en-US" sz="4400" i="0" dirty="0" smtClean="0">
                <a:latin typeface="+mj-lt"/>
              </a:rPr>
              <a:t>formula</a:t>
            </a:r>
            <a:endParaRPr lang="en-US" sz="4400" dirty="0" smtClean="0">
              <a:latin typeface="+mj-lt"/>
            </a:endParaRPr>
          </a:p>
          <a:p>
            <a:r>
              <a:rPr lang="en-US" sz="4400" dirty="0" smtClean="0">
                <a:latin typeface="+mj-lt"/>
              </a:rPr>
              <a:t>(simpler approach later) </a:t>
            </a:r>
            <a:endParaRPr lang="en-US" sz="4400" i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060289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89636"/>
              </p:ext>
            </p:extLst>
          </p:nvPr>
        </p:nvGraphicFramePr>
        <p:xfrm>
          <a:off x="1157940" y="1143000"/>
          <a:ext cx="599312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97" name="Equation" r:id="rId4" imgW="1536480" imgH="507960" progId="Equation.DSMT4">
                  <p:embed/>
                </p:oleObj>
              </mc:Choice>
              <mc:Fallback>
                <p:oleObj name="Equation" r:id="rId4" imgW="1536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940" y="1143000"/>
                        <a:ext cx="5993127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2494"/>
              </p:ext>
            </p:extLst>
          </p:nvPr>
        </p:nvGraphicFramePr>
        <p:xfrm>
          <a:off x="578310" y="3657599"/>
          <a:ext cx="7234698" cy="187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98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10" y="3657599"/>
                        <a:ext cx="7234698" cy="18793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99" name="Equation" r:id="rId8" imgW="863280" imgH="228600" progId="Equation.DSMT4">
                  <p:embed/>
                </p:oleObj>
              </mc:Choice>
              <mc:Fallback>
                <p:oleObj name="Equation" r:id="rId8" imgW="863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0212"/>
                        <a:ext cx="2890661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796487"/>
              </p:ext>
            </p:extLst>
          </p:nvPr>
        </p:nvGraphicFramePr>
        <p:xfrm>
          <a:off x="1273140" y="103457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18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3457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020326"/>
              </p:ext>
            </p:extLst>
          </p:nvPr>
        </p:nvGraphicFramePr>
        <p:xfrm>
          <a:off x="498410" y="3081118"/>
          <a:ext cx="7434586" cy="19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19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10" y="3081118"/>
                        <a:ext cx="7434586" cy="19312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</TotalTime>
  <Words>417</Words>
  <Application>Microsoft Macintosh PowerPoint</Application>
  <PresentationFormat>On-screen Show (4:3)</PresentationFormat>
  <Paragraphs>77</Paragraphs>
  <Slides>14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Design</vt:lpstr>
      <vt:lpstr>Equation</vt:lpstr>
      <vt:lpstr>PowerPoint Presentation</vt:lpstr>
      <vt:lpstr>Prediction is difficult, especially of the future</vt:lpstr>
      <vt:lpstr>Indicator Variables</vt:lpstr>
      <vt:lpstr>Expectation of indicator IA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Binomial Expectation</vt:lpstr>
      <vt:lpstr>Law of Total Expectation</vt:lpstr>
      <vt:lpstr>Expected #Heads</vt:lpstr>
      <vt:lpstr>Expected #Heads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106</cp:revision>
  <cp:lastPrinted>2012-05-02T03:16:10Z</cp:lastPrinted>
  <dcterms:created xsi:type="dcterms:W3CDTF">2011-04-29T18:28:36Z</dcterms:created>
  <dcterms:modified xsi:type="dcterms:W3CDTF">2012-05-02T03:16:14Z</dcterms:modified>
</cp:coreProperties>
</file>