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2" r:id="rId3"/>
    <p:sldId id="301" r:id="rId4"/>
    <p:sldId id="263" r:id="rId5"/>
    <p:sldId id="311" r:id="rId6"/>
    <p:sldId id="302" r:id="rId7"/>
    <p:sldId id="303" r:id="rId8"/>
    <p:sldId id="264" r:id="rId9"/>
    <p:sldId id="265" r:id="rId10"/>
    <p:sldId id="262" r:id="rId11"/>
    <p:sldId id="331" r:id="rId12"/>
    <p:sldId id="332" r:id="rId13"/>
    <p:sldId id="333" r:id="rId14"/>
    <p:sldId id="260" r:id="rId15"/>
    <p:sldId id="266" r:id="rId16"/>
    <p:sldId id="309" r:id="rId17"/>
    <p:sldId id="267" r:id="rId18"/>
    <p:sldId id="341" r:id="rId19"/>
    <p:sldId id="310" r:id="rId20"/>
    <p:sldId id="278" r:id="rId21"/>
    <p:sldId id="274" r:id="rId22"/>
    <p:sldId id="279" r:id="rId23"/>
    <p:sldId id="275" r:id="rId24"/>
    <p:sldId id="342" r:id="rId25"/>
    <p:sldId id="305" r:id="rId26"/>
    <p:sldId id="334" r:id="rId27"/>
    <p:sldId id="335" r:id="rId28"/>
    <p:sldId id="337" r:id="rId29"/>
    <p:sldId id="338" r:id="rId30"/>
    <p:sldId id="340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11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20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22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25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</a:t>
            </a:r>
            <a:r>
              <a:rPr lang="en-US" dirty="0" smtClean="0"/>
              <a:t>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</a:t>
            </a:r>
            <a:r>
              <a:rPr lang="en-US" dirty="0" smtClean="0"/>
              <a:t>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</a:t>
            </a:r>
            <a:r>
              <a:rPr lang="en-US" dirty="0" smtClean="0"/>
              <a:t>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</a:t>
            </a:r>
            <a:r>
              <a:rPr lang="en-US" dirty="0" smtClean="0"/>
              <a:t>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</a:t>
            </a:r>
            <a:r>
              <a:rPr lang="en-US" dirty="0" smtClean="0"/>
              <a:t>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</a:t>
            </a:r>
            <a:r>
              <a:rPr lang="en-US" dirty="0" smtClean="0"/>
              <a:t>14,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Gambler’s Ruin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</a:t>
            </a:r>
            <a:r>
              <a:rPr lang="en-US" dirty="0" smtClean="0"/>
              <a:t>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F27F5B8B-217C-0D4F-99AD-868E856C8FC1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Parameters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8000"/>
                </a:solidFill>
              </a:rPr>
              <a:t>p</a:t>
            </a:r>
            <a:r>
              <a:rPr lang="en-US" sz="4800" i="1" dirty="0"/>
              <a:t> </a:t>
            </a:r>
            <a:r>
              <a:rPr lang="en-US" sz="4800" dirty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</a:t>
            </a:r>
            <a:r>
              <a:rPr lang="en-US" sz="4800" dirty="0" smtClean="0"/>
              <a:t>bet]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/>
              <a:t>::= i</a:t>
            </a:r>
            <a:r>
              <a:rPr lang="en-US" sz="4800" b="1" dirty="0">
                <a:solidFill>
                  <a:srgbClr val="0000FF"/>
                </a:solidFill>
              </a:rPr>
              <a:t>n</a:t>
            </a:r>
            <a:r>
              <a:rPr lang="en-US" sz="4800" dirty="0"/>
              <a:t>itial capital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::= gambler’s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C4461F72-8397-A54C-8A8A-56C7DBF0D442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1" y="1219200"/>
            <a:ext cx="7543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In fair game </a:t>
            </a:r>
          </a:p>
          <a:p>
            <a:r>
              <a:rPr lang="en-US" sz="6000" dirty="0"/>
              <a:t> </a:t>
            </a:r>
            <a:r>
              <a:rPr lang="en-US" sz="6000" dirty="0" smtClean="0"/>
              <a:t>   (that is, </a:t>
            </a:r>
            <a:r>
              <a:rPr lang="en-US" sz="6000" dirty="0" smtClean="0">
                <a:solidFill>
                  <a:srgbClr val="008000"/>
                </a:solidFill>
              </a:rPr>
              <a:t>p = 1/2</a:t>
            </a:r>
            <a:r>
              <a:rPr lang="en-US" sz="6000" dirty="0" smtClean="0"/>
              <a:t>):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88941"/>
              </p:ext>
            </p:extLst>
          </p:nvPr>
        </p:nvGraphicFramePr>
        <p:xfrm>
          <a:off x="2209800" y="2667000"/>
          <a:ext cx="4619002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4" name="Equation" r:id="rId4" imgW="838200" imgH="469900" progId="Equation.DSMT4">
                  <p:embed/>
                </p:oleObj>
              </mc:Choice>
              <mc:Fallback>
                <p:oleObj name="Equation" r:id="rId4" imgW="8382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4619002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C4461F72-8397-A54C-8A8A-56C7DBF0D442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1601" y="1143000"/>
            <a:ext cx="8201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unfair game (</a:t>
            </a:r>
            <a:r>
              <a:rPr lang="en-US" sz="6000" dirty="0" smtClean="0">
                <a:solidFill>
                  <a:srgbClr val="0000FF"/>
                </a:solidFill>
              </a:rPr>
              <a:t>p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1/2</a:t>
            </a:r>
            <a:r>
              <a:rPr lang="en-US" sz="6000" dirty="0" smtClean="0"/>
              <a:t>):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1676400" y="2178050"/>
          <a:ext cx="5786116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2" name="Equation" r:id="rId4" imgW="1092200" imgH="609600" progId="Equation.DSMT4">
                  <p:embed/>
                </p:oleObj>
              </mc:Choice>
              <mc:Fallback>
                <p:oleObj name="Equation" r:id="rId4" imgW="1092200" imgH="60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78050"/>
                        <a:ext cx="5786116" cy="323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urved Connector 7"/>
          <p:cNvCxnSpPr/>
          <p:nvPr/>
        </p:nvCxnSpPr>
        <p:spPr bwMode="auto">
          <a:xfrm rot="16200000" flipV="1">
            <a:off x="6858000" y="3124200"/>
            <a:ext cx="1066800" cy="1066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781800" y="4191000"/>
            <a:ext cx="2063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</a:rPr>
              <a:t>intended</a:t>
            </a:r>
          </a:p>
          <a:p>
            <a:r>
              <a:rPr lang="en-US" sz="3600" dirty="0" smtClean="0">
                <a:solidFill>
                  <a:srgbClr val="660066"/>
                </a:solidFill>
              </a:rPr>
              <a:t>profit</a:t>
            </a:r>
            <a:endParaRPr lang="en-US" sz="36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4A69EEA4-35FB-7045-A76F-2B5F28C09DC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$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/>
              <a:t> in US Roulette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381000" y="42672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800" dirty="0" err="1" smtClean="0"/>
              <a:t>Pr[Profit</a:t>
            </a:r>
            <a:r>
              <a:rPr lang="en-US" sz="4800" dirty="0" smtClean="0"/>
              <a:t> </a:t>
            </a:r>
            <a:r>
              <a:rPr lang="en-US" sz="4800" dirty="0"/>
              <a:t>$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>
                <a:solidFill>
                  <a:srgbClr val="0000FF"/>
                </a:solidFill>
              </a:rPr>
              <a:t>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smtClean="0"/>
              <a:t> 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FF00FF"/>
                </a:solidFill>
              </a:rPr>
              <a:t>9/</a:t>
            </a:r>
            <a:r>
              <a:rPr lang="en-US" sz="4800" dirty="0">
                <a:solidFill>
                  <a:srgbClr val="FF00FF"/>
                </a:solidFill>
              </a:rPr>
              <a:t>10</a:t>
            </a:r>
            <a:r>
              <a:rPr lang="en-US" sz="4800" dirty="0"/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10</a:t>
            </a:r>
            <a:r>
              <a:rPr lang="en-US" sz="4800" baseline="30000" dirty="0">
                <a:solidFill>
                  <a:schemeClr val="accent2"/>
                </a:solidFill>
              </a:rPr>
              <a:t>0</a:t>
            </a:r>
            <a:endParaRPr lang="en-US" sz="48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4953000" y="5257800"/>
            <a:ext cx="35599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CC0000"/>
                </a:solidFill>
              </a:rPr>
              <a:t>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43200" y="1143000"/>
          <a:ext cx="3048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1" name="Equation" r:id="rId4" imgW="914400" imgH="914400" progId="Equation.DSMT4">
                  <p:embed/>
                </p:oleObj>
              </mc:Choice>
              <mc:Fallback>
                <p:oleObj name="Equation" r:id="rId4" imgW="91440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0480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B826CD8C-0477-834C-B53A-FCC4FCE3844A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AFF3B048-DFE0-4C46-9EA8-032933489598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AFF3B048-DFE0-4C46-9EA8-032933489598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1CB8D558-C5D6-7E41-8E71-BB0C744D2D8B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Solve using generating functions, with one twist: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We know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/>
              <a:t> instead of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r>
              <a:rPr lang="en-US" sz="3600"/>
              <a:t>!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  <p:bldP spid="204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on 1</a:t>
            </a:r>
            <a:r>
              <a:rPr lang="en-US" baseline="30000" dirty="0" smtClean="0"/>
              <a:t>st</a:t>
            </a:r>
            <a:r>
              <a:rPr lang="en-US" dirty="0" smtClean="0"/>
              <a:t> 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[win starting with </a:t>
            </a:r>
            <a:r>
              <a:rPr lang="en-US" sz="4800" dirty="0" smtClean="0">
                <a:solidFill>
                  <a:srgbClr val="0000FF"/>
                </a:solidFill>
              </a:rPr>
              <a:t>$n</a:t>
            </a:r>
            <a:r>
              <a:rPr lang="en-US" sz="4800" dirty="0" smtClean="0"/>
              <a:t>]</a:t>
            </a:r>
          </a:p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win 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bet] =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n+1</a:t>
            </a:r>
          </a:p>
          <a:p>
            <a:pPr marL="0" indent="0">
              <a:buNone/>
            </a:pPr>
            <a:r>
              <a:rPr lang="en-US" sz="4800" dirty="0" err="1"/>
              <a:t>Pr</a:t>
            </a:r>
            <a:r>
              <a:rPr lang="en-US" sz="4800" dirty="0"/>
              <a:t>[</a:t>
            </a:r>
            <a:r>
              <a:rPr lang="en-US" sz="4800" dirty="0" err="1">
                <a:solidFill>
                  <a:srgbClr val="0000FF"/>
                </a:solidFill>
              </a:rPr>
              <a:t>w</a:t>
            </a:r>
            <a:r>
              <a:rPr lang="en-US" sz="4800" baseline="-250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lose </a:t>
            </a:r>
            <a:r>
              <a:rPr lang="en-US" sz="4800" dirty="0"/>
              <a:t>1</a:t>
            </a:r>
            <a:r>
              <a:rPr lang="en-US" sz="4800" baseline="30000" dirty="0"/>
              <a:t>st</a:t>
            </a:r>
            <a:r>
              <a:rPr lang="en-US" sz="4800" dirty="0"/>
              <a:t> bet] =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n-1</a:t>
            </a:r>
          </a:p>
          <a:p>
            <a:pPr marL="0" indent="0" algn="ctr"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 </a:t>
            </a:r>
            <a:r>
              <a:rPr lang="en-US" sz="6000" dirty="0">
                <a:solidFill>
                  <a:srgbClr val="0000FF"/>
                </a:solidFill>
              </a:rPr>
              <a:t>w</a:t>
            </a:r>
            <a:r>
              <a:rPr lang="en-US" sz="6000" baseline="-25000" dirty="0">
                <a:solidFill>
                  <a:srgbClr val="0000FF"/>
                </a:solidFill>
              </a:rPr>
              <a:t>n+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>
                <a:solidFill>
                  <a:srgbClr val="0000FF"/>
                </a:solidFill>
              </a:rPr>
              <a:t>∙p + w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>
                <a:solidFill>
                  <a:srgbClr val="0000FF"/>
                </a:solidFill>
              </a:rPr>
              <a:t>∙q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E877D3CB-F960-BD47-98A7-06971C504846}" type="slidenum">
              <a:rPr lang="en-US" smtClean="0"/>
              <a:pPr>
                <a:defRPr/>
              </a:pPr>
              <a:t>18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5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1CB8D558-C5D6-7E41-8E71-BB0C744D2D8B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Linear </a:t>
            </a:r>
            <a:r>
              <a:rPr lang="en-US" dirty="0"/>
              <a:t>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2590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>
                <a:solidFill>
                  <a:srgbClr val="0000FF"/>
                </a:solidFill>
              </a:rPr>
              <a:t>w</a:t>
            </a:r>
            <a:r>
              <a:rPr lang="en-US" sz="5400" baseline="-25000" dirty="0">
                <a:solidFill>
                  <a:srgbClr val="0000FF"/>
                </a:solidFill>
              </a:rPr>
              <a:t>n+1</a:t>
            </a:r>
            <a:r>
              <a:rPr lang="en-US" sz="5400" dirty="0">
                <a:solidFill>
                  <a:srgbClr val="0000FF"/>
                </a:solidFill>
              </a:rPr>
              <a:t> = (1/p)</a:t>
            </a:r>
            <a:r>
              <a:rPr lang="en-US" sz="5400" dirty="0" err="1">
                <a:solidFill>
                  <a:srgbClr val="0000FF"/>
                </a:solidFill>
              </a:rPr>
              <a:t>w</a:t>
            </a:r>
            <a:r>
              <a:rPr lang="en-US" sz="5400" baseline="-250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 - (q/p)w</a:t>
            </a:r>
            <a:r>
              <a:rPr lang="en-US" sz="5400" baseline="-25000" dirty="0">
                <a:solidFill>
                  <a:srgbClr val="0000FF"/>
                </a:solidFill>
              </a:rPr>
              <a:t>n-1</a:t>
            </a:r>
            <a:endParaRPr lang="en-US" sz="54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w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= 0        </a:t>
            </a:r>
            <a:r>
              <a:rPr lang="en-US" sz="4400" dirty="0"/>
              <a:t>(Gambler is broke)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= 1 </a:t>
            </a:r>
            <a:r>
              <a:rPr lang="en-US" sz="4400" dirty="0"/>
              <a:t>       (</a:t>
            </a:r>
            <a:r>
              <a:rPr lang="en-US" sz="4400" dirty="0" smtClean="0"/>
              <a:t>Gambler </a:t>
            </a:r>
            <a:r>
              <a:rPr lang="en-US" sz="4400" dirty="0"/>
              <a:t>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5400" dirty="0"/>
              <a:t>Solve </a:t>
            </a:r>
            <a:r>
              <a:rPr lang="en-US" sz="5400" dirty="0" smtClean="0"/>
              <a:t>as usual and get:</a:t>
            </a:r>
            <a:endParaRPr lang="en-US" sz="5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1300" y="6627205"/>
            <a:ext cx="35814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E877D3CB-F960-BD47-98A7-06971C50484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3438" y="1905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2766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(let’s go </a:t>
            </a:r>
            <a:r>
              <a:rPr lang="en-US" dirty="0"/>
              <a:t>to </a:t>
            </a:r>
            <a:r>
              <a:rPr lang="en-US" dirty="0" smtClean="0"/>
              <a:t>Vegas)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F71DCE68-83CD-E84B-A3DE-B86BB2400F9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4" imgW="1028700" imgH="469900" progId="Equation.DSMT4">
                  <p:embed/>
                </p:oleObj>
              </mc:Choice>
              <mc:Fallback>
                <p:oleObj name="Equation" r:id="rId4" imgW="1028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3962400" cy="1809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6" imgW="812800" imgH="469900" progId="Equation.DSMT4">
                  <p:embed/>
                </p:oleObj>
              </mc:Choice>
              <mc:Fallback>
                <p:oleObj name="Equation" r:id="rId6" imgW="812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24400"/>
                        <a:ext cx="3132137" cy="1809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AF848F9-8936-D246-AA1C-2FD33CAFBEED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304800" y="51054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&lt;</a:t>
            </a:r>
            <a:r>
              <a:rPr lang="en-US" sz="4400" dirty="0">
                <a:latin typeface="Euclid Symbol" charset="2"/>
                <a:cs typeface="Euclid Symbol" charset="2"/>
              </a:rPr>
              <a:t> </a:t>
            </a:r>
            <a:r>
              <a:rPr lang="en-US" sz="4400" dirty="0" err="1" smtClean="0">
                <a:solidFill>
                  <a:srgbClr val="CC0000"/>
                </a:solidFill>
                <a:latin typeface="Comic Sans MS"/>
                <a:cs typeface="Comic Sans MS"/>
              </a:rPr>
              <a:t>q</a:t>
            </a:r>
            <a:r>
              <a:rPr lang="en-US" sz="4400" dirty="0" smtClean="0">
                <a:latin typeface="Euclid Symbol" charset="2"/>
                <a:cs typeface="Euclid Symbol" charset="2"/>
              </a:rPr>
              <a:t>,</a:t>
            </a:r>
            <a:r>
              <a:rPr lang="en-US" sz="4400" dirty="0" smtClean="0"/>
              <a:t>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b="1" dirty="0">
                <a:latin typeface="Euclid Symbol" charset="2"/>
                <a:cs typeface="Euclid Symbol" charset="2"/>
              </a:rPr>
              <a:t>&gt;</a:t>
            </a:r>
            <a:r>
              <a:rPr lang="en-US" altLang="ja-JP" sz="4400" dirty="0"/>
              <a:t>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38250"/>
                        <a:ext cx="3132137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Equation" r:id="rId6" imgW="368300" imgH="469900" progId="Equation.DSMT4">
                  <p:embed/>
                </p:oleObj>
              </mc:Choice>
              <mc:Fallback>
                <p:oleObj name="Equation" r:id="rId6" imgW="368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14192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Equation" r:id="rId8" imgW="571500" imgH="596900" progId="Equation.DSMT4">
                  <p:embed/>
                </p:oleObj>
              </mc:Choice>
              <mc:Fallback>
                <p:oleObj name="Equation" r:id="rId8" imgW="5715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2895600"/>
                        <a:ext cx="2043779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  <p:bldP spid="1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E64F7034-A11A-0644-94AE-9DEDC6AA55D3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609600" y="1524000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000" dirty="0" err="1">
                <a:solidFill>
                  <a:srgbClr val="0000FF"/>
                </a:solidFill>
              </a:rPr>
              <a:t>w</a:t>
            </a:r>
            <a:r>
              <a:rPr lang="en-US" sz="6000" baseline="-25000" dirty="0" err="1">
                <a:solidFill>
                  <a:srgbClr val="0000FF"/>
                </a:solidFill>
              </a:rPr>
              <a:t>n</a:t>
            </a:r>
            <a:r>
              <a:rPr lang="en-US" sz="6000" dirty="0"/>
              <a:t> </a:t>
            </a:r>
            <a:r>
              <a:rPr lang="en-US" sz="6000" b="1" dirty="0"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/>
              <a:t> 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1/</a:t>
            </a:r>
            <a:r>
              <a:rPr lang="en-US" sz="6000" dirty="0">
                <a:solidFill>
                  <a:srgbClr val="FF00FF"/>
                </a:solidFill>
              </a:rPr>
              <a:t>r</a:t>
            </a:r>
            <a:r>
              <a:rPr lang="en-US" sz="6000" dirty="0">
                <a:solidFill>
                  <a:srgbClr val="000000"/>
                </a:solidFill>
              </a:rPr>
              <a:t>)</a:t>
            </a:r>
            <a:r>
              <a:rPr lang="en-US" sz="6000" baseline="30000" dirty="0">
                <a:solidFill>
                  <a:srgbClr val="008000"/>
                </a:solidFill>
              </a:rPr>
              <a:t>intended profit</a:t>
            </a:r>
            <a:r>
              <a:rPr lang="en-US" sz="6000" dirty="0"/>
              <a:t> </a:t>
            </a:r>
            <a:r>
              <a:rPr lang="en-US" sz="4400" dirty="0"/>
              <a:t>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04800" y="2819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bound does not depend on</a:t>
            </a:r>
            <a:r>
              <a:rPr lang="en-US" sz="4400" b="1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n</a:t>
            </a:r>
            <a:r>
              <a:rPr lang="en-US" sz="4400" dirty="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381000" y="37338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>
                <a:solidFill>
                  <a:srgbClr val="0000FF"/>
                </a:solidFill>
              </a:rPr>
              <a:t>/</a:t>
            </a:r>
            <a:r>
              <a:rPr lang="en-US" sz="4400" dirty="0" smtClean="0">
                <a:solidFill>
                  <a:srgbClr val="FF00FF"/>
                </a:solidFill>
              </a:rPr>
              <a:t>r</a:t>
            </a:r>
            <a:r>
              <a:rPr lang="en-US" sz="4400" dirty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/>
              <a:t>1,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is exponentially </a:t>
            </a:r>
            <a:endParaRPr lang="en-US" sz="4400" dirty="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decreasing </a:t>
            </a:r>
            <a:r>
              <a:rPr lang="en-US" sz="4400" dirty="0"/>
              <a:t>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4A69EEA4-35FB-7045-A76F-2B5F28C09DC4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100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100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99081"/>
            <a:ext cx="3249370" cy="7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>
                <a:solidFill>
                  <a:srgbClr val="CC0000"/>
                </a:solidFill>
              </a:rPr>
              <a:t> </a:t>
            </a:r>
            <a:r>
              <a:rPr lang="en-US" sz="4400" dirty="0">
                <a:solidFill>
                  <a:srgbClr val="CC0000"/>
                </a:solidFill>
              </a:rPr>
              <a:t>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4A69EEA4-35FB-7045-A76F-2B5F28C09DC4}" type="slidenum">
              <a:rPr lang="en-US" smtClean="0"/>
              <a:pPr/>
              <a:t>24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 smtClean="0">
                <a:solidFill>
                  <a:srgbClr val="0000FF"/>
                </a:solidFill>
              </a:rPr>
              <a:t>$200</a:t>
            </a:r>
            <a:r>
              <a:rPr lang="en-US" dirty="0" smtClean="0"/>
              <a:t> </a:t>
            </a:r>
            <a:r>
              <a:rPr lang="en-US" dirty="0"/>
              <a:t>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 smtClean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baseline="30000" dirty="0" smtClean="0">
                <a:solidFill>
                  <a:srgbClr val="0000FF"/>
                </a:solidFill>
              </a:rPr>
              <a:t>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62400"/>
            <a:ext cx="408757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E10000"/>
                </a:solidFill>
              </a:rPr>
              <a:t>1</a:t>
            </a:r>
            <a:r>
              <a:rPr lang="en-US" sz="4400" dirty="0">
                <a:solidFill>
                  <a:srgbClr val="E10000"/>
                </a:solidFill>
              </a:rPr>
              <a:t>/</a:t>
            </a:r>
            <a:r>
              <a:rPr lang="en-US" sz="4400" dirty="0" smtClean="0">
                <a:solidFill>
                  <a:srgbClr val="E10000"/>
                </a:solidFill>
              </a:rPr>
              <a:t>37,</a:t>
            </a:r>
            <a:r>
              <a:rPr lang="en-US" sz="4400" dirty="0" smtClean="0">
                <a:solidFill>
                  <a:srgbClr val="CC0000"/>
                </a:solidFill>
              </a:rPr>
              <a:t>648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endParaRPr lang="en-US" sz="4400" baseline="30000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4800600"/>
            <a:ext cx="481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>
                <a:solidFill>
                  <a:srgbClr val="CC0000"/>
                </a:solidFill>
              </a:rPr>
              <a:t>1/</a:t>
            </a:r>
            <a:r>
              <a:rPr lang="en-US" sz="4800" dirty="0" smtClean="0">
                <a:solidFill>
                  <a:srgbClr val="CC0000"/>
                </a:solidFill>
              </a:rPr>
              <a:t>70,000,000</a:t>
            </a:r>
            <a:endParaRPr lang="en-US" sz="4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164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577593A4-8B7D-AB44-BAA0-E529A5D995E7}" type="slidenum">
              <a:rPr lang="en-US" smtClean="0"/>
              <a:pPr/>
              <a:t>25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n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T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02096"/>
              </p:ext>
            </p:extLst>
          </p:nvPr>
        </p:nvGraphicFramePr>
        <p:xfrm>
          <a:off x="1143000" y="1066800"/>
          <a:ext cx="3200400" cy="184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5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3200400" cy="184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name="Equation" r:id="rId6" imgW="177800" imgH="469900" progId="Equation.DSMT4">
                  <p:embed/>
                </p:oleObj>
              </mc:Choice>
              <mc:Fallback>
                <p:oleObj name="Equation" r:id="rId6" imgW="177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698500" cy="184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934200" y="4648200"/>
            <a:ext cx="1066800" cy="17526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/>
      <p:bldP spid="70663" grpId="0"/>
      <p:bldP spid="98313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E877D3CB-F960-BD47-98A7-06971C504846}" type="slidenum">
              <a:rPr lang="en-US" smtClean="0"/>
              <a:pPr>
                <a:defRPr/>
              </a:pPr>
              <a:t>26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158"/>
              </p:ext>
            </p:extLst>
          </p:nvPr>
        </p:nvGraphicFramePr>
        <p:xfrm>
          <a:off x="522288" y="2362200"/>
          <a:ext cx="809783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" imgW="2006600" imgH="292100" progId="Equation.DSMT4">
                  <p:embed/>
                </p:oleObj>
              </mc:Choice>
              <mc:Fallback>
                <p:oleObj name="Equation" r:id="rId3" imgW="200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22288" y="2362200"/>
                        <a:ext cx="8097837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461746"/>
              </p:ext>
            </p:extLst>
          </p:nvPr>
        </p:nvGraphicFramePr>
        <p:xfrm>
          <a:off x="544513" y="3352800"/>
          <a:ext cx="80533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5" imgW="2057400" imgH="292100" progId="Equation.DSMT4">
                  <p:embed/>
                </p:oleObj>
              </mc:Choice>
              <mc:Fallback>
                <p:oleObj name="Equation" r:id="rId5" imgW="205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44513" y="3352800"/>
                        <a:ext cx="8053387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82757"/>
              </p:ext>
            </p:extLst>
          </p:nvPr>
        </p:nvGraphicFramePr>
        <p:xfrm>
          <a:off x="304800" y="1371600"/>
          <a:ext cx="839856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7" imgW="2146300" imgH="292100" progId="Equation.DSMT4">
                  <p:embed/>
                </p:oleObj>
              </mc:Choice>
              <mc:Fallback>
                <p:oleObj name="Equation" r:id="rId7" imgW="2146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1371600"/>
                        <a:ext cx="839856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143000" y="3048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ＭＳ Ｐゴシック" pitchFamily="-11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9pPr>
          </a:lstStyle>
          <a:p>
            <a:r>
              <a:rPr lang="en-US" dirty="0" smtClean="0"/>
              <a:t>Expected number of bets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9721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E877D3CB-F960-BD47-98A7-06971C504846}" type="slidenum">
              <a:rPr lang="en-US" smtClean="0"/>
              <a:pPr>
                <a:defRPr/>
              </a:pPr>
              <a:t>27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749873"/>
              </p:ext>
            </p:extLst>
          </p:nvPr>
        </p:nvGraphicFramePr>
        <p:xfrm>
          <a:off x="228600" y="1524000"/>
          <a:ext cx="869442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2" name="Equation" r:id="rId3" imgW="3035300" imgH="558800" progId="Equation.DSMT4">
                  <p:embed/>
                </p:oleObj>
              </mc:Choice>
              <mc:Fallback>
                <p:oleObj name="Equation" r:id="rId3" imgW="3035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524000"/>
                        <a:ext cx="869442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96318"/>
              </p:ext>
            </p:extLst>
          </p:nvPr>
        </p:nvGraphicFramePr>
        <p:xfrm>
          <a:off x="781419" y="3048000"/>
          <a:ext cx="7829181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3" name="Equation" r:id="rId5" imgW="1803400" imgH="330200" progId="Equation.DSMT4">
                  <p:embed/>
                </p:oleObj>
              </mc:Choice>
              <mc:Fallback>
                <p:oleObj name="Equation" r:id="rId5" imgW="1803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419" y="3048000"/>
                        <a:ext cx="7829181" cy="143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Total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Linear recurrence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E877D3CB-F960-BD47-98A7-06971C504846}" type="slidenum">
              <a:rPr lang="en-US" smtClean="0"/>
              <a:pPr>
                <a:defRPr/>
              </a:pPr>
              <a:t>28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32004"/>
              </p:ext>
            </p:extLst>
          </p:nvPr>
        </p:nvGraphicFramePr>
        <p:xfrm>
          <a:off x="609600" y="2209800"/>
          <a:ext cx="790194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2" name="Equation" r:id="rId3" imgW="1549400" imgH="508000" progId="Equation.DSMT4">
                  <p:embed/>
                </p:oleObj>
              </mc:Choice>
              <mc:Fallback>
                <p:oleObj name="Equation" r:id="rId3" imgW="154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09800"/>
                        <a:ext cx="790194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of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E877D3CB-F960-BD47-98A7-06971C504846}" type="slidenum">
              <a:rPr lang="en-US" smtClean="0"/>
              <a:pPr>
                <a:defRPr/>
              </a:pPr>
              <a:t>29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447800"/>
            <a:ext cx="9067800" cy="480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Solve linear recurrence as usual. </a:t>
            </a:r>
          </a:p>
          <a:p>
            <a:pPr>
              <a:spcAft>
                <a:spcPts val="1200"/>
              </a:spcAft>
            </a:pPr>
            <a:r>
              <a:rPr lang="en-US" sz="4400" dirty="0" smtClean="0"/>
              <a:t>Elegant result in the </a:t>
            </a:r>
            <a:r>
              <a:rPr lang="en-US" sz="4400" dirty="0" smtClean="0">
                <a:solidFill>
                  <a:srgbClr val="008000"/>
                </a:solidFill>
              </a:rPr>
              <a:t>fair case</a:t>
            </a:r>
            <a:r>
              <a:rPr lang="en-US" sz="4400" dirty="0" smtClean="0"/>
              <a:t>:</a:t>
            </a:r>
          </a:p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</a:rPr>
              <a:t>  e</a:t>
            </a:r>
            <a:r>
              <a:rPr lang="en-US" sz="6000" baseline="-25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= n(T-n)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  = (initial stake)</a:t>
            </a:r>
          </a:p>
          <a:p>
            <a:r>
              <a:rPr lang="en-US" sz="6000" dirty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          ∙(intended profit)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FBA9CD94-4669-0B46-B053-A48B6134F8AC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15400" cy="2895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Place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bets </a:t>
            </a:r>
            <a:r>
              <a:rPr lang="en-US" sz="4800" dirty="0" smtClean="0"/>
              <a:t>until </a:t>
            </a:r>
            <a:r>
              <a:rPr lang="en-US" sz="4800" dirty="0"/>
              <a:t>going broke or </a:t>
            </a:r>
            <a:r>
              <a:rPr lang="en-US" sz="4800" dirty="0" smtClean="0"/>
              <a:t>reaching target</a:t>
            </a:r>
          </a:p>
          <a:p>
            <a:pPr eaLnBrk="1" hangingPunct="1"/>
            <a:r>
              <a:rPr lang="en-US" sz="4800" dirty="0"/>
              <a:t>What 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1624"/>
            <a:ext cx="7772400" cy="1222375"/>
          </a:xfrm>
        </p:spPr>
        <p:txBody>
          <a:bodyPr/>
          <a:lstStyle/>
          <a:p>
            <a:r>
              <a:rPr lang="en-US" dirty="0" smtClean="0"/>
              <a:t>Expected number of </a:t>
            </a:r>
            <a:r>
              <a:rPr lang="en-US" dirty="0" smtClean="0">
                <a:solidFill>
                  <a:srgbClr val="008000"/>
                </a:solidFill>
              </a:rPr>
              <a:t>fair</a:t>
            </a:r>
            <a:r>
              <a:rPr lang="en-US" dirty="0" smtClean="0"/>
              <a:t>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E877D3CB-F960-BD47-98A7-06971C504846}" type="slidenum">
              <a:rPr lang="en-US" smtClean="0"/>
              <a:pPr>
                <a:defRPr/>
              </a:pPr>
              <a:t>30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For example</a:t>
            </a:r>
            <a:r>
              <a:rPr lang="en-US" sz="4800" dirty="0" smtClean="0">
                <a:solidFill>
                  <a:srgbClr val="0000FF"/>
                </a:solidFill>
              </a:rPr>
              <a:t>, </a:t>
            </a:r>
            <a:r>
              <a:rPr lang="en-US" sz="4800" dirty="0" smtClean="0"/>
              <a:t>starting with</a:t>
            </a:r>
            <a:r>
              <a:rPr lang="en-US" sz="4800" dirty="0" smtClean="0">
                <a:solidFill>
                  <a:srgbClr val="0000FF"/>
                </a:solidFill>
              </a:rPr>
              <a:t> $1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aiming to reach $1000,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expect to make</a:t>
            </a:r>
            <a:r>
              <a:rPr lang="en-US" sz="4800" dirty="0" smtClean="0">
                <a:solidFill>
                  <a:srgbClr val="0000FF"/>
                </a:solidFill>
              </a:rPr>
              <a:t> 999 bets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(and most likely go broke)</a:t>
            </a:r>
          </a:p>
          <a:p>
            <a:endParaRPr lang="en-US" sz="4800" dirty="0" smtClean="0">
              <a:solidFill>
                <a:srgbClr val="000000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Problem: There must be an intuitive proof.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5638800"/>
            <a:ext cx="2734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</a:rPr>
              <a:t>Find one.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C4461F72-8397-A54C-8A8A-56C7DBF0D442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 dirty="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21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</a:p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6800" y="4464050"/>
            <a:ext cx="3886200" cy="717550"/>
            <a:chOff x="1066800" y="4464050"/>
            <a:chExt cx="3886200" cy="717550"/>
          </a:xfrm>
        </p:grpSpPr>
        <p:sp>
          <p:nvSpPr>
            <p:cNvPr id="52235" name="Text Box 9"/>
            <p:cNvSpPr txBox="1">
              <a:spLocks noChangeArrowheads="1"/>
            </p:cNvSpPr>
            <p:nvPr/>
          </p:nvSpPr>
          <p:spPr bwMode="auto">
            <a:xfrm>
              <a:off x="1066800" y="4464050"/>
              <a:ext cx="5334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4000" dirty="0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52238" name="Text Box 13"/>
            <p:cNvSpPr txBox="1">
              <a:spLocks noChangeArrowheads="1"/>
            </p:cNvSpPr>
            <p:nvPr/>
          </p:nvSpPr>
          <p:spPr bwMode="auto">
            <a:xfrm>
              <a:off x="1630363" y="4540250"/>
              <a:ext cx="33226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"initial capital"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90600" y="1295400"/>
            <a:ext cx="7696200" cy="784225"/>
            <a:chOff x="990600" y="1295400"/>
            <a:chExt cx="7696200" cy="784225"/>
          </a:xfrm>
        </p:grpSpPr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990600" y="129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2237" name="Line 12"/>
            <p:cNvSpPr>
              <a:spLocks noChangeShapeType="1"/>
            </p:cNvSpPr>
            <p:nvPr/>
          </p:nvSpPr>
          <p:spPr bwMode="auto">
            <a:xfrm>
              <a:off x="1600200" y="1524000"/>
              <a:ext cx="70866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2239" name="Text Box 14"/>
            <p:cNvSpPr txBox="1">
              <a:spLocks noChangeArrowheads="1"/>
            </p:cNvSpPr>
            <p:nvPr/>
          </p:nvSpPr>
          <p:spPr bwMode="auto">
            <a:xfrm>
              <a:off x="1722438" y="1438275"/>
              <a:ext cx="19351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”target"</a:t>
              </a:r>
            </a:p>
          </p:txBody>
        </p:sp>
      </p:grp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1F859011-7C7E-724A-9635-B330832E05C4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1A58DCCE-006C-2247-9099-C179D2709666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we’re playing a fair game: </a:t>
            </a:r>
          </a:p>
          <a:p>
            <a:pPr eaLnBrk="1" hangingPunct="1"/>
            <a:r>
              <a:rPr lang="en-US" dirty="0" err="1" smtClean="0"/>
              <a:t>Pr[win</a:t>
            </a:r>
            <a:r>
              <a:rPr lang="en-US" dirty="0" smtClean="0"/>
              <a:t> bet] 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 1/2.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What is </a:t>
            </a:r>
            <a:r>
              <a:rPr lang="en-US" dirty="0" err="1" smtClean="0">
                <a:solidFill>
                  <a:srgbClr val="000000"/>
                </a:solidFill>
              </a:rPr>
              <a:t>Pr[reach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FF"/>
                </a:solidFill>
              </a:rPr>
              <a:t>200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if we start with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about </a:t>
            </a:r>
            <a:r>
              <a:rPr lang="en-US" sz="3600" dirty="0" err="1" smtClean="0"/>
              <a:t>Pr[reach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0000FF"/>
                </a:solidFill>
              </a:rPr>
              <a:t>$</a:t>
            </a:r>
            <a:r>
              <a:rPr lang="en-US" sz="3600" dirty="0" smtClean="0">
                <a:solidFill>
                  <a:srgbClr val="0000FF"/>
                </a:solidFill>
              </a:rPr>
              <a:t>600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if we start with </a:t>
            </a:r>
            <a:r>
              <a:rPr lang="en-US" sz="3600" dirty="0">
                <a:solidFill>
                  <a:srgbClr val="0000FF"/>
                </a:solidFill>
              </a:rPr>
              <a:t>$500</a:t>
            </a:r>
            <a:r>
              <a:rPr lang="en-US" sz="36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038600" y="3733800"/>
            <a:ext cx="990600" cy="6699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38600" y="5715000"/>
            <a:ext cx="1066800" cy="6699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1B818657-C012-2D4E-9D91-E82567AD91A2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For fair game in general</a:t>
            </a:r>
            <a:endParaRPr lang="en-US" sz="5400" dirty="0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381000" y="47244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What about an unfair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396730"/>
              </p:ext>
            </p:extLst>
          </p:nvPr>
        </p:nvGraphicFramePr>
        <p:xfrm>
          <a:off x="1447800" y="2208260"/>
          <a:ext cx="6324600" cy="236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4" name="Equation" r:id="rId4" imgW="1257300" imgH="469900" progId="Equation.DSMT4">
                  <p:embed/>
                </p:oleObj>
              </mc:Choice>
              <mc:Fallback>
                <p:oleObj name="Equation" r:id="rId4" imgW="1257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2208260"/>
                        <a:ext cx="6324600" cy="236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8B4C27B2-6C40-2848-B9DB-97D985B60433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win bet] </a:t>
            </a:r>
            <a:r>
              <a:rPr lang="en-US" sz="3600" dirty="0"/>
              <a:t>= 18/38 = 9/19 </a:t>
            </a:r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1/2</a:t>
            </a:r>
            <a:endParaRPr lang="en-US" dirty="0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DDEDA1A4-F92A-C247-BD53-F6346675D8E3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Pr[reach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$500</a:t>
            </a:r>
            <a:r>
              <a:rPr lang="en-US" dirty="0"/>
              <a:t>+</a:t>
            </a:r>
            <a:r>
              <a:rPr lang="en-US" dirty="0" smtClean="0">
                <a:solidFill>
                  <a:srgbClr val="008000"/>
                </a:solidFill>
              </a:rPr>
              <a:t>100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starting with $</a:t>
            </a:r>
            <a:r>
              <a:rPr lang="en-US" dirty="0">
                <a:solidFill>
                  <a:srgbClr val="0000FF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1000" y="35052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Pr[reach</a:t>
            </a:r>
            <a:r>
              <a:rPr lang="en-US" sz="3600" dirty="0" smtClean="0">
                <a:solidFill>
                  <a:srgbClr val="0000FF"/>
                </a:solidFill>
              </a:rPr>
              <a:t> $1,000,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rgbClr val="0000FF"/>
                </a:solidFill>
              </a:rPr>
              <a:t>1,000,000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27746" y="2743200"/>
            <a:ext cx="2992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0572" y="4876800"/>
            <a:ext cx="83986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 smtClean="0">
                <a:solidFill>
                  <a:srgbClr val="CC0000"/>
                </a:solidFill>
              </a:rPr>
              <a:t> </a:t>
            </a:r>
            <a:r>
              <a:rPr lang="en-US" sz="3600" dirty="0">
                <a:solidFill>
                  <a:srgbClr val="CC0000"/>
                </a:solidFill>
              </a:rPr>
              <a:t>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  <a:endParaRPr lang="en-US" sz="4400" dirty="0" smtClean="0">
              <a:solidFill>
                <a:srgbClr val="CC0000"/>
              </a:solidFill>
            </a:endParaRPr>
          </a:p>
          <a:p>
            <a:pPr algn="ctr"/>
            <a:r>
              <a:rPr lang="en-US" sz="4400" dirty="0" smtClean="0"/>
              <a:t>no matter how many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 smtClean="0"/>
              <a:t> at start</a:t>
            </a:r>
            <a:r>
              <a:rPr lang="en-US" sz="4400" dirty="0" smtClean="0">
                <a:solidFill>
                  <a:srgbClr val="000000"/>
                </a:solidFill>
              </a:rPr>
              <a:t>!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14, 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1253</Words>
  <Application>Microsoft Macintosh PowerPoint</Application>
  <PresentationFormat>On-screen Show (4:3)</PresentationFormat>
  <Paragraphs>247</Paragraphs>
  <Slides>30</Slides>
  <Notes>23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Blank Presentation</vt:lpstr>
      <vt:lpstr>Equation</vt:lpstr>
      <vt:lpstr>Gambler’s Ruin</vt:lpstr>
      <vt:lpstr>(let’s go to Vegas)</vt:lpstr>
      <vt:lpstr>PowerPoint Presentation</vt:lpstr>
      <vt:lpstr>Gambler’s Ruin</vt:lpstr>
      <vt:lpstr>Dow Jones Trend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Gambler’s Ruin</vt:lpstr>
      <vt:lpstr>Profit $100 in US Roulette</vt:lpstr>
      <vt:lpstr>Gambler’s Ruin</vt:lpstr>
      <vt:lpstr>General Approach</vt:lpstr>
      <vt:lpstr>General Approach</vt:lpstr>
      <vt:lpstr>Linear Recurrence</vt:lpstr>
      <vt:lpstr>Condition on 1st bet</vt:lpstr>
      <vt:lpstr>A 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PowerPoint Presentation</vt:lpstr>
      <vt:lpstr>Apply Total Expectation</vt:lpstr>
      <vt:lpstr>Linear recurrence</vt:lpstr>
      <vt:lpstr>Expected number of bets</vt:lpstr>
      <vt:lpstr>Expected number of fair bets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303</cp:revision>
  <cp:lastPrinted>2012-05-02T04:07:42Z</cp:lastPrinted>
  <dcterms:created xsi:type="dcterms:W3CDTF">2011-05-09T16:25:32Z</dcterms:created>
  <dcterms:modified xsi:type="dcterms:W3CDTF">2012-05-02T04:08:23Z</dcterms:modified>
</cp:coreProperties>
</file>