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9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454" r:id="rId2"/>
    <p:sldId id="537" r:id="rId3"/>
    <p:sldId id="396" r:id="rId4"/>
    <p:sldId id="515" r:id="rId5"/>
    <p:sldId id="523" r:id="rId6"/>
    <p:sldId id="397" r:id="rId7"/>
    <p:sldId id="398" r:id="rId8"/>
    <p:sldId id="508" r:id="rId9"/>
    <p:sldId id="512" r:id="rId10"/>
    <p:sldId id="549" r:id="rId11"/>
    <p:sldId id="488" r:id="rId12"/>
    <p:sldId id="522" r:id="rId13"/>
    <p:sldId id="506" r:id="rId14"/>
    <p:sldId id="518" r:id="rId15"/>
    <p:sldId id="401" r:id="rId16"/>
    <p:sldId id="422" r:id="rId17"/>
    <p:sldId id="485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0" autoAdjust="0"/>
    <p:restoredTop sz="94824" autoAdjust="0"/>
  </p:normalViewPr>
  <p:slideViewPr>
    <p:cSldViewPr showGuides="1">
      <p:cViewPr varScale="1">
        <p:scale>
          <a:sx n="106" d="100"/>
          <a:sy n="106" d="100"/>
        </p:scale>
        <p:origin x="-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7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/>
        </p:nvSpPr>
        <p:spPr>
          <a:xfrm>
            <a:off x="2819400" y="6629400"/>
            <a:ext cx="33148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9" r:id="rId4"/>
    <p:sldLayoutId id="2147483883" r:id="rId5"/>
    <p:sldLayoutId id="21474838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6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078473"/>
              </p:ext>
            </p:extLst>
          </p:nvPr>
        </p:nvGraphicFramePr>
        <p:xfrm>
          <a:off x="1185863" y="1177925"/>
          <a:ext cx="66325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05" name="Equation" r:id="rId4" imgW="2032000" imgH="596900" progId="Equation.DSMT4">
                  <p:embed/>
                </p:oleObj>
              </mc:Choice>
              <mc:Fallback>
                <p:oleObj name="Equation" r:id="rId4" imgW="20320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177925"/>
                        <a:ext cx="663257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AB032E80-4924-4C32-A61E-EE294C645BF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5562601" y="1371601"/>
          <a:ext cx="3284430" cy="167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06" name="Equation" r:id="rId6" imgW="1168400" imgH="596900" progId="Equation.DSMT4">
                  <p:embed/>
                </p:oleObj>
              </mc:Choice>
              <mc:Fallback>
                <p:oleObj name="Equation" r:id="rId6" imgW="1168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1371601"/>
                        <a:ext cx="3284430" cy="16763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043879"/>
              </p:ext>
            </p:extLst>
          </p:nvPr>
        </p:nvGraphicFramePr>
        <p:xfrm>
          <a:off x="1119188" y="3294063"/>
          <a:ext cx="69310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07" name="Equation" r:id="rId8" imgW="1663700" imgH="355600" progId="Equation.DSMT4">
                  <p:embed/>
                </p:oleObj>
              </mc:Choice>
              <mc:Fallback>
                <p:oleObj name="Equation" r:id="rId8" imgW="16637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3294063"/>
                        <a:ext cx="6931025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4488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96B5C7C7-3FC0-4B55-9934-A080551106B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B6100CB1-975D-41F5-9A6C-8F34E133D00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4A7F8015-3123-4EEE-BF99-E293B8DB180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8372F5CC-0D0C-42AC-A06F-FCD924AC2FB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8372F5CC-0D0C-42AC-A06F-FCD924AC2FB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2088344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So we can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95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 actual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avg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CMD</a:t>
            </a:r>
          </a:p>
          <a:p>
            <a:pPr algn="l"/>
            <a:r>
              <a:rPr lang="en-US" sz="5400" kern="0" dirty="0" smtClean="0">
                <a:solidFill>
                  <a:srgbClr val="FF4519"/>
                </a:solidFill>
                <a:latin typeface="Comic Sans MS"/>
              </a:rPr>
              <a:t>c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b="1" kern="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 200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FE75FCEF-2C00-453D-8F19-57E1BCE16A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E78F4000-603A-43A9-9772-EA15786EFD2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473200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30019" y="4172921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1030069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45852"/>
              </p:ext>
            </p:extLst>
          </p:nvPr>
        </p:nvGraphicFramePr>
        <p:xfrm>
          <a:off x="554038" y="3236912"/>
          <a:ext cx="60848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28" name="Equation" r:id="rId5" imgW="1816100" imgH="330200" progId="Equation.DSMT4">
                  <p:embed/>
                </p:oleObj>
              </mc:Choice>
              <mc:Fallback>
                <p:oleObj name="Equation" r:id="rId5" imgW="1816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236912"/>
                        <a:ext cx="6084887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189898"/>
              </p:ext>
            </p:extLst>
          </p:nvPr>
        </p:nvGraphicFramePr>
        <p:xfrm>
          <a:off x="987425" y="3983037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29" name="Equation" r:id="rId7" imgW="1714500" imgH="596900" progId="Equation.DSMT4">
                  <p:embed/>
                </p:oleObj>
              </mc:Choice>
              <mc:Fallback>
                <p:oleObj name="Equation" r:id="rId7" imgW="17145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983037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46D21BB0-6D03-4034-A4DE-775A83495C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34995914"/>
      </p:ext>
    </p:extLst>
  </p:cSld>
  <p:clrMapOvr>
    <a:masterClrMapping/>
  </p:clrMapOvr>
  <p:transition xmlns:p14="http://schemas.microsoft.com/office/powerpoint/2010/main" advTm="4651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C54485E2-983F-4808-AAAD-1595DDE4A77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067800" cy="4495800"/>
          </a:xfrm>
        </p:spPr>
        <p:txBody>
          <a:bodyPr/>
          <a:lstStyle/>
          <a:p>
            <a:pPr eaLnBrk="1" hangingPunct="1"/>
            <a:r>
              <a:rPr lang="en-US" sz="4800" dirty="0">
                <a:solidFill>
                  <a:srgbClr val="DA0000"/>
                </a:solidFill>
              </a:rPr>
              <a:t>coliform count </a:t>
            </a:r>
            <a:r>
              <a:rPr lang="en-US" sz="4800" dirty="0"/>
              <a:t>in Charles River</a:t>
            </a:r>
          </a:p>
          <a:p>
            <a:pPr eaLnBrk="1" hangingPunct="1"/>
            <a:r>
              <a:rPr lang="en-US" sz="4800" dirty="0" smtClean="0"/>
              <a:t>for swimming</a:t>
            </a:r>
          </a:p>
          <a:p>
            <a:pPr eaLnBrk="1" hangingPunct="1"/>
            <a:r>
              <a:rPr lang="en-US" sz="4800" dirty="0" smtClean="0"/>
              <a:t>EPA requires</a:t>
            </a:r>
          </a:p>
          <a:p>
            <a:pPr algn="ctr" eaLnBrk="1" hangingPunct="1"/>
            <a:r>
              <a:rPr lang="en-US" sz="4800" dirty="0" smtClean="0"/>
              <a:t>average </a:t>
            </a:r>
            <a:r>
              <a:rPr lang="en-US" sz="4800" dirty="0"/>
              <a:t>CMD </a:t>
            </a:r>
            <a:r>
              <a:rPr lang="en-US" sz="4800" b="1" dirty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>
                <a:solidFill>
                  <a:srgbClr val="0066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200</a:t>
            </a:r>
          </a:p>
          <a:p>
            <a:pPr algn="ctr" eaLnBrk="1" hangingPunct="1"/>
            <a:r>
              <a:rPr lang="en-US" sz="4800" dirty="0" smtClean="0"/>
              <a:t>(</a:t>
            </a:r>
            <a:r>
              <a:rPr lang="en-US" sz="4800" dirty="0"/>
              <a:t>Coliform Microbial Density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0"/>
            <a:ext cx="15875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38400"/>
            <a:ext cx="1193800" cy="119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46D21BB0-6D03-4034-A4DE-775A83495C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32004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Choose </a:t>
            </a:r>
            <a:r>
              <a:rPr lang="en-US" sz="5400" dirty="0" smtClean="0">
                <a:solidFill>
                  <a:srgbClr val="0000FF"/>
                </a:solidFill>
              </a:rPr>
              <a:t>32</a:t>
            </a:r>
            <a:r>
              <a:rPr lang="en-US" sz="5400" dirty="0" smtClean="0"/>
              <a:t> random test </a:t>
            </a:r>
          </a:p>
          <a:p>
            <a:pPr eaLnBrk="1" hangingPunct="1"/>
            <a:r>
              <a:rPr lang="en-US" sz="5400" dirty="0" smtClean="0"/>
              <a:t>stations and measure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CMD at each.</a:t>
            </a:r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46D21BB0-6D03-4034-A4DE-775A83495C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0292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A few of the </a:t>
            </a:r>
            <a:r>
              <a:rPr lang="en-US" sz="5400" dirty="0" smtClean="0">
                <a:solidFill>
                  <a:srgbClr val="0000CC"/>
                </a:solidFill>
              </a:rPr>
              <a:t>32 </a:t>
            </a:r>
            <a:r>
              <a:rPr lang="en-US" sz="5400" dirty="0" smtClean="0"/>
              <a:t>counts </a:t>
            </a:r>
          </a:p>
          <a:p>
            <a:pPr eaLnBrk="1" hangingPunct="1"/>
            <a:r>
              <a:rPr lang="en-US" sz="5400" dirty="0" smtClean="0"/>
              <a:t>turn out to be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200 </a:t>
            </a:r>
            <a:r>
              <a:rPr lang="en-US" sz="5400" dirty="0" smtClean="0"/>
              <a:t>but </a:t>
            </a:r>
            <a:endParaRPr lang="en-US" sz="5400" dirty="0"/>
          </a:p>
          <a:p>
            <a:pPr eaLnBrk="1" hangingPunct="1"/>
            <a:r>
              <a:rPr lang="en-US" sz="5400" dirty="0" smtClean="0"/>
              <a:t>their average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CC"/>
                </a:solidFill>
              </a:rPr>
              <a:t> 180</a:t>
            </a:r>
            <a:r>
              <a:rPr lang="en-US" sz="5400" dirty="0" smtClean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Convince the EPA that </a:t>
            </a:r>
            <a:r>
              <a:rPr lang="en-US" sz="5400" dirty="0" err="1" smtClean="0">
                <a:solidFill>
                  <a:srgbClr val="000000"/>
                </a:solidFill>
              </a:rPr>
              <a:t>avg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sz="5400" dirty="0" smtClean="0">
                <a:solidFill>
                  <a:srgbClr val="FF4519"/>
                </a:solidFill>
              </a:rPr>
              <a:t>in whole river</a:t>
            </a:r>
            <a:r>
              <a:rPr lang="en-US" sz="5400" dirty="0" smtClean="0">
                <a:solidFill>
                  <a:srgbClr val="000000"/>
                </a:solidFill>
              </a:rPr>
              <a:t> is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rgbClr val="006600"/>
                </a:solidFill>
              </a:rPr>
              <a:t> 200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46D21BB0-6D03-4034-A4DE-775A83495C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That is, convince EPA that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based on </a:t>
            </a:r>
            <a:r>
              <a:rPr lang="en-US" sz="5400" dirty="0" smtClean="0">
                <a:solidFill>
                  <a:srgbClr val="0006FE"/>
                </a:solidFill>
              </a:rPr>
              <a:t>32</a:t>
            </a:r>
            <a:r>
              <a:rPr lang="en-US" sz="5400" dirty="0" smtClean="0">
                <a:solidFill>
                  <a:srgbClr val="000000"/>
                </a:solidFill>
              </a:rPr>
              <a:t> samples is within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06FE"/>
                </a:solidFill>
              </a:rPr>
              <a:t>20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FF4519"/>
                </a:solidFill>
              </a:rPr>
              <a:t>actual</a:t>
            </a:r>
            <a:r>
              <a:rPr lang="en-US" sz="5400" dirty="0" smtClean="0"/>
              <a:t> average?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23578D71-BE5D-4BBF-9B59-FB73E190AF0C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8991600" cy="43434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FF4519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actual average CMD in river</a:t>
            </a:r>
          </a:p>
          <a:p>
            <a:pPr marL="0" indent="0" eaLnBrk="1" hangingPunct="1"/>
            <a:r>
              <a:rPr lang="en-US" sz="4400" dirty="0" smtClean="0"/>
              <a:t>CMD sample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n</a:t>
            </a:r>
            <a:r>
              <a:rPr lang="en-US" sz="4400" dirty="0" smtClean="0"/>
              <a:t> stations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   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CMD at the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r>
              <a:rPr lang="en-US" sz="4400" dirty="0" smtClean="0">
                <a:solidFill>
                  <a:srgbClr val="0006FE"/>
                </a:solidFill>
              </a:rPr>
              <a:t> </a:t>
            </a:r>
            <a:r>
              <a:rPr lang="en-US" sz="4400" dirty="0" smtClean="0"/>
              <a:t>stations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06406"/>
              </p:ext>
            </p:extLst>
          </p:nvPr>
        </p:nvGraphicFramePr>
        <p:xfrm>
          <a:off x="1295400" y="1219200"/>
          <a:ext cx="60515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98" name="Equation" r:id="rId4" imgW="1854200" imgH="596900" progId="Equation.DSMT4">
                  <p:embed/>
                </p:oleObj>
              </mc:Choice>
              <mc:Fallback>
                <p:oleObj name="Equation" r:id="rId4" imgW="18542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6051550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384280"/>
              </p:ext>
            </p:extLst>
          </p:nvPr>
        </p:nvGraphicFramePr>
        <p:xfrm>
          <a:off x="1185863" y="1177925"/>
          <a:ext cx="66325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99" name="Equation" r:id="rId6" imgW="2032000" imgH="596900" progId="Equation.DSMT4">
                  <p:embed/>
                </p:oleObj>
              </mc:Choice>
              <mc:Fallback>
                <p:oleObj name="Equation" r:id="rId6" imgW="2032000" imgH="596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177925"/>
                        <a:ext cx="6632575" cy="194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00" name="Equation" r:id="rId8" imgW="1879600" imgH="215900" progId="Equation.DSMT4">
                  <p:embed/>
                </p:oleObj>
              </mc:Choice>
              <mc:Fallback>
                <p:oleObj name="Equation" r:id="rId8" imgW="18796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AB032E80-4924-4C32-A61E-EE294C645BF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?? don’t know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AB032E80-4924-4C32-A61E-EE294C645B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49549" y="3581400"/>
            <a:ext cx="1618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=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7574" y="5106650"/>
            <a:ext cx="6368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where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4400" dirty="0" smtClean="0">
                <a:latin typeface="+mj-lt"/>
              </a:rPr>
              <a:t> is max possible</a:t>
            </a:r>
          </a:p>
          <a:p>
            <a:pPr algn="l"/>
            <a:r>
              <a:rPr lang="en-US" sz="4400" dirty="0" smtClean="0">
                <a:latin typeface="+mj-lt"/>
              </a:rPr>
              <a:t>difference of samples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01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888796"/>
              </p:ext>
            </p:extLst>
          </p:nvPr>
        </p:nvGraphicFramePr>
        <p:xfrm>
          <a:off x="2574925" y="3498850"/>
          <a:ext cx="34702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02" name="Equation" r:id="rId6" imgW="889000" imgH="469900" progId="Equation.DSMT4">
                  <p:embed/>
                </p:oleObj>
              </mc:Choice>
              <mc:Fallback>
                <p:oleObj name="Equation" r:id="rId6" imgW="889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498850"/>
                        <a:ext cx="34702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03" name="Equation" r:id="rId8" imgW="1879600" imgH="215900" progId="Equation.DSMT4">
                  <p:embed/>
                </p:oleObj>
              </mc:Choice>
              <mc:Fallback>
                <p:oleObj name="Equation" r:id="rId8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4293</TotalTime>
  <Words>475</Words>
  <Application>Microsoft Macintosh PowerPoint</Application>
  <PresentationFormat>On-screen Show (4:3)</PresentationFormat>
  <Paragraphs>112</Paragraphs>
  <Slides>17</Slides>
  <Notes>17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1_Default Design</vt:lpstr>
      <vt:lpstr>Equation</vt:lpstr>
      <vt:lpstr>PowerPoint Presentation</vt:lpstr>
      <vt:lpstr>Pairwise Independent Sampling</vt:lpstr>
      <vt:lpstr>Sampling</vt:lpstr>
      <vt:lpstr>Sampling Questions</vt:lpstr>
      <vt:lpstr>Sampling Questions</vt:lpstr>
      <vt:lpstr>Sampling Questions</vt:lpstr>
      <vt:lpstr>Sampling parameters</vt:lpstr>
      <vt:lpstr>Pairwise Independent Sampling</vt:lpstr>
      <vt:lpstr>Pairwise Independent Sampling</vt:lpstr>
      <vt:lpstr>Pairwise Independent Sampling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348</cp:revision>
  <cp:lastPrinted>2012-05-01T21:26:56Z</cp:lastPrinted>
  <dcterms:created xsi:type="dcterms:W3CDTF">2011-05-04T20:44:08Z</dcterms:created>
  <dcterms:modified xsi:type="dcterms:W3CDTF">2012-05-02T04:00:25Z</dcterms:modified>
</cp:coreProperties>
</file>